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412" autoAdjust="0"/>
    <p:restoredTop sz="94662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2400" cy="1470025"/>
          </a:xfrm>
        </p:spPr>
        <p:txBody>
          <a:bodyPr>
            <a:normAutofit/>
          </a:bodyPr>
          <a:lstStyle/>
          <a:p>
            <a:r>
              <a:rPr lang="ar-SA" sz="8000" dirty="0" smtClean="0">
                <a:solidFill>
                  <a:schemeClr val="bg2">
                    <a:lumMod val="25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الوديعة</a:t>
            </a:r>
            <a:endParaRPr lang="ar-SA" sz="8000" dirty="0">
              <a:solidFill>
                <a:schemeClr val="bg2">
                  <a:lumMod val="25000"/>
                </a:schemeClr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36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dirty="0" smtClean="0">
                <a:solidFill>
                  <a:srgbClr val="FFFF00"/>
                </a:solidFill>
              </a:rPr>
              <a:t>        </a:t>
            </a:r>
          </a:p>
          <a:p>
            <a:pPr marL="0" indent="0">
              <a:buNone/>
            </a:pPr>
            <a:r>
              <a:rPr lang="ar-SA" dirty="0">
                <a:solidFill>
                  <a:srgbClr val="FFFF00"/>
                </a:solidFill>
              </a:rPr>
              <a:t> </a:t>
            </a:r>
            <a:r>
              <a:rPr lang="ar-SA" dirty="0" smtClean="0">
                <a:solidFill>
                  <a:srgbClr val="FFFF00"/>
                </a:solidFill>
              </a:rPr>
              <a:t>      </a:t>
            </a:r>
          </a:p>
          <a:p>
            <a:pPr marL="0" indent="0">
              <a:buNone/>
            </a:pPr>
            <a:r>
              <a:rPr lang="ar-SA" dirty="0" smtClean="0">
                <a:solidFill>
                  <a:srgbClr val="FFFF00"/>
                </a:solidFill>
              </a:rPr>
              <a:t>      اعداد الطالب : أحمد مصطفى خالد عمارنة</a:t>
            </a:r>
            <a:endParaRPr lang="ar-SA" dirty="0" smtClean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                       الصف التاسع : (أ)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smtClean="0"/>
              <a:t>                   </a:t>
            </a:r>
            <a:r>
              <a:rPr lang="ar-SA" dirty="0" err="1" smtClean="0"/>
              <a:t>باشراف</a:t>
            </a:r>
            <a:r>
              <a:rPr lang="ar-SA" dirty="0" smtClean="0"/>
              <a:t> الاستاذ : عبدالله زيد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69945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1115616" y="908720"/>
            <a:ext cx="7416824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3600" dirty="0" smtClean="0">
                <a:solidFill>
                  <a:srgbClr val="FF0000"/>
                </a:solidFill>
              </a:rPr>
              <a:t>                      مفهوم الوديعة  </a:t>
            </a:r>
          </a:p>
          <a:p>
            <a:pPr marL="0" indent="0">
              <a:buNone/>
            </a:pPr>
            <a:endParaRPr lang="ar-SA" sz="3600" dirty="0" smtClean="0"/>
          </a:p>
          <a:p>
            <a:pPr marL="0" indent="0" algn="ctr">
              <a:buNone/>
            </a:pPr>
            <a:r>
              <a:rPr lang="ar-SA" sz="3600" dirty="0" smtClean="0"/>
              <a:t> الوديعة : هي المال المحفوظ عند الغير بلا       عوض , ويرده الى صاحبه اذا طلبه .</a:t>
            </a:r>
          </a:p>
          <a:p>
            <a:pPr marL="0" indent="0" algn="ctr">
              <a:buNone/>
            </a:pPr>
            <a:endParaRPr lang="ar-SA" sz="3600" dirty="0" smtClean="0"/>
          </a:p>
          <a:p>
            <a:pPr marL="0" indent="0" algn="ctr">
              <a:buNone/>
            </a:pPr>
            <a:endParaRPr lang="ar-SA" sz="3600" dirty="0"/>
          </a:p>
          <a:p>
            <a:pPr marL="0" indent="0" algn="ctr">
              <a:buNone/>
            </a:pPr>
            <a:r>
              <a:rPr lang="ar-SA" sz="3600" dirty="0" smtClean="0"/>
              <a:t>  مثال: كأن يودع رجل سيارته عند جاره .</a:t>
            </a:r>
          </a:p>
          <a:p>
            <a:pPr marL="0" indent="0">
              <a:buNone/>
            </a:pP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xmlns="" val="188054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597352"/>
          </a:xfrm>
        </p:spPr>
        <p:txBody>
          <a:bodyPr/>
          <a:lstStyle/>
          <a:p>
            <a:pPr marL="0" indent="0">
              <a:buNone/>
            </a:pPr>
            <a:r>
              <a:rPr lang="ar-SA" b="1" dirty="0" smtClean="0">
                <a:solidFill>
                  <a:srgbClr val="C00000"/>
                </a:solidFill>
              </a:rPr>
              <a:t>                        مشروعية الوديعة 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               الوديعة مشروعة بالكتاب والسنة .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      ثبتت مشروعية الوديعة بالكتاب والسنة قال تعالى :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       ((</a:t>
            </a:r>
            <a:r>
              <a:rPr lang="ar-SA" b="1" dirty="0">
                <a:solidFill>
                  <a:srgbClr val="468847"/>
                </a:solidFill>
                <a:latin typeface="hafs"/>
              </a:rPr>
              <a:t> إِنَّ اللَّهَ يَأْمُرُكُمْ أَن تُؤَدُّوا الْأَمَانَاتِ </a:t>
            </a:r>
            <a:r>
              <a:rPr lang="ar-SA" b="1" dirty="0" err="1">
                <a:solidFill>
                  <a:srgbClr val="468847"/>
                </a:solidFill>
                <a:latin typeface="hafs"/>
              </a:rPr>
              <a:t>إِلَىٰ</a:t>
            </a:r>
            <a:r>
              <a:rPr lang="ar-SA" b="1" dirty="0">
                <a:solidFill>
                  <a:srgbClr val="468847"/>
                </a:solidFill>
                <a:latin typeface="hafs"/>
              </a:rPr>
              <a:t> </a:t>
            </a:r>
            <a:r>
              <a:rPr lang="ar-SA" b="1" dirty="0" smtClean="0">
                <a:solidFill>
                  <a:srgbClr val="468847"/>
                </a:solidFill>
                <a:latin typeface="hafs"/>
              </a:rPr>
              <a:t>أَهْلِهَا )) </a:t>
            </a:r>
          </a:p>
          <a:p>
            <a:pPr marL="0" indent="0">
              <a:buNone/>
            </a:pPr>
            <a:r>
              <a:rPr lang="ar-SA" b="1" dirty="0" smtClean="0">
                <a:solidFill>
                  <a:srgbClr val="468847"/>
                </a:solidFill>
                <a:latin typeface="hafs"/>
              </a:rPr>
              <a:t>  </a:t>
            </a:r>
          </a:p>
          <a:p>
            <a:pPr marL="0" indent="0">
              <a:buNone/>
            </a:pPr>
            <a:r>
              <a:rPr lang="ar-SA" dirty="0" smtClean="0"/>
              <a:t>                          أما السنة </a:t>
            </a:r>
            <a:r>
              <a:rPr lang="ar-SA" dirty="0"/>
              <a:t>فقول النبي   ﷺ   </a:t>
            </a: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  </a:t>
            </a:r>
          </a:p>
          <a:p>
            <a:pPr marL="0" indent="0">
              <a:buNone/>
            </a:pPr>
            <a:r>
              <a:rPr lang="ar-SA" dirty="0" smtClean="0"/>
              <a:t>         </a:t>
            </a:r>
            <a:r>
              <a:rPr lang="ar-SA" dirty="0"/>
              <a:t>( أَدِّ الْأَمَانَةَ إِلَى مَنْ ائْتَمَنَكَ ، وَلا تَخُنْ مَنْ خَانَكَ ) </a:t>
            </a: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xmlns="" val="183040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26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963472" cy="6669360"/>
          </a:xfrm>
        </p:spPr>
        <p:txBody>
          <a:bodyPr/>
          <a:lstStyle/>
          <a:p>
            <a:pPr marL="0" indent="0">
              <a:buNone/>
            </a:pPr>
            <a:r>
              <a:rPr lang="ar-SA" b="1" dirty="0" smtClean="0">
                <a:solidFill>
                  <a:srgbClr val="FF0000"/>
                </a:solidFill>
              </a:rPr>
              <a:t>                              حكم الوديعة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الوديعة عقد ( </a:t>
            </a:r>
            <a:r>
              <a:rPr lang="ar-SA" dirty="0" smtClean="0">
                <a:solidFill>
                  <a:srgbClr val="FF0000"/>
                </a:solidFill>
              </a:rPr>
              <a:t>مباح</a:t>
            </a:r>
            <a:r>
              <a:rPr lang="ar-SA" dirty="0" smtClean="0"/>
              <a:t> ) شرعا , </a:t>
            </a:r>
            <a:r>
              <a:rPr lang="ar-SA" dirty="0" err="1" smtClean="0"/>
              <a:t>لانها</a:t>
            </a:r>
            <a:r>
              <a:rPr lang="ar-SA" dirty="0" smtClean="0"/>
              <a:t> من باب الاعانة على حفظ الاموال وتأمينها , لمن كان قادرا على حفظها لقوله </a:t>
            </a:r>
            <a:r>
              <a:rPr lang="ar-SA" dirty="0"/>
              <a:t>تعالى </a:t>
            </a:r>
            <a:r>
              <a:rPr lang="ar-SA" dirty="0" smtClean="0"/>
              <a:t>:</a:t>
            </a:r>
          </a:p>
          <a:p>
            <a:pPr marL="0" indent="0">
              <a:buNone/>
            </a:pPr>
            <a:r>
              <a:rPr lang="ar-SA" sz="1600" dirty="0"/>
              <a:t> </a:t>
            </a:r>
            <a:r>
              <a:rPr lang="ar-SA" sz="1600" dirty="0" smtClean="0"/>
              <a:t>                                                         </a:t>
            </a:r>
          </a:p>
          <a:p>
            <a:pPr marL="0" indent="0">
              <a:buNone/>
            </a:pPr>
            <a:endParaRPr lang="ar-SA" sz="1600" dirty="0"/>
          </a:p>
          <a:p>
            <a:pPr marL="0" indent="0">
              <a:buNone/>
            </a:pPr>
            <a:r>
              <a:rPr lang="ar-SA" sz="1600" dirty="0">
                <a:solidFill>
                  <a:srgbClr val="00B050"/>
                </a:solidFill>
              </a:rPr>
              <a:t> </a:t>
            </a:r>
            <a:r>
              <a:rPr lang="ar-SA" sz="1600" dirty="0" smtClean="0">
                <a:solidFill>
                  <a:srgbClr val="00B050"/>
                </a:solidFill>
              </a:rPr>
              <a:t>                            </a:t>
            </a:r>
            <a:r>
              <a:rPr lang="ar-SA" dirty="0" smtClean="0">
                <a:solidFill>
                  <a:srgbClr val="00B050"/>
                </a:solidFill>
              </a:rPr>
              <a:t>(( وَتَعَاوَنُوا </a:t>
            </a:r>
            <a:r>
              <a:rPr lang="ar-SA" dirty="0">
                <a:solidFill>
                  <a:srgbClr val="00B050"/>
                </a:solidFill>
              </a:rPr>
              <a:t>عَلَى الْبِرِّ </a:t>
            </a:r>
            <a:r>
              <a:rPr lang="ar-SA" dirty="0" err="1">
                <a:solidFill>
                  <a:srgbClr val="00B050"/>
                </a:solidFill>
              </a:rPr>
              <a:t>وَالتَّقْوَىٰ</a:t>
            </a:r>
            <a:r>
              <a:rPr lang="ar-SA" dirty="0">
                <a:solidFill>
                  <a:srgbClr val="00B050"/>
                </a:solidFill>
              </a:rPr>
              <a:t> </a:t>
            </a:r>
            <a:r>
              <a:rPr lang="ar-SA" sz="1600" dirty="0">
                <a:solidFill>
                  <a:srgbClr val="00B050"/>
                </a:solidFill>
              </a:rPr>
              <a:t>ۖ </a:t>
            </a:r>
            <a:r>
              <a:rPr lang="ar-SA" sz="1600" dirty="0" smtClean="0">
                <a:solidFill>
                  <a:srgbClr val="00B050"/>
                </a:solidFill>
              </a:rPr>
              <a:t> </a:t>
            </a:r>
            <a:r>
              <a:rPr lang="ar-SA" dirty="0" smtClean="0">
                <a:solidFill>
                  <a:srgbClr val="00B050"/>
                </a:solidFill>
              </a:rPr>
              <a:t>)) 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sz="1600" dirty="0"/>
          </a:p>
          <a:p>
            <a:pPr marL="0" indent="0">
              <a:buNone/>
            </a:pPr>
            <a:r>
              <a:rPr lang="ar-SA" sz="3600" dirty="0" smtClean="0"/>
              <a:t>أما من يعجز عن حفظها </a:t>
            </a:r>
            <a:r>
              <a:rPr lang="ar-SA" sz="3600" dirty="0"/>
              <a:t>فلا يجوز له قبولها </a:t>
            </a:r>
            <a:r>
              <a:rPr lang="ar-SA" sz="3600" dirty="0" smtClean="0"/>
              <a:t>؛ حتى لا يكون سببا في ضياعها </a:t>
            </a:r>
            <a:r>
              <a:rPr lang="ar-SA" sz="3600" dirty="0" err="1" smtClean="0"/>
              <a:t>او</a:t>
            </a:r>
            <a:r>
              <a:rPr lang="en-US" sz="3600" dirty="0" smtClean="0"/>
              <a:t> </a:t>
            </a:r>
            <a:r>
              <a:rPr lang="ar-SA" sz="3600" dirty="0" smtClean="0"/>
              <a:t>تلفها </a:t>
            </a:r>
            <a:r>
              <a:rPr lang="ar-SA" sz="3600" dirty="0" smtClean="0"/>
              <a:t>.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xmlns="" val="213369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669360"/>
          </a:xfrm>
        </p:spPr>
        <p:txBody>
          <a:bodyPr/>
          <a:lstStyle/>
          <a:p>
            <a:pPr marL="0" indent="0">
              <a:buNone/>
            </a:pPr>
            <a:r>
              <a:rPr lang="ar-SA" b="1" dirty="0" smtClean="0">
                <a:solidFill>
                  <a:srgbClr val="C00000"/>
                </a:solidFill>
              </a:rPr>
              <a:t>                  الحكمة من مشروعية الوديعة   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قد تطرأ على الانسان أحوال يكون فيها غير قادر على حفظ ماله , اما لفقد المكان , أو لعدم الامكان , لعجز , أو مرض , أو خوف , ويكون عند غيره القدرة على حفظ ماله , لهذا أباح الله الوديعة لحفظ المال , وكسب الثواب من الله , ولحاجة الناس الى ذلك .                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                           </a:t>
            </a:r>
            <a:r>
              <a:rPr lang="ar-SA" dirty="0"/>
              <a:t>قال </a:t>
            </a:r>
            <a:r>
              <a:rPr lang="ar-SA" dirty="0" smtClean="0"/>
              <a:t> </a:t>
            </a:r>
            <a:r>
              <a:rPr lang="ar-SA" dirty="0"/>
              <a:t>ﷺ </a:t>
            </a:r>
            <a:r>
              <a:rPr lang="ar-SA" dirty="0" smtClean="0"/>
              <a:t>:</a:t>
            </a: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b="1" dirty="0" smtClean="0">
                <a:solidFill>
                  <a:srgbClr val="92D050"/>
                </a:solidFill>
              </a:rPr>
              <a:t>    </a:t>
            </a:r>
            <a:r>
              <a:rPr lang="ar-SA" b="1" dirty="0" smtClean="0">
                <a:solidFill>
                  <a:srgbClr val="0070C0"/>
                </a:solidFill>
              </a:rPr>
              <a:t>( والله </a:t>
            </a:r>
            <a:r>
              <a:rPr lang="ar-SA" b="1" dirty="0">
                <a:solidFill>
                  <a:srgbClr val="0070C0"/>
                </a:solidFill>
              </a:rPr>
              <a:t>في عون العبد ما كان العبد في عون </a:t>
            </a:r>
            <a:r>
              <a:rPr lang="ar-SA" b="1" dirty="0" smtClean="0">
                <a:solidFill>
                  <a:srgbClr val="0070C0"/>
                </a:solidFill>
              </a:rPr>
              <a:t>أخيه )</a:t>
            </a:r>
            <a:endParaRPr lang="ar-S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7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ar-SA" b="1" dirty="0" smtClean="0">
                <a:solidFill>
                  <a:srgbClr val="C00000"/>
                </a:solidFill>
              </a:rPr>
              <a:t>                         أركان الوديعة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1- المودع : وهو صاحب الوديعة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2- المودع عنده : وهو الذي يحفظ الوديعة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3-  الوديعة : وهو الشي المودع .</a:t>
            </a:r>
          </a:p>
          <a:p>
            <a:pPr marL="0" indent="0">
              <a:buNone/>
            </a:pPr>
            <a:r>
              <a:rPr lang="ar-SA" dirty="0" smtClean="0"/>
              <a:t> 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4- الصيغة : الايجاب والقبول من الطرفين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516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shingle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7413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ar-SA" dirty="0" smtClean="0">
                <a:solidFill>
                  <a:srgbClr val="C00000"/>
                </a:solidFill>
              </a:rPr>
              <a:t>                       من أحكام الوديعة</a:t>
            </a:r>
          </a:p>
          <a:p>
            <a:pPr marL="0" indent="0">
              <a:buNone/>
            </a:pPr>
            <a:r>
              <a:rPr lang="ar-SA" dirty="0" smtClean="0"/>
              <a:t>1- </a:t>
            </a:r>
            <a:r>
              <a:rPr lang="ar-SA" sz="2400" dirty="0" smtClean="0"/>
              <a:t>الوديعة امانة من الامانات , والامانة لا يضمنها المؤتمن, الا في الحالات الاتية</a:t>
            </a:r>
          </a:p>
          <a:p>
            <a:pPr marL="0" indent="0">
              <a:buNone/>
            </a:pPr>
            <a:r>
              <a:rPr lang="ar-SA" sz="2400" dirty="0" smtClean="0"/>
              <a:t> </a:t>
            </a:r>
          </a:p>
          <a:p>
            <a:pPr marL="0" indent="0">
              <a:buNone/>
            </a:pPr>
            <a:endParaRPr lang="ar-SA" sz="2400" dirty="0"/>
          </a:p>
          <a:p>
            <a:pPr marL="0" indent="0">
              <a:buNone/>
            </a:pPr>
            <a:endParaRPr lang="ar-SA" sz="2400" dirty="0"/>
          </a:p>
          <a:p>
            <a:pPr marL="514350" indent="-514350">
              <a:buAutoNum type="arabic1Minus"/>
            </a:pPr>
            <a:r>
              <a:rPr lang="ar-SA" dirty="0" smtClean="0"/>
              <a:t>اذا ترك الوديعة بلا حفظ </a:t>
            </a:r>
          </a:p>
          <a:p>
            <a:pPr marL="514350" indent="-514350">
              <a:buAutoNum type="arabic1Minus"/>
            </a:pPr>
            <a:endParaRPr lang="ar-SA" dirty="0" smtClean="0"/>
          </a:p>
          <a:p>
            <a:pPr marL="514350" indent="-514350">
              <a:buAutoNum type="arabic1Minus"/>
            </a:pPr>
            <a:r>
              <a:rPr lang="ar-SA" dirty="0"/>
              <a:t> </a:t>
            </a:r>
            <a:r>
              <a:rPr lang="ar-SA" sz="2400" dirty="0" smtClean="0"/>
              <a:t>اذا اودعها عند غيره بلا عذر كالمرض او السفر , او بلا اذن من صاحبها . ويجوز له ان يحفظها عند زوجته وابنائه دون اذن. </a:t>
            </a:r>
          </a:p>
          <a:p>
            <a:pPr marL="514350" indent="-514350">
              <a:buAutoNum type="arabic1Minus"/>
            </a:pPr>
            <a:endParaRPr lang="ar-SA" sz="2400" dirty="0" smtClean="0"/>
          </a:p>
          <a:p>
            <a:pPr marL="0" indent="0">
              <a:buNone/>
            </a:pPr>
            <a:r>
              <a:rPr lang="ar-SA" dirty="0" smtClean="0"/>
              <a:t>ج- اذا استعملها او تصرف فيها دون اذن صاحبها . 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د- اذا خلطها بغيرها خلطا لا يمكن تمييزها عن غيرها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ه- اذا لم يحفظها في المكان الذي يحفظ فيه مثلها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125448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2- </a:t>
            </a:r>
            <a:r>
              <a:rPr lang="ar-SA" sz="2800" dirty="0" smtClean="0"/>
              <a:t>حفظ الوديعة قربة الى الله سبحانه وتعالى فلا يأخذ عليها الوديع أي أجرة , اما ان كانت مما يحتاج الى نفقة فتكون نفقتها على </a:t>
            </a:r>
            <a:r>
              <a:rPr lang="ar-SA" sz="2800" dirty="0"/>
              <a:t>المودع </a:t>
            </a:r>
            <a:r>
              <a:rPr lang="ar-SA" sz="2800" dirty="0" smtClean="0"/>
              <a:t>؛ </a:t>
            </a:r>
            <a:r>
              <a:rPr lang="ar-SA" sz="2800" dirty="0" err="1" smtClean="0"/>
              <a:t>لانها</a:t>
            </a:r>
            <a:r>
              <a:rPr lang="ar-SA" sz="2800" dirty="0" smtClean="0"/>
              <a:t> ملكه  .</a:t>
            </a:r>
          </a:p>
          <a:p>
            <a:pPr marL="0" indent="0">
              <a:buNone/>
            </a:pPr>
            <a:endParaRPr lang="ar-SA" sz="2800" dirty="0"/>
          </a:p>
          <a:p>
            <a:pPr marL="0" indent="0">
              <a:buNone/>
            </a:pPr>
            <a:endParaRPr lang="ar-SA" sz="2800" dirty="0" smtClean="0"/>
          </a:p>
          <a:p>
            <a:pPr marL="0" indent="0">
              <a:buNone/>
            </a:pPr>
            <a:endParaRPr lang="ar-SA" sz="2800" dirty="0" smtClean="0"/>
          </a:p>
          <a:p>
            <a:pPr marL="0" indent="0">
              <a:buNone/>
            </a:pPr>
            <a:r>
              <a:rPr lang="ar-SA" sz="2800" dirty="0" smtClean="0"/>
              <a:t>3- يحرم على المسلم أن يودع ماله في البنوك التي </a:t>
            </a:r>
            <a:r>
              <a:rPr lang="ar-SA" sz="2800" dirty="0"/>
              <a:t>تتعامل بالربا </a:t>
            </a:r>
            <a:r>
              <a:rPr lang="ar-SA" sz="2800" dirty="0" smtClean="0"/>
              <a:t>؛ لان البنك يستفيد من هذا المال ويتقوى به على أنشطته المحرمة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20791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1740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SA" b="1" dirty="0" smtClean="0">
                <a:solidFill>
                  <a:srgbClr val="C00000"/>
                </a:solidFill>
              </a:rPr>
              <a:t>                      انتهاء عقد الوديعة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       ينتهي عقد الوديعة في الحالات الاتية :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1- استرداد الوديعة او ردها .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2- نقل ملكية الوديعة لغير المالك ببيع أو هبة أو ميراث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3- جنون المودع أو الوديع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118847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</TotalTime>
  <Words>416</Words>
  <Application>Microsoft Office PowerPoint</Application>
  <PresentationFormat>عرض على الشاشة (3:4)‏</PresentationFormat>
  <Paragraphs>84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الوديعة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الوديعة</dc:title>
  <dc:creator>Ahmad amarneh</dc:creator>
  <cp:lastModifiedBy>LAB9</cp:lastModifiedBy>
  <cp:revision>14</cp:revision>
  <dcterms:created xsi:type="dcterms:W3CDTF">2019-04-29T15:07:53Z</dcterms:created>
  <dcterms:modified xsi:type="dcterms:W3CDTF">2019-04-30T06:08:28Z</dcterms:modified>
</cp:coreProperties>
</file>