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  <p:sldId id="262" r:id="rId9"/>
    <p:sldId id="263" r:id="rId10"/>
    <p:sldId id="268" r:id="rId11"/>
    <p:sldId id="267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0" d="100"/>
          <a:sy n="80" d="100"/>
        </p:scale>
        <p:origin x="11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A3AAB5D-30C9-440E-836E-3BCC2FAC8FF4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17B53FE-932F-4B0E-A638-3CF325E58332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53FE-932F-4B0E-A638-3CF325E58332}" type="slidenum">
              <a:rPr lang="ar-SA" smtClean="0"/>
              <a:pPr/>
              <a:t>12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93EA2-95CF-40B7-A866-00874CE5FCFB}" type="datetimeFigureOut">
              <a:rPr lang="ar-SA" smtClean="0"/>
              <a:pPr/>
              <a:t>13/07/40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4272B-6180-457B-A0BA-AFE3A9C6B7B9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 descr="دين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260648"/>
            <a:ext cx="9144000" cy="659735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مهموه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4544" y="0"/>
            <a:ext cx="9468544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مهموه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8748464" y="0"/>
            <a:ext cx="2304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خامساً.</a:t>
            </a:r>
            <a:endParaRPr lang="ar-SA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851920" y="692696"/>
            <a:ext cx="79928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-2556792" y="1844824"/>
            <a:ext cx="1430480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131840" y="2967335"/>
            <a:ext cx="85689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3-أن يكون القرض مباحاً في شرع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-2196752" y="4149080"/>
            <a:ext cx="140415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-684584" y="5301208"/>
            <a:ext cx="113052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النص هنا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-1548680" y="1"/>
            <a:ext cx="1231336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ar-SA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ar-SA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ً</a:t>
            </a:r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3275856" y="1196752"/>
            <a:ext cx="806489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ar-SA" sz="5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ar-SA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3-ان يكون القرض مباحاً في شرع </a:t>
            </a:r>
            <a:endParaRPr lang="ar-SA" sz="5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ar-SA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ar-SA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عنصر نائب للمحتوى 18"/>
          <p:cNvSpPr>
            <a:spLocks noGrp="1"/>
          </p:cNvSpPr>
          <p:nvPr>
            <p:ph idx="1"/>
          </p:nvPr>
        </p:nvSpPr>
        <p:spPr>
          <a:xfrm>
            <a:off x="457200" y="1600200"/>
            <a:ext cx="10379496" cy="4525963"/>
          </a:xfrm>
        </p:spPr>
        <p:txBody>
          <a:bodyPr/>
          <a:lstStyle/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 smtClean="0"/>
          </a:p>
        </p:txBody>
      </p:sp>
      <p:pic>
        <p:nvPicPr>
          <p:cNvPr id="20" name="صورة 19" descr="ايلول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692696" y="0"/>
            <a:ext cx="14545616" cy="6858000"/>
          </a:xfrm>
          <a:prstGeom prst="rect">
            <a:avLst/>
          </a:prstGeom>
        </p:spPr>
      </p:pic>
      <p:sp>
        <p:nvSpPr>
          <p:cNvPr id="21" name="مستطيل 20"/>
          <p:cNvSpPr/>
          <p:nvPr/>
        </p:nvSpPr>
        <p:spPr>
          <a:xfrm>
            <a:off x="2987824" y="0"/>
            <a:ext cx="84249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شروط صحة القرض الحسن </a:t>
            </a:r>
            <a:endParaRPr lang="ar-SA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2483768" y="1052736"/>
            <a:ext cx="9001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1-</a:t>
            </a:r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ان يكون بصيغة الايجاب و القول 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-1836712" y="2276872"/>
            <a:ext cx="146176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2-ان يكون كل من المقرض والمقترض بالغاً عاقلاً راشداً مختاراً.</a:t>
            </a:r>
            <a:endParaRPr lang="ar-SA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2555776" y="3501008"/>
            <a:ext cx="986509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3-ان يكون القرض مباحاً في شرع.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-1404664" y="4725144"/>
            <a:ext cx="140415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4-ان يكون القرض معلوم المقدار؛منعاً للخصومة والاختلاف.</a:t>
            </a:r>
            <a:endParaRPr lang="ar-SA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2555776" y="5805264"/>
            <a:ext cx="95050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5-ألا يكون المقرض الزيادة على القرض 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 descr="ديما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484784" y="0"/>
            <a:ext cx="13105456" cy="6858000"/>
          </a:xfrm>
          <a:prstGeom prst="rect">
            <a:avLst/>
          </a:prstGeom>
        </p:spPr>
      </p:pic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>
          <a:xfrm>
            <a:off x="-2484784" y="0"/>
            <a:ext cx="13105456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dirty="0" smtClean="0"/>
              <a:t>سادساً:من احكام القرض الحسن</a:t>
            </a:r>
          </a:p>
          <a:p>
            <a:pPr>
              <a:buNone/>
            </a:pPr>
            <a:r>
              <a:rPr lang="ar-SA" dirty="0" smtClean="0"/>
              <a:t>1-يجوز القرض في كل شيء مباح،كالنقد،والحيوان،والآلات،والثياب ونحو ذلك،فكل ما صح بيعه صح اقراضه.</a:t>
            </a:r>
          </a:p>
          <a:p>
            <a:pPr>
              <a:buNone/>
            </a:pPr>
            <a:r>
              <a:rPr lang="ar-SA" dirty="0" smtClean="0"/>
              <a:t>2-يجب على المقترض رد القرض بمثيله نقداً اوعيناً،دون مشروطة لا تلميحاً ولا تصريحاً.</a:t>
            </a:r>
          </a:p>
          <a:p>
            <a:pPr>
              <a:buNone/>
            </a:pPr>
            <a:r>
              <a:rPr lang="ar-SA" dirty="0" smtClean="0"/>
              <a:t>3-يحرم على المقترض الغني تأخير سداد قرضه عن وقت حلوله،عن ابي هريرة رضي الله عنه قال:قال رسول الله{صلى الله عليه وسلم</a:t>
            </a:r>
            <a:r>
              <a:rPr lang="ar-SA" dirty="0" err="1" smtClean="0"/>
              <a:t>}</a:t>
            </a:r>
            <a:r>
              <a:rPr lang="ar-SA" dirty="0" smtClean="0"/>
              <a:t>{مَطْلُ الغنيَّ ظلمٌ</a:t>
            </a:r>
            <a:r>
              <a:rPr lang="ar-SA" dirty="0" err="1" smtClean="0"/>
              <a:t>}</a:t>
            </a:r>
            <a:r>
              <a:rPr lang="ar-SA" dirty="0" smtClean="0"/>
              <a:t> </a:t>
            </a:r>
          </a:p>
          <a:p>
            <a:pPr>
              <a:buNone/>
            </a:pPr>
            <a:r>
              <a:rPr lang="ar-SA" dirty="0" smtClean="0"/>
              <a:t>4-لا يجوز للمقرض ان يقرض ماله اذا علم ان المقترض سيستخدمه في منكر؛لان فيه اعانةً على الفساد والباطل،قال تعالى{وَتَعَاوَنُواْ عَلَى اُلْبّرٍ وَالَتَّقْوَى وَلاَ تَعَاَوَنُواْ عَلَى اُلاِثْمِ والعدوان</a:t>
            </a:r>
            <a:r>
              <a:rPr lang="ar-SA" dirty="0" err="1" smtClean="0"/>
              <a:t>}</a:t>
            </a:r>
            <a:endParaRPr lang="ar-SA" dirty="0" smtClean="0"/>
          </a:p>
          <a:p>
            <a:pPr>
              <a:buNone/>
            </a:pPr>
            <a:r>
              <a:rPr lang="ar-SA" dirty="0" smtClean="0"/>
              <a:t>5-اذا كان القرض الى اجلٍ معلومٍ لا يجوز للمقرض ان يطالب </a:t>
            </a:r>
            <a:r>
              <a:rPr lang="ar-SA" dirty="0" err="1" smtClean="0"/>
              <a:t>به</a:t>
            </a:r>
            <a:r>
              <a:rPr lang="ar-SA" dirty="0" smtClean="0"/>
              <a:t> قبل حلول الأجل، </a:t>
            </a:r>
            <a:r>
              <a:rPr lang="ar-SA" dirty="0" err="1" smtClean="0"/>
              <a:t>واذا</a:t>
            </a:r>
            <a:r>
              <a:rPr lang="ar-SA" dirty="0" smtClean="0"/>
              <a:t> جاء موعد السداد وكان المقترض معسراً،فيستحب ان يؤجله المقرض الى حين قدرته على السداد،</a:t>
            </a:r>
            <a:r>
              <a:rPr lang="ar-SA" dirty="0" err="1" smtClean="0"/>
              <a:t>واذا</a:t>
            </a:r>
            <a:r>
              <a:rPr lang="ar-SA" dirty="0" smtClean="0"/>
              <a:t> كان المقترض عاجزاً عن السداد والمقرض قادراً وتصدق بالمال على المقترض فذلك خير وفصل،قال تعالى{وان كَاَنَ ذُو عُسرَةٍ فنظِرةُ الىٍ ميسرةٍ وِان تصدقواْ خَيرُ لكمْ ان كنتم ُ تعملونَ</a:t>
            </a:r>
            <a:r>
              <a:rPr lang="ar-SA" dirty="0" err="1" smtClean="0"/>
              <a:t>}</a:t>
            </a:r>
            <a:r>
              <a:rPr lang="ar-SA" dirty="0" smtClean="0"/>
              <a:t>    </a:t>
            </a:r>
            <a:endParaRPr lang="ar-S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عنصر نائب للمحتوى 3" descr="مها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16216" y="0"/>
            <a:ext cx="2627784" cy="6858000"/>
          </a:xfrm>
        </p:spPr>
      </p:pic>
      <p:pic>
        <p:nvPicPr>
          <p:cNvPr id="5" name="صورة 4" descr="نادية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3203847" cy="6858000"/>
          </a:xfrm>
          <a:prstGeom prst="rect">
            <a:avLst/>
          </a:prstGeom>
        </p:spPr>
      </p:pic>
      <p:pic>
        <p:nvPicPr>
          <p:cNvPr id="6" name="صورة 5" descr="sgh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0"/>
            <a:ext cx="331236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مشروع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4544" y="116632"/>
            <a:ext cx="9865095" cy="66247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مستطيل 4"/>
          <p:cNvSpPr/>
          <p:nvPr/>
        </p:nvSpPr>
        <p:spPr>
          <a:xfrm>
            <a:off x="1816280" y="908720"/>
            <a:ext cx="551144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الدرس:السادس عشر 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627397" y="2132856"/>
            <a:ext cx="38892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القرض الحسن</a:t>
            </a:r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051720" y="3573016"/>
            <a:ext cx="47011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التربية الاسلامية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دين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12576" y="0"/>
            <a:ext cx="11017223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مستطيل 4"/>
          <p:cNvSpPr/>
          <p:nvPr/>
        </p:nvSpPr>
        <p:spPr>
          <a:xfrm>
            <a:off x="7452320" y="0"/>
            <a:ext cx="30963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اهداف درس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-70450" y="764704"/>
            <a:ext cx="1083513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1-ان نتعرف على مفهوم القرض الحسن.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195736" y="1988840"/>
            <a:ext cx="842493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2-التدليل على القرض الحسن.</a:t>
            </a:r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-359790" y="3429000"/>
            <a:ext cx="102603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3-استنتاج حكمة مشروعية القرض الحسن.</a:t>
            </a:r>
            <a:endParaRPr lang="ar-SA" sz="54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-900608" y="4581128"/>
            <a:ext cx="115932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4-بيان حِرْص الاسلام على امهال المعسر.</a:t>
            </a:r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771800" y="5517232"/>
            <a:ext cx="69847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5-الالتزام بردّ القرض الحسن.</a:t>
            </a:r>
            <a:endParaRPr lang="ar-SA" sz="54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مهموه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عنصر نائب للمحتوى 3" descr="مشرو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243408"/>
            <a:ext cx="9144000" cy="7101408"/>
          </a:xfrm>
        </p:spPr>
      </p:pic>
      <p:sp>
        <p:nvSpPr>
          <p:cNvPr id="5" name="مستطيل 4"/>
          <p:cNvSpPr/>
          <p:nvPr/>
        </p:nvSpPr>
        <p:spPr>
          <a:xfrm>
            <a:off x="1841127" y="260648"/>
            <a:ext cx="54617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مفهوم القرض الحسن</a:t>
            </a:r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479632" y="2967335"/>
            <a:ext cx="1847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23528" y="2276872"/>
            <a:ext cx="882047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هو ما يعطيه المُقْرِضُ من المال لينتفع </a:t>
            </a:r>
            <a:r>
              <a:rPr lang="ar-SA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به</a:t>
            </a:r>
            <a:r>
              <a:rPr lang="ar-SA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المُقْترضُ ويردّه دون زيادة مشروطة</a:t>
            </a:r>
            <a:endParaRPr lang="ar-SA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مها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476672" y="0"/>
            <a:ext cx="13321479" cy="6858000"/>
          </a:xfrm>
        </p:spPr>
      </p:pic>
      <p:sp>
        <p:nvSpPr>
          <p:cNvPr id="5" name="مستطيل 4"/>
          <p:cNvSpPr/>
          <p:nvPr/>
        </p:nvSpPr>
        <p:spPr>
          <a:xfrm>
            <a:off x="5148064" y="0"/>
            <a:ext cx="66967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حكمة مشروعية الحسن.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-1332656" y="1052736"/>
            <a:ext cx="13105455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حثّ الاسلام على التعاون بين النّاس،وفعل الخيرات،وبَذْل المعروف،فَشَرَع القرضَ الحسن،وبيّن فضلة ومنزلته؛لما فيه من الرَّفق بالناس،</a:t>
            </a:r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ومواساةً للمحتاجين،وتيسيرٍا لأمورهم،وتفْريجًا كُرُباتهم.وكلّما كانت حاجة المُقترض للقرض الحسن أشدّ،كان الثواب </a:t>
            </a:r>
            <a:r>
              <a:rPr lang="ar-SA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أعظم،وأكبر</a:t>
            </a:r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ar-SA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جزاءً.والقرض</a:t>
            </a:r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الحسن بديلٌ عن القروض الرَّبويّة المحرّمة التي كان يتعامل بها النّاس قديماً وحديثاً      </a:t>
            </a:r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مها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196752" y="-171400"/>
            <a:ext cx="13825535" cy="7272808"/>
          </a:xfrm>
        </p:spPr>
      </p:pic>
      <p:sp>
        <p:nvSpPr>
          <p:cNvPr id="5" name="مستطيل 4"/>
          <p:cNvSpPr/>
          <p:nvPr/>
        </p:nvSpPr>
        <p:spPr>
          <a:xfrm>
            <a:off x="-2268759" y="0"/>
            <a:ext cx="13969551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ومن فوائد القرض الحسن أيضًا،اغناء النّاس عن المسألة،وحفظ ماء وجوههم.</a:t>
            </a:r>
          </a:p>
          <a:p>
            <a:pPr algn="ctr"/>
            <a:endParaRPr lang="ar-SA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قال(صلى الله عليه وسلم</a:t>
            </a:r>
            <a:r>
              <a:rPr lang="ar-SA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)</a:t>
            </a:r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(وَأَحَبُّ الْأَعمال اِلَى اللهِ سُرُور تُدْخِلُهُ عَلَى مُسْلِمٍ،أَوْ تَكْشِفُ عَنْهُ كُرْبَةً،أَوْ تَقْضِي عَنْهُ دِينًا،أَوْ تُطْرَدُ عَنْهُ جُوعًا   </a:t>
            </a:r>
            <a:endParaRPr lang="ar-SA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دودو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657267" y="-243408"/>
            <a:ext cx="10946367" cy="7101407"/>
          </a:xfrm>
        </p:spPr>
      </p:pic>
      <p:sp>
        <p:nvSpPr>
          <p:cNvPr id="6" name="مستطيل 5"/>
          <p:cNvSpPr/>
          <p:nvPr/>
        </p:nvSpPr>
        <p:spPr>
          <a:xfrm>
            <a:off x="611561" y="-243408"/>
            <a:ext cx="70567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ادلة مشروعية القرض الحسن.</a:t>
            </a:r>
            <a:endParaRPr lang="ar-SA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-1548680" y="908720"/>
            <a:ext cx="10692679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لقد حثّ الاسلام على القرض الحسن؛لما فيه من تيسير على الناس،وتفريج </a:t>
            </a:r>
            <a:r>
              <a:rPr lang="ar-SA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لكرباتهم</a:t>
            </a:r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،قال_صلى الله عليه </a:t>
            </a:r>
            <a:r>
              <a:rPr lang="ar-SA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وسلم_</a:t>
            </a:r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{مَنْ نَفَّسَ عَنْ مُؤْمِن كُرْبَةً الدُّنْيَا،نَفَّسَ الله عَنْهً كُرْبَةً مِنْ كُرَبِ يَوْمِ الْقيَامَة،وَمَن يَسَّرَ عَلَى مُعْسِرٍ،يَسَّرَ الله عَلَيْهِ فِي الدُّنْيَا وَالْآخِرَةِ}وقد انعقد اجماع الأمة على جواز القرض </a:t>
            </a:r>
            <a:r>
              <a:rPr lang="ar-SA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الحسن.</a:t>
            </a:r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جينك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476672" y="0"/>
            <a:ext cx="12169352" cy="6858000"/>
          </a:xfrm>
        </p:spPr>
      </p:pic>
      <p:sp>
        <p:nvSpPr>
          <p:cNvPr id="5" name="مستطيل 4"/>
          <p:cNvSpPr/>
          <p:nvPr/>
        </p:nvSpPr>
        <p:spPr>
          <a:xfrm>
            <a:off x="-1202166" y="1844824"/>
            <a:ext cx="1154835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القرض الحسن مستحب للمقرض،و اذا كان الاسلام قد رغب فيه المقرضَ وندب اليه،</a:t>
            </a:r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فانه أباحه للمقترض،ولم يجعله من باب المسألة المكروهة؛لأنه يأخذ المال لينتفع </a:t>
            </a:r>
            <a:r>
              <a:rPr lang="ar-SA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به</a:t>
            </a:r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في قضاء حوائجه ثم يردّ </a:t>
            </a:r>
            <a:r>
              <a:rPr lang="ar-SA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بدله.</a:t>
            </a:r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3563888" y="260648"/>
            <a:ext cx="66967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حكم القرض </a:t>
            </a:r>
            <a:r>
              <a:rPr lang="ar-SA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الحسن.</a:t>
            </a:r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1464</TotalTime>
  <Words>427</Words>
  <Application>Microsoft Office PowerPoint</Application>
  <PresentationFormat>عرض على الشاشة (4:3)</PresentationFormat>
  <Paragraphs>43</Paragraphs>
  <Slides>14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electro</dc:creator>
  <cp:lastModifiedBy>Windows User</cp:lastModifiedBy>
  <cp:revision>10</cp:revision>
  <dcterms:created xsi:type="dcterms:W3CDTF">2019-01-28T20:57:27Z</dcterms:created>
  <dcterms:modified xsi:type="dcterms:W3CDTF">2019-03-19T17:32:26Z</dcterms:modified>
</cp:coreProperties>
</file>