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32" r:id="rId1"/>
  </p:sldMasterIdLst>
  <p:sldIdLst>
    <p:sldId id="256" r:id="rId2"/>
    <p:sldId id="257" r:id="rId3"/>
    <p:sldId id="259" r:id="rId4"/>
    <p:sldId id="260" r:id="rId5"/>
    <p:sldId id="261" r:id="rId6"/>
    <p:sldId id="262" r:id="rId7"/>
    <p:sldId id="263" r:id="rId8"/>
    <p:sldId id="264" r:id="rId9"/>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92" d="100"/>
          <a:sy n="92" d="100"/>
        </p:scale>
        <p:origin x="-528" y="-108"/>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D227DD18-683B-445B-B90A-989DE5624598}" type="datetimeFigureOut">
              <a:rPr lang="ar-SA" smtClean="0"/>
              <a:pPr/>
              <a:t>06/21/1440</a:t>
            </a:fld>
            <a:endParaRPr lang="ar-SA"/>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ar-SA"/>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50A91130-1DA6-4261-8DC8-0A865F7912F4}" type="slidenum">
              <a:rPr lang="ar-SA" smtClean="0"/>
              <a:pPr/>
              <a:t>‹#›</a:t>
            </a:fld>
            <a:endParaRPr lang="ar-SA"/>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p:txBody>
          <a:bodyPr vert="eaVert" anchor="ct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D227DD18-683B-445B-B90A-989DE5624598}" type="datetimeFigureOut">
              <a:rPr lang="ar-SA" smtClean="0"/>
              <a:pPr/>
              <a:t>06/21/1440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50A91130-1DA6-4261-8DC8-0A865F7912F4}" type="slidenum">
              <a:rPr lang="ar-SA" smtClean="0"/>
              <a:pPr/>
              <a:t>‹#›</a:t>
            </a:fld>
            <a:endParaRPr lang="ar-SA"/>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D227DD18-683B-445B-B90A-989DE5624598}" type="datetimeFigureOut">
              <a:rPr lang="ar-SA" smtClean="0"/>
              <a:pPr/>
              <a:t>06/21/1440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50A91130-1DA6-4261-8DC8-0A865F7912F4}" type="slidenum">
              <a:rPr lang="ar-SA" smtClean="0"/>
              <a:pPr/>
              <a:t>‹#›</a:t>
            </a:fld>
            <a:endParaRPr lang="ar-SA"/>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D227DD18-683B-445B-B90A-989DE5624598}" type="datetimeFigureOut">
              <a:rPr lang="ar-SA" smtClean="0"/>
              <a:pPr/>
              <a:t>06/21/1440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50A91130-1DA6-4261-8DC8-0A865F7912F4}" type="slidenum">
              <a:rPr lang="ar-SA" smtClean="0"/>
              <a:pPr/>
              <a:t>‹#›</a:t>
            </a:fld>
            <a:endParaRPr lang="ar-SA"/>
          </a:p>
        </p:txBody>
      </p:sp>
      <p:sp>
        <p:nvSpPr>
          <p:cNvPr id="11" name="Title 10"/>
          <p:cNvSpPr>
            <a:spLocks noGrp="1"/>
          </p:cNvSpPr>
          <p:nvPr>
            <p:ph type="title"/>
          </p:nvPr>
        </p:nvSpPr>
        <p:spPr/>
        <p:txBody>
          <a:bodyPr/>
          <a:lstStyle/>
          <a:p>
            <a:r>
              <a:rPr lang="ar-SA" smtClean="0"/>
              <a:t>انقر لتحرير نمط العنوان الرئيسي</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D227DD18-683B-445B-B90A-989DE5624598}" type="datetimeFigureOut">
              <a:rPr lang="ar-SA" smtClean="0"/>
              <a:pPr/>
              <a:t>06/21/1440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50A91130-1DA6-4261-8DC8-0A865F7912F4}" type="slidenum">
              <a:rPr lang="ar-SA" smtClean="0"/>
              <a:pPr/>
              <a:t>‹#›</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D227DD18-683B-445B-B90A-989DE5624598}" type="datetimeFigureOut">
              <a:rPr lang="ar-SA" smtClean="0"/>
              <a:pPr/>
              <a:t>06/21/1440</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50A91130-1DA6-4261-8DC8-0A865F7912F4}" type="slidenum">
              <a:rPr lang="ar-SA" smtClean="0"/>
              <a:pPr/>
              <a:t>‹#›</a:t>
            </a:fld>
            <a:endParaRPr lang="ar-SA"/>
          </a:p>
        </p:txBody>
      </p:sp>
      <p:sp>
        <p:nvSpPr>
          <p:cNvPr id="12" name="Title 11"/>
          <p:cNvSpPr>
            <a:spLocks noGrp="1"/>
          </p:cNvSpPr>
          <p:nvPr>
            <p:ph type="title"/>
          </p:nvPr>
        </p:nvSpPr>
        <p:spPr/>
        <p:txBody>
          <a:bodyPr/>
          <a:lstStyle>
            <a:lvl1pPr>
              <a:defRPr>
                <a:solidFill>
                  <a:schemeClr val="tx2"/>
                </a:solidFill>
              </a:defRPr>
            </a:lvl1pPr>
          </a:lstStyle>
          <a:p>
            <a:r>
              <a:rPr lang="ar-SA" smtClean="0"/>
              <a:t>انقر لتحرير نمط العنوان الرئيسي</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fld id="{D227DD18-683B-445B-B90A-989DE5624598}" type="datetimeFigureOut">
              <a:rPr lang="ar-SA" smtClean="0"/>
              <a:pPr/>
              <a:t>06/21/1440</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50A91130-1DA6-4261-8DC8-0A865F7912F4}" type="slidenum">
              <a:rPr lang="ar-SA" smtClean="0"/>
              <a:pPr/>
              <a:t>‹#›</a:t>
            </a:fld>
            <a:endParaRPr lang="ar-SA"/>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Date Placeholder 2"/>
          <p:cNvSpPr>
            <a:spLocks noGrp="1"/>
          </p:cNvSpPr>
          <p:nvPr>
            <p:ph type="dt" sz="half" idx="10"/>
          </p:nvPr>
        </p:nvSpPr>
        <p:spPr/>
        <p:txBody>
          <a:bodyPr/>
          <a:lstStyle/>
          <a:p>
            <a:fld id="{D227DD18-683B-445B-B90A-989DE5624598}" type="datetimeFigureOut">
              <a:rPr lang="ar-SA" smtClean="0"/>
              <a:pPr/>
              <a:t>06/21/1440</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50A91130-1DA6-4261-8DC8-0A865F7912F4}" type="slidenum">
              <a:rPr lang="ar-SA" smtClean="0"/>
              <a:pPr/>
              <a:t>‹#›</a:t>
            </a:fld>
            <a:endParaRPr lang="ar-SA"/>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27DD18-683B-445B-B90A-989DE5624598}" type="datetimeFigureOut">
              <a:rPr lang="ar-SA" smtClean="0"/>
              <a:pPr/>
              <a:t>06/21/1440</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50A91130-1DA6-4261-8DC8-0A865F7912F4}"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ar-SA" smtClean="0"/>
              <a:t>انقر لتحرير نمط العنوان الرئيسي</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D227DD18-683B-445B-B90A-989DE5624598}" type="datetimeFigureOut">
              <a:rPr lang="ar-SA" smtClean="0"/>
              <a:pPr/>
              <a:t>06/21/1440</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50A91130-1DA6-4261-8DC8-0A865F7912F4}"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ar-SA" smtClean="0"/>
              <a:t>انقر لتحرير نمط العنوان الرئيسي</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D227DD18-683B-445B-B90A-989DE5624598}" type="datetimeFigureOut">
              <a:rPr lang="ar-SA" smtClean="0"/>
              <a:pPr/>
              <a:t>06/21/1440</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50A91130-1DA6-4261-8DC8-0A865F7912F4}"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D227DD18-683B-445B-B90A-989DE5624598}" type="datetimeFigureOut">
              <a:rPr lang="ar-SA" smtClean="0"/>
              <a:pPr/>
              <a:t>06/21/1440</a:t>
            </a:fld>
            <a:endParaRPr lang="ar-SA"/>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ar-SA"/>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50A91130-1DA6-4261-8DC8-0A865F7912F4}"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1" eaLnBrk="1" latinLnBrk="0" hangingPunct="1">
        <a:spcBef>
          <a:spcPct val="0"/>
        </a:spcBef>
        <a:buNone/>
        <a:defRPr sz="5400" kern="1200">
          <a:solidFill>
            <a:schemeClr val="tx2"/>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65760" indent="-365760" algn="r" defTabSz="914400" rtl="1"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r" defTabSz="914400" rtl="1"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r" defTabSz="914400" rtl="1"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r" defTabSz="914400" rtl="1"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r" defTabSz="914400" rtl="1"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r" defTabSz="914400" rtl="1"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r" defTabSz="914400" rtl="1"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r" defTabSz="914400" rtl="1"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r" defTabSz="914400" rtl="1"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183341" y="980729"/>
            <a:ext cx="6777318" cy="720079"/>
          </a:xfrm>
        </p:spPr>
        <p:txBody>
          <a:bodyPr/>
          <a:lstStyle/>
          <a:p>
            <a:r>
              <a:rPr lang="ar-SA" sz="6600" dirty="0" smtClean="0"/>
              <a:t>بسم الله الرحمن الرحيم</a:t>
            </a:r>
            <a:endParaRPr lang="ar-SA" sz="6600" dirty="0"/>
          </a:p>
        </p:txBody>
      </p:sp>
      <p:sp>
        <p:nvSpPr>
          <p:cNvPr id="4" name="عنوان فرعي 3"/>
          <p:cNvSpPr>
            <a:spLocks noGrp="1"/>
          </p:cNvSpPr>
          <p:nvPr>
            <p:ph type="subTitle" idx="1"/>
          </p:nvPr>
        </p:nvSpPr>
        <p:spPr/>
        <p:txBody>
          <a:bodyPr>
            <a:normAutofit/>
          </a:bodyPr>
          <a:lstStyle/>
          <a:p>
            <a:r>
              <a:rPr lang="ar-SA" sz="4800" dirty="0" smtClean="0"/>
              <a:t>الفقه الاسلامي واصوله</a:t>
            </a:r>
            <a:endParaRPr lang="ar-SA" sz="4800" dirty="0"/>
          </a:p>
        </p:txBody>
      </p:sp>
    </p:spTree>
    <p:extLst>
      <p:ext uri="{BB962C8B-B14F-4D97-AF65-F5344CB8AC3E}">
        <p14:creationId xmlns:p14="http://schemas.microsoft.com/office/powerpoint/2010/main" xmlns="" val="6584341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p:txBody>
          <a:bodyPr>
            <a:normAutofit/>
          </a:bodyPr>
          <a:lstStyle/>
          <a:p>
            <a:pPr lvl="1">
              <a:buFont typeface="Wingdings" pitchFamily="2" charset="2"/>
              <a:buChar char="ü"/>
            </a:pPr>
            <a:r>
              <a:rPr lang="ar-SA" sz="2800" dirty="0" smtClean="0"/>
              <a:t>تعريف الفقه وأصوله</a:t>
            </a:r>
          </a:p>
          <a:p>
            <a:pPr lvl="1">
              <a:buFont typeface="Wingdings" pitchFamily="2" charset="2"/>
              <a:buChar char="ü"/>
            </a:pPr>
            <a:r>
              <a:rPr lang="ar-SA" sz="2800" dirty="0" smtClean="0"/>
              <a:t>بيان نشأه علم الفقه وأصوله </a:t>
            </a:r>
          </a:p>
          <a:p>
            <a:pPr lvl="1">
              <a:buFont typeface="Wingdings" pitchFamily="2" charset="2"/>
              <a:buChar char="ü"/>
            </a:pPr>
            <a:r>
              <a:rPr lang="ar-SA" sz="2800" dirty="0" smtClean="0"/>
              <a:t>توضيح أهمية الفقه وأصوله</a:t>
            </a:r>
          </a:p>
          <a:p>
            <a:pPr lvl="1">
              <a:buFont typeface="Wingdings" pitchFamily="2" charset="2"/>
              <a:buChar char="ü"/>
            </a:pPr>
            <a:r>
              <a:rPr lang="ar-SA" sz="2800" dirty="0" smtClean="0"/>
              <a:t>بيان بعض المذاهب الفقهية </a:t>
            </a:r>
            <a:endParaRPr lang="ar-SA" sz="2800" dirty="0"/>
          </a:p>
        </p:txBody>
      </p:sp>
      <p:sp>
        <p:nvSpPr>
          <p:cNvPr id="3" name="عنوان 2"/>
          <p:cNvSpPr>
            <a:spLocks noGrp="1"/>
          </p:cNvSpPr>
          <p:nvPr>
            <p:ph type="title"/>
          </p:nvPr>
        </p:nvSpPr>
        <p:spPr/>
        <p:txBody>
          <a:bodyPr/>
          <a:lstStyle/>
          <a:p>
            <a:pPr algn="r"/>
            <a:r>
              <a:rPr lang="ar-SA" dirty="0" smtClean="0"/>
              <a:t>الأهداف</a:t>
            </a:r>
            <a:endParaRPr lang="ar-SA" dirty="0"/>
          </a:p>
        </p:txBody>
      </p:sp>
    </p:spTree>
    <p:extLst>
      <p:ext uri="{BB962C8B-B14F-4D97-AF65-F5344CB8AC3E}">
        <p14:creationId xmlns:p14="http://schemas.microsoft.com/office/powerpoint/2010/main" xmlns="" val="3756340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1000"/>
                                        <p:tgtEl>
                                          <p:spTgt spid="2">
                                            <p:txEl>
                                              <p:pRg st="1" end="1"/>
                                            </p:txEl>
                                          </p:spTgt>
                                        </p:tgtEl>
                                      </p:cBhvr>
                                    </p:animEffect>
                                    <p:anim calcmode="lin" valueType="num">
                                      <p:cBhvr>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1000"/>
                                        <p:tgtEl>
                                          <p:spTgt spid="2">
                                            <p:txEl>
                                              <p:pRg st="2" end="2"/>
                                            </p:txEl>
                                          </p:spTgt>
                                        </p:tgtEl>
                                      </p:cBhvr>
                                    </p:animEffect>
                                    <p:anim calcmode="lin" valueType="num">
                                      <p:cBhvr>
                                        <p:cTn id="1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1000"/>
                                        <p:tgtEl>
                                          <p:spTgt spid="2">
                                            <p:txEl>
                                              <p:pRg st="3" end="3"/>
                                            </p:txEl>
                                          </p:spTgt>
                                        </p:tgtEl>
                                      </p:cBhvr>
                                    </p:animEffect>
                                    <p:anim calcmode="lin" valueType="num">
                                      <p:cBhvr>
                                        <p:cTn id="23"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p:txBody>
          <a:bodyPr/>
          <a:lstStyle/>
          <a:p>
            <a:pPr marL="0" indent="0">
              <a:buNone/>
            </a:pPr>
            <a:r>
              <a:rPr lang="ar-SA" sz="2800" dirty="0"/>
              <a:t> الفقه :هو العلم بالأحكام الشرعية المكتسبة من الادلة التفصيلية مثل احكام الصلاة , الصوم ,والحج  وغيرها</a:t>
            </a:r>
          </a:p>
          <a:p>
            <a:pPr marL="0" indent="0">
              <a:buNone/>
            </a:pPr>
            <a:endParaRPr lang="ar-SA" dirty="0"/>
          </a:p>
          <a:p>
            <a:pPr marL="0" indent="0">
              <a:buNone/>
            </a:pPr>
            <a:r>
              <a:rPr lang="ar-SA" sz="2800" dirty="0"/>
              <a:t>وهو تلك القواعد والأسس الفقيه الى استنباط الاحكام الشرعية العملية من الأدلة التفصيلية </a:t>
            </a:r>
          </a:p>
        </p:txBody>
      </p:sp>
      <p:sp>
        <p:nvSpPr>
          <p:cNvPr id="3" name="عنوان 2"/>
          <p:cNvSpPr>
            <a:spLocks noGrp="1"/>
          </p:cNvSpPr>
          <p:nvPr>
            <p:ph type="title"/>
          </p:nvPr>
        </p:nvSpPr>
        <p:spPr/>
        <p:txBody>
          <a:bodyPr/>
          <a:lstStyle/>
          <a:p>
            <a:r>
              <a:rPr lang="ar-SA" sz="4000" dirty="0" smtClean="0"/>
              <a:t>معنى الفقه</a:t>
            </a:r>
            <a:endParaRPr lang="ar-SA" sz="4000" dirty="0"/>
          </a:p>
        </p:txBody>
      </p:sp>
    </p:spTree>
    <p:extLst>
      <p:ext uri="{BB962C8B-B14F-4D97-AF65-F5344CB8AC3E}">
        <p14:creationId xmlns:p14="http://schemas.microsoft.com/office/powerpoint/2010/main" xmlns="" val="1616423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transition="in" filter="wipe(down)">
                                      <p:cBhvr>
                                        <p:cTn id="10"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p:txBody>
          <a:bodyPr>
            <a:normAutofit/>
          </a:bodyPr>
          <a:lstStyle/>
          <a:p>
            <a:r>
              <a:rPr lang="ar-SA" sz="2800" dirty="0" smtClean="0"/>
              <a:t>الفقه مجاله البحث في استنباط الأحكام الشرعية الجزئية ففي الصلاة يبحث في الأحكام المتعلقة بشروط الصلاة , وفي الزكاة يبحث عن الأموال التي تجب فيها الزكاة </a:t>
            </a:r>
          </a:p>
          <a:p>
            <a:r>
              <a:rPr lang="ar-SA" sz="2800" dirty="0" smtClean="0"/>
              <a:t>اصول الفقه فهو يبحث في القواعد العامة التي يسير عليها الفقيه في استنباط الاحكام الشرعية</a:t>
            </a:r>
            <a:endParaRPr lang="ar-SA" sz="2800" dirty="0"/>
          </a:p>
        </p:txBody>
      </p:sp>
      <p:sp>
        <p:nvSpPr>
          <p:cNvPr id="3" name="عنوان 2"/>
          <p:cNvSpPr>
            <a:spLocks noGrp="1"/>
          </p:cNvSpPr>
          <p:nvPr>
            <p:ph type="title"/>
          </p:nvPr>
        </p:nvSpPr>
        <p:spPr/>
        <p:txBody>
          <a:bodyPr/>
          <a:lstStyle/>
          <a:p>
            <a:r>
              <a:rPr lang="ar-SA" sz="4000" dirty="0" smtClean="0"/>
              <a:t>الفرق بين الفقه واصول الفقه </a:t>
            </a:r>
            <a:endParaRPr lang="ar-SA" sz="4000" dirty="0"/>
          </a:p>
        </p:txBody>
      </p:sp>
    </p:spTree>
    <p:extLst>
      <p:ext uri="{BB962C8B-B14F-4D97-AF65-F5344CB8AC3E}">
        <p14:creationId xmlns:p14="http://schemas.microsoft.com/office/powerpoint/2010/main" xmlns="" val="2331106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80">
                                          <p:stCondLst>
                                            <p:cond delay="0"/>
                                          </p:stCondLst>
                                        </p:cTn>
                                        <p:tgtEl>
                                          <p:spTgt spid="2">
                                            <p:txEl>
                                              <p:pRg st="0" end="0"/>
                                            </p:txEl>
                                          </p:spTgt>
                                        </p:tgtEl>
                                      </p:cBhvr>
                                    </p:animEffect>
                                    <p:anim calcmode="lin" valueType="num">
                                      <p:cBhvr>
                                        <p:cTn id="8"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xEl>
                                              <p:pRg st="0" end="0"/>
                                            </p:txEl>
                                          </p:spTgt>
                                        </p:tgtEl>
                                      </p:cBhvr>
                                      <p:to x="100000" y="60000"/>
                                    </p:animScale>
                                    <p:animScale>
                                      <p:cBhvr>
                                        <p:cTn id="14" dur="166" decel="50000">
                                          <p:stCondLst>
                                            <p:cond delay="676"/>
                                          </p:stCondLst>
                                        </p:cTn>
                                        <p:tgtEl>
                                          <p:spTgt spid="2">
                                            <p:txEl>
                                              <p:pRg st="0" end="0"/>
                                            </p:txEl>
                                          </p:spTgt>
                                        </p:tgtEl>
                                      </p:cBhvr>
                                      <p:to x="100000" y="100000"/>
                                    </p:animScale>
                                    <p:animScale>
                                      <p:cBhvr>
                                        <p:cTn id="15" dur="26">
                                          <p:stCondLst>
                                            <p:cond delay="1312"/>
                                          </p:stCondLst>
                                        </p:cTn>
                                        <p:tgtEl>
                                          <p:spTgt spid="2">
                                            <p:txEl>
                                              <p:pRg st="0" end="0"/>
                                            </p:txEl>
                                          </p:spTgt>
                                        </p:tgtEl>
                                      </p:cBhvr>
                                      <p:to x="100000" y="80000"/>
                                    </p:animScale>
                                    <p:animScale>
                                      <p:cBhvr>
                                        <p:cTn id="16" dur="166" decel="50000">
                                          <p:stCondLst>
                                            <p:cond delay="1338"/>
                                          </p:stCondLst>
                                        </p:cTn>
                                        <p:tgtEl>
                                          <p:spTgt spid="2">
                                            <p:txEl>
                                              <p:pRg st="0" end="0"/>
                                            </p:txEl>
                                          </p:spTgt>
                                        </p:tgtEl>
                                      </p:cBhvr>
                                      <p:to x="100000" y="100000"/>
                                    </p:animScale>
                                    <p:animScale>
                                      <p:cBhvr>
                                        <p:cTn id="17" dur="26">
                                          <p:stCondLst>
                                            <p:cond delay="1642"/>
                                          </p:stCondLst>
                                        </p:cTn>
                                        <p:tgtEl>
                                          <p:spTgt spid="2">
                                            <p:txEl>
                                              <p:pRg st="0" end="0"/>
                                            </p:txEl>
                                          </p:spTgt>
                                        </p:tgtEl>
                                      </p:cBhvr>
                                      <p:to x="100000" y="90000"/>
                                    </p:animScale>
                                    <p:animScale>
                                      <p:cBhvr>
                                        <p:cTn id="18" dur="166" decel="50000">
                                          <p:stCondLst>
                                            <p:cond delay="1668"/>
                                          </p:stCondLst>
                                        </p:cTn>
                                        <p:tgtEl>
                                          <p:spTgt spid="2">
                                            <p:txEl>
                                              <p:pRg st="0" end="0"/>
                                            </p:txEl>
                                          </p:spTgt>
                                        </p:tgtEl>
                                      </p:cBhvr>
                                      <p:to x="100000" y="100000"/>
                                    </p:animScale>
                                    <p:animScale>
                                      <p:cBhvr>
                                        <p:cTn id="19" dur="26">
                                          <p:stCondLst>
                                            <p:cond delay="1808"/>
                                          </p:stCondLst>
                                        </p:cTn>
                                        <p:tgtEl>
                                          <p:spTgt spid="2">
                                            <p:txEl>
                                              <p:pRg st="0" end="0"/>
                                            </p:txEl>
                                          </p:spTgt>
                                        </p:tgtEl>
                                      </p:cBhvr>
                                      <p:to x="100000" y="95000"/>
                                    </p:animScale>
                                    <p:animScale>
                                      <p:cBhvr>
                                        <p:cTn id="20" dur="166" decel="50000">
                                          <p:stCondLst>
                                            <p:cond delay="1834"/>
                                          </p:stCondLst>
                                        </p:cTn>
                                        <p:tgtEl>
                                          <p:spTgt spid="2">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animEffect transition="in" filter="wipe(down)">
                                      <p:cBhvr>
                                        <p:cTn id="23" dur="580">
                                          <p:stCondLst>
                                            <p:cond delay="0"/>
                                          </p:stCondLst>
                                        </p:cTn>
                                        <p:tgtEl>
                                          <p:spTgt spid="2">
                                            <p:txEl>
                                              <p:pRg st="1" end="1"/>
                                            </p:txEl>
                                          </p:spTgt>
                                        </p:tgtEl>
                                      </p:cBhvr>
                                    </p:animEffect>
                                    <p:anim calcmode="lin" valueType="num">
                                      <p:cBhvr>
                                        <p:cTn id="24" dur="1822" tmFilter="0,0; 0.14,0.36; 0.43,0.73; 0.71,0.91; 1.0,1.0">
                                          <p:stCondLst>
                                            <p:cond delay="0"/>
                                          </p:stCondLst>
                                        </p:cTn>
                                        <p:tgtEl>
                                          <p:spTgt spid="2">
                                            <p:txEl>
                                              <p:pRg st="1" end="1"/>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
                                            <p:txEl>
                                              <p:pRg st="1" end="1"/>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
                                            <p:txEl>
                                              <p:pRg st="1" end="1"/>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
                                            <p:txEl>
                                              <p:pRg st="1" end="1"/>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
                                            <p:txEl>
                                              <p:pRg st="1" end="1"/>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2">
                                            <p:txEl>
                                              <p:pRg st="1" end="1"/>
                                            </p:txEl>
                                          </p:spTgt>
                                        </p:tgtEl>
                                      </p:cBhvr>
                                      <p:to x="100000" y="60000"/>
                                    </p:animScale>
                                    <p:animScale>
                                      <p:cBhvr>
                                        <p:cTn id="30" dur="166" decel="50000">
                                          <p:stCondLst>
                                            <p:cond delay="676"/>
                                          </p:stCondLst>
                                        </p:cTn>
                                        <p:tgtEl>
                                          <p:spTgt spid="2">
                                            <p:txEl>
                                              <p:pRg st="1" end="1"/>
                                            </p:txEl>
                                          </p:spTgt>
                                        </p:tgtEl>
                                      </p:cBhvr>
                                      <p:to x="100000" y="100000"/>
                                    </p:animScale>
                                    <p:animScale>
                                      <p:cBhvr>
                                        <p:cTn id="31" dur="26">
                                          <p:stCondLst>
                                            <p:cond delay="1312"/>
                                          </p:stCondLst>
                                        </p:cTn>
                                        <p:tgtEl>
                                          <p:spTgt spid="2">
                                            <p:txEl>
                                              <p:pRg st="1" end="1"/>
                                            </p:txEl>
                                          </p:spTgt>
                                        </p:tgtEl>
                                      </p:cBhvr>
                                      <p:to x="100000" y="80000"/>
                                    </p:animScale>
                                    <p:animScale>
                                      <p:cBhvr>
                                        <p:cTn id="32" dur="166" decel="50000">
                                          <p:stCondLst>
                                            <p:cond delay="1338"/>
                                          </p:stCondLst>
                                        </p:cTn>
                                        <p:tgtEl>
                                          <p:spTgt spid="2">
                                            <p:txEl>
                                              <p:pRg st="1" end="1"/>
                                            </p:txEl>
                                          </p:spTgt>
                                        </p:tgtEl>
                                      </p:cBhvr>
                                      <p:to x="100000" y="100000"/>
                                    </p:animScale>
                                    <p:animScale>
                                      <p:cBhvr>
                                        <p:cTn id="33" dur="26">
                                          <p:stCondLst>
                                            <p:cond delay="1642"/>
                                          </p:stCondLst>
                                        </p:cTn>
                                        <p:tgtEl>
                                          <p:spTgt spid="2">
                                            <p:txEl>
                                              <p:pRg st="1" end="1"/>
                                            </p:txEl>
                                          </p:spTgt>
                                        </p:tgtEl>
                                      </p:cBhvr>
                                      <p:to x="100000" y="90000"/>
                                    </p:animScale>
                                    <p:animScale>
                                      <p:cBhvr>
                                        <p:cTn id="34" dur="166" decel="50000">
                                          <p:stCondLst>
                                            <p:cond delay="1668"/>
                                          </p:stCondLst>
                                        </p:cTn>
                                        <p:tgtEl>
                                          <p:spTgt spid="2">
                                            <p:txEl>
                                              <p:pRg st="1" end="1"/>
                                            </p:txEl>
                                          </p:spTgt>
                                        </p:tgtEl>
                                      </p:cBhvr>
                                      <p:to x="100000" y="100000"/>
                                    </p:animScale>
                                    <p:animScale>
                                      <p:cBhvr>
                                        <p:cTn id="35" dur="26">
                                          <p:stCondLst>
                                            <p:cond delay="1808"/>
                                          </p:stCondLst>
                                        </p:cTn>
                                        <p:tgtEl>
                                          <p:spTgt spid="2">
                                            <p:txEl>
                                              <p:pRg st="1" end="1"/>
                                            </p:txEl>
                                          </p:spTgt>
                                        </p:tgtEl>
                                      </p:cBhvr>
                                      <p:to x="100000" y="95000"/>
                                    </p:animScale>
                                    <p:animScale>
                                      <p:cBhvr>
                                        <p:cTn id="36" dur="166" decel="50000">
                                          <p:stCondLst>
                                            <p:cond delay="1834"/>
                                          </p:stCondLst>
                                        </p:cTn>
                                        <p:tgtEl>
                                          <p:spTgt spid="2">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p:txBody>
          <a:bodyPr>
            <a:normAutofit/>
          </a:bodyPr>
          <a:lstStyle/>
          <a:p>
            <a:pPr marL="0" indent="0">
              <a:buNone/>
            </a:pPr>
            <a:r>
              <a:rPr lang="ar-SA" sz="2800" dirty="0" smtClean="0"/>
              <a:t>نشأ علم الفقه متلازما مع علم الأصول لارتباطهما مع بعضهما بعض منذ عصر النبوة ,وكان النبي يعلم الناس ما ينزل عليه من قرآن , ويبين لهم الأحكام الخاصة  ويفسر لهم شؤون حياتهم  وبعد ان توفي الرسول اصبح الصحابة بتبليغ الناس عن احكام الدين وامو الحياة والأحوال الشخصية والعبادات , ثم جاء التابعين  واتسعت الدولة الاسلامية , فنشأ فيها المذاهب الفقهية  ,ولكل مذهب طريقه خاصه  وقواعد </a:t>
            </a:r>
            <a:endParaRPr lang="ar-SA" sz="2800" dirty="0"/>
          </a:p>
        </p:txBody>
      </p:sp>
      <p:sp>
        <p:nvSpPr>
          <p:cNvPr id="3" name="عنوان 2"/>
          <p:cNvSpPr>
            <a:spLocks noGrp="1"/>
          </p:cNvSpPr>
          <p:nvPr>
            <p:ph type="title"/>
          </p:nvPr>
        </p:nvSpPr>
        <p:spPr/>
        <p:txBody>
          <a:bodyPr/>
          <a:lstStyle/>
          <a:p>
            <a:r>
              <a:rPr lang="ar-SA" sz="4000" dirty="0" smtClean="0"/>
              <a:t>نشأة علم الفقه وأصوله</a:t>
            </a:r>
            <a:endParaRPr lang="ar-SA" sz="4000" dirty="0"/>
          </a:p>
        </p:txBody>
      </p:sp>
    </p:spTree>
    <p:extLst>
      <p:ext uri="{BB962C8B-B14F-4D97-AF65-F5344CB8AC3E}">
        <p14:creationId xmlns:p14="http://schemas.microsoft.com/office/powerpoint/2010/main" xmlns="" val="608461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699247" y="2248347"/>
            <a:ext cx="7745505" cy="4132981"/>
          </a:xfrm>
        </p:spPr>
        <p:txBody>
          <a:bodyPr>
            <a:normAutofit fontScale="85000" lnSpcReduction="20000"/>
          </a:bodyPr>
          <a:lstStyle/>
          <a:p>
            <a:r>
              <a:rPr lang="ar-SA" sz="2800" dirty="0" smtClean="0"/>
              <a:t>المذهب الحنفي : اسم امامه النعمان بن ثابت وكان معروف بقوة الشخصية وكان معروف بالورع وكثرة العبادة </a:t>
            </a:r>
          </a:p>
          <a:p>
            <a:endParaRPr lang="ar-SA" sz="2800" dirty="0" smtClean="0"/>
          </a:p>
          <a:p>
            <a:r>
              <a:rPr lang="ar-SA" sz="2800" dirty="0" smtClean="0"/>
              <a:t>المذهب المالكي: امامه مالك بن انس , وأشتهر بقوة حفظه للحديث الشريف كان رجلاً مهيبا</a:t>
            </a:r>
          </a:p>
          <a:p>
            <a:pPr marL="0" indent="0">
              <a:buNone/>
            </a:pPr>
            <a:endParaRPr lang="ar-SA" sz="2800" dirty="0" smtClean="0"/>
          </a:p>
          <a:p>
            <a:r>
              <a:rPr lang="ar-SA" sz="2800" dirty="0" smtClean="0"/>
              <a:t>المذهب الشافعي : امامه محمد بن ادريس ولد سنه(هه150) في غزة فلسطين وكان فصيحا شاعرا عرف بقوة ذكائه وحفظه احب العلم في صغره </a:t>
            </a:r>
          </a:p>
          <a:p>
            <a:endParaRPr lang="ar-SA" sz="2800" dirty="0" smtClean="0"/>
          </a:p>
          <a:p>
            <a:r>
              <a:rPr lang="ar-SA" sz="2800" dirty="0" smtClean="0"/>
              <a:t>المذهب الحنبلي : امامه احمد بن حنبل  فقد كان عالما في الحديث والفقه واشتهر بزهده وورعه وصبرة على المحن </a:t>
            </a:r>
            <a:endParaRPr lang="ar-SA" sz="2800" dirty="0"/>
          </a:p>
        </p:txBody>
      </p:sp>
      <p:sp>
        <p:nvSpPr>
          <p:cNvPr id="3" name="عنوان 2"/>
          <p:cNvSpPr>
            <a:spLocks noGrp="1"/>
          </p:cNvSpPr>
          <p:nvPr>
            <p:ph type="title"/>
          </p:nvPr>
        </p:nvSpPr>
        <p:spPr/>
        <p:txBody>
          <a:bodyPr/>
          <a:lstStyle/>
          <a:p>
            <a:r>
              <a:rPr lang="ar-SA" sz="4000" dirty="0" smtClean="0"/>
              <a:t>المذاهب حسب التسلسل الزمني</a:t>
            </a:r>
            <a:endParaRPr lang="ar-SA" sz="4000" dirty="0"/>
          </a:p>
        </p:txBody>
      </p:sp>
    </p:spTree>
    <p:extLst>
      <p:ext uri="{BB962C8B-B14F-4D97-AF65-F5344CB8AC3E}">
        <p14:creationId xmlns:p14="http://schemas.microsoft.com/office/powerpoint/2010/main" xmlns="" val="3368816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transition="in" filter="barn(inVertical)">
                                      <p:cBhvr>
                                        <p:cTn id="10" dur="500"/>
                                        <p:tgtEl>
                                          <p:spTgt spid="2">
                                            <p:txEl>
                                              <p:pRg st="2" end="2"/>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animEffect transition="in" filter="barn(inVertical)">
                                      <p:cBhvr>
                                        <p:cTn id="13" dur="500"/>
                                        <p:tgtEl>
                                          <p:spTgt spid="2">
                                            <p:txEl>
                                              <p:pRg st="4" end="4"/>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2">
                                            <p:txEl>
                                              <p:pRg st="6" end="6"/>
                                            </p:txEl>
                                          </p:spTgt>
                                        </p:tgtEl>
                                        <p:attrNameLst>
                                          <p:attrName>style.visibility</p:attrName>
                                        </p:attrNameLst>
                                      </p:cBhvr>
                                      <p:to>
                                        <p:strVal val="visible"/>
                                      </p:to>
                                    </p:set>
                                    <p:animEffect transition="in" filter="barn(inVertical)">
                                      <p:cBhvr>
                                        <p:cTn id="16"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p:txBody>
          <a:bodyPr>
            <a:normAutofit/>
          </a:bodyPr>
          <a:lstStyle/>
          <a:p>
            <a:pPr marL="0" indent="0">
              <a:buNone/>
            </a:pPr>
            <a:r>
              <a:rPr lang="ar-SA" sz="2800" dirty="0" smtClean="0"/>
              <a:t>احكامه مستنبطه من القرآن الكريم والسنة الشريفة ما يوجب علينا احترامها والعمل بها وعدم التهاون فيها  وهو يعالج بعض مسائل الحياة  من عبادات ومعاملات  فهو يبين الحلال من الحرام  فهو قادر على استيعاب جميع احداث الحياة واعطائها الاحكام الشرعية المناسبة            </a:t>
            </a:r>
            <a:endParaRPr lang="ar-SA" sz="2800" dirty="0"/>
          </a:p>
        </p:txBody>
      </p:sp>
      <p:sp>
        <p:nvSpPr>
          <p:cNvPr id="3" name="عنوان 2"/>
          <p:cNvSpPr>
            <a:spLocks noGrp="1"/>
          </p:cNvSpPr>
          <p:nvPr>
            <p:ph type="title"/>
          </p:nvPr>
        </p:nvSpPr>
        <p:spPr/>
        <p:txBody>
          <a:bodyPr/>
          <a:lstStyle/>
          <a:p>
            <a:r>
              <a:rPr lang="ar-SA" sz="4000" dirty="0" smtClean="0"/>
              <a:t>اهميه الفقه الاسلامي </a:t>
            </a:r>
            <a:endParaRPr lang="ar-SA" sz="4000" dirty="0"/>
          </a:p>
        </p:txBody>
      </p:sp>
    </p:spTree>
    <p:extLst>
      <p:ext uri="{BB962C8B-B14F-4D97-AF65-F5344CB8AC3E}">
        <p14:creationId xmlns:p14="http://schemas.microsoft.com/office/powerpoint/2010/main" xmlns="" val="1811877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p:txBody>
          <a:bodyPr>
            <a:normAutofit/>
          </a:bodyPr>
          <a:lstStyle/>
          <a:p>
            <a:pPr>
              <a:buFont typeface="Wingdings" pitchFamily="2" charset="2"/>
              <a:buChar char="v"/>
            </a:pPr>
            <a:r>
              <a:rPr lang="ar-SA" sz="3200" dirty="0" smtClean="0"/>
              <a:t>عمل الطالب : عمرو عياش </a:t>
            </a:r>
          </a:p>
          <a:p>
            <a:pPr>
              <a:buFont typeface="Wingdings" pitchFamily="2" charset="2"/>
              <a:buChar char="v"/>
            </a:pPr>
            <a:r>
              <a:rPr lang="ar-SA" sz="3200" dirty="0" smtClean="0"/>
              <a:t>بأشراف المعلم : اديب شريف عياش </a:t>
            </a:r>
          </a:p>
          <a:p>
            <a:pPr>
              <a:buFont typeface="Wingdings" pitchFamily="2" charset="2"/>
              <a:buChar char="v"/>
            </a:pPr>
            <a:endParaRPr lang="ar-SA" sz="3200" dirty="0"/>
          </a:p>
          <a:p>
            <a:pPr marL="0" indent="0" algn="ctr">
              <a:buNone/>
            </a:pPr>
            <a:r>
              <a:rPr lang="ar-SA" sz="3200" dirty="0" smtClean="0"/>
              <a:t>وشكرا</a:t>
            </a:r>
            <a:endParaRPr lang="ar-SA" sz="3200" dirty="0"/>
          </a:p>
        </p:txBody>
      </p:sp>
    </p:spTree>
    <p:extLst>
      <p:ext uri="{BB962C8B-B14F-4D97-AF65-F5344CB8AC3E}">
        <p14:creationId xmlns:p14="http://schemas.microsoft.com/office/powerpoint/2010/main" xmlns="" val="1781226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path" presetSubtype="0" accel="50000" decel="50000" fill="hold" nodeType="clickEffect">
                                  <p:stCondLst>
                                    <p:cond delay="0"/>
                                  </p:stCondLst>
                                  <p:childTnLst>
                                    <p:animMotion origin="layout" path="M 0 0 C 0 0.033 0.027 0.06 0.06 0.06 C 0.099 0.06 0.113 0.03 0.119 0.012 L 0.125 -0.012 C 0.131 -0.03 0.146 -0.06 0.19 -0.06 C 0.218 -0.06 0.25 -0.033 0.25 0 C 0.25 0.033 0.218 0.06 0.19 0.06 C 0.146 0.06 0.131 0.03 0.125 0.012 L 0.119 -0.012 C 0.113 -0.03 0.099 -0.06 0.06 -0.06 C 0.027 -0.06 0 -0.033 0 0 Z" pathEditMode="relative" ptsTypes="">
                                      <p:cBhvr>
                                        <p:cTn id="6" dur="2000" fill="hold"/>
                                        <p:tgtEl>
                                          <p:spTgt spid="2">
                                            <p:txEl>
                                              <p:pRg st="0" end="0"/>
                                            </p:txEl>
                                          </p:spTgt>
                                        </p:tgtEl>
                                        <p:attrNameLst>
                                          <p:attrName>ppt_x</p:attrName>
                                          <p:attrName>ppt_y</p:attrName>
                                        </p:attrNameLst>
                                      </p:cBhvr>
                                    </p:animMotion>
                                  </p:childTnLst>
                                </p:cTn>
                              </p:par>
                              <p:par>
                                <p:cTn id="7" presetID="26" presetClass="path" presetSubtype="0" accel="50000" decel="50000" fill="hold" nodeType="withEffect">
                                  <p:stCondLst>
                                    <p:cond delay="0"/>
                                  </p:stCondLst>
                                  <p:childTnLst>
                                    <p:animMotion origin="layout" path="M 0 0 C 0 0.033 0.027 0.06 0.06 0.06 C 0.099 0.06 0.113 0.03 0.119 0.012 L 0.125 -0.012 C 0.131 -0.03 0.146 -0.06 0.19 -0.06 C 0.218 -0.06 0.25 -0.033 0.25 0 C 0.25 0.033 0.218 0.06 0.19 0.06 C 0.146 0.06 0.131 0.03 0.125 0.012 L 0.119 -0.012 C 0.113 -0.03 0.099 -0.06 0.06 -0.06 C 0.027 -0.06 0 -0.033 0 0 Z" pathEditMode="relative" ptsTypes="">
                                      <p:cBhvr>
                                        <p:cTn id="8" dur="2000" fill="hold"/>
                                        <p:tgtEl>
                                          <p:spTgt spid="2">
                                            <p:txEl>
                                              <p:pRg st="1" end="1"/>
                                            </p:txEl>
                                          </p:spTgt>
                                        </p:tgtEl>
                                        <p:attrNameLst>
                                          <p:attrName>ppt_x</p:attrName>
                                          <p:attrName>ppt_y</p:attrName>
                                        </p:attrNameLst>
                                      </p:cBhvr>
                                    </p:animMotion>
                                  </p:childTnLst>
                                </p:cTn>
                              </p:par>
                              <p:par>
                                <p:cTn id="9" presetID="26" presetClass="path" presetSubtype="0" accel="50000" decel="50000" fill="hold" nodeType="withEffect">
                                  <p:stCondLst>
                                    <p:cond delay="0"/>
                                  </p:stCondLst>
                                  <p:childTnLst>
                                    <p:animMotion origin="layout" path="M 0 0 C 0 0.033 0.027 0.06 0.06 0.06 C 0.099 0.06 0.113 0.03 0.119 0.012 L 0.125 -0.012 C 0.131 -0.03 0.146 -0.06 0.19 -0.06 C 0.218 -0.06 0.25 -0.033 0.25 0 C 0.25 0.033 0.218 0.06 0.19 0.06 C 0.146 0.06 0.131 0.03 0.125 0.012 L 0.119 -0.012 C 0.113 -0.03 0.099 -0.06 0.06 -0.06 C 0.027 -0.06 0 -0.033 0 0 Z" pathEditMode="relative" ptsTypes="">
                                      <p:cBhvr>
                                        <p:cTn id="10" dur="2000" fill="hold"/>
                                        <p:tgtEl>
                                          <p:spTgt spid="2">
                                            <p:txEl>
                                              <p:pRg st="3" end="3"/>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غلاف فني">
  <a:themeElements>
    <a:clrScheme name="غلاف فني">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غلاف فني">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غلاف فني">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75</TotalTime>
  <Words>310</Words>
  <Application>Microsoft Office PowerPoint</Application>
  <PresentationFormat>عرض على الشاشة (3:4)‏</PresentationFormat>
  <Paragraphs>30</Paragraphs>
  <Slides>8</Slides>
  <Notes>0</Notes>
  <HiddenSlides>0</HiddenSlides>
  <MMClips>0</MMClips>
  <ScaleCrop>false</ScaleCrop>
  <HeadingPairs>
    <vt:vector size="4" baseType="variant">
      <vt:variant>
        <vt:lpstr>سمة</vt:lpstr>
      </vt:variant>
      <vt:variant>
        <vt:i4>1</vt:i4>
      </vt:variant>
      <vt:variant>
        <vt:lpstr>عناوين الشرائح</vt:lpstr>
      </vt:variant>
      <vt:variant>
        <vt:i4>8</vt:i4>
      </vt:variant>
    </vt:vector>
  </HeadingPairs>
  <TitlesOfParts>
    <vt:vector size="9" baseType="lpstr">
      <vt:lpstr>غلاف فني</vt:lpstr>
      <vt:lpstr>بسم الله الرحمن الرحيم</vt:lpstr>
      <vt:lpstr>الأهداف</vt:lpstr>
      <vt:lpstr>معنى الفقه</vt:lpstr>
      <vt:lpstr>الفرق بين الفقه واصول الفقه </vt:lpstr>
      <vt:lpstr>نشأة علم الفقه وأصوله</vt:lpstr>
      <vt:lpstr>المذاهب حسب التسلسل الزمني</vt:lpstr>
      <vt:lpstr>اهميه الفقه الاسلامي </vt:lpstr>
      <vt:lpstr>الشريحة 8</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بسم الله الرحمن الرحيم</dc:title>
  <dc:creator>hello</dc:creator>
  <cp:lastModifiedBy>عياش</cp:lastModifiedBy>
  <cp:revision>8</cp:revision>
  <dcterms:created xsi:type="dcterms:W3CDTF">2018-11-14T16:56:18Z</dcterms:created>
  <dcterms:modified xsi:type="dcterms:W3CDTF">2019-02-26T05:59:36Z</dcterms:modified>
</cp:coreProperties>
</file>