
<file path=[Content_Types].xml><?xml version="1.0" encoding="utf-8"?>
<Types xmlns="http://schemas.openxmlformats.org/package/2006/content-types">
  <Default Extension="mp3" ContentType="audio/unknown"/>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9" r:id="rId4"/>
    <p:sldId id="260" r:id="rId5"/>
    <p:sldId id="261" r:id="rId6"/>
    <p:sldId id="262" r:id="rId7"/>
    <p:sldId id="258" r:id="rId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66" d="100"/>
          <a:sy n="66" d="100"/>
        </p:scale>
        <p:origin x="-141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2832F6BC-FE53-4811-A458-6B6CDE686E1F}" type="datetimeFigureOut">
              <a:rPr lang="ar-SA" smtClean="0"/>
              <a:t>04/02/40</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81280B9B-251C-4864-A4FF-20ADC418E8B2}"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2832F6BC-FE53-4811-A458-6B6CDE686E1F}" type="datetimeFigureOut">
              <a:rPr lang="ar-SA" smtClean="0"/>
              <a:t>04/02/40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1280B9B-251C-4864-A4FF-20ADC418E8B2}"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2832F6BC-FE53-4811-A458-6B6CDE686E1F}" type="datetimeFigureOut">
              <a:rPr lang="ar-SA" smtClean="0"/>
              <a:t>04/02/40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1280B9B-251C-4864-A4FF-20ADC418E8B2}"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2832F6BC-FE53-4811-A458-6B6CDE686E1F}" type="datetimeFigureOut">
              <a:rPr lang="ar-SA" smtClean="0"/>
              <a:t>04/02/40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1280B9B-251C-4864-A4FF-20ADC418E8B2}"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2832F6BC-FE53-4811-A458-6B6CDE686E1F}" type="datetimeFigureOut">
              <a:rPr lang="ar-SA" smtClean="0"/>
              <a:t>04/02/40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1280B9B-251C-4864-A4FF-20ADC418E8B2}"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2832F6BC-FE53-4811-A458-6B6CDE686E1F}" type="datetimeFigureOut">
              <a:rPr lang="ar-SA" smtClean="0"/>
              <a:t>04/02/40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1280B9B-251C-4864-A4FF-20ADC418E8B2}"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2832F6BC-FE53-4811-A458-6B6CDE686E1F}" type="datetimeFigureOut">
              <a:rPr lang="ar-SA" smtClean="0"/>
              <a:t>04/02/40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81280B9B-251C-4864-A4FF-20ADC418E8B2}"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2832F6BC-FE53-4811-A458-6B6CDE686E1F}" type="datetimeFigureOut">
              <a:rPr lang="ar-SA" smtClean="0"/>
              <a:t>04/02/40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81280B9B-251C-4864-A4FF-20ADC418E8B2}"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2F6BC-FE53-4811-A458-6B6CDE686E1F}" type="datetimeFigureOut">
              <a:rPr lang="ar-SA" smtClean="0"/>
              <a:t>04/02/40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81280B9B-251C-4864-A4FF-20ADC418E8B2}"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2832F6BC-FE53-4811-A458-6B6CDE686E1F}" type="datetimeFigureOut">
              <a:rPr lang="ar-SA" smtClean="0"/>
              <a:t>04/02/40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1280B9B-251C-4864-A4FF-20ADC418E8B2}"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2832F6BC-FE53-4811-A458-6B6CDE686E1F}" type="datetimeFigureOut">
              <a:rPr lang="ar-SA" smtClean="0"/>
              <a:t>04/02/40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81280B9B-251C-4864-A4FF-20ADC418E8B2}"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832F6BC-FE53-4811-A458-6B6CDE686E1F}" type="datetimeFigureOut">
              <a:rPr lang="ar-SA" smtClean="0"/>
              <a:t>04/02/40</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1280B9B-251C-4864-A4FF-20ADC418E8B2}"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emf"/><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1560" y="620688"/>
            <a:ext cx="7851648" cy="1828800"/>
          </a:xfrm>
        </p:spPr>
        <p:txBody>
          <a:bodyPr/>
          <a:lstStyle/>
          <a:p>
            <a:pPr algn="ctr"/>
            <a:r>
              <a:rPr lang="ar-SA" dirty="0" smtClean="0">
                <a:latin typeface="Andalus" panose="02020603050405020304" pitchFamily="18" charset="-78"/>
                <a:cs typeface="Andalus" panose="02020603050405020304" pitchFamily="18" charset="-78"/>
              </a:rPr>
              <a:t>بسم الله الرحمن الرحيم</a:t>
            </a:r>
            <a:endParaRPr lang="ar-SA" dirty="0">
              <a:latin typeface="Andalus" panose="02020603050405020304" pitchFamily="18" charset="-78"/>
              <a:cs typeface="Andalus" panose="02020603050405020304" pitchFamily="18" charset="-78"/>
            </a:endParaRPr>
          </a:p>
        </p:txBody>
      </p:sp>
      <p:sp>
        <p:nvSpPr>
          <p:cNvPr id="3" name="عنوان فرعي 2"/>
          <p:cNvSpPr>
            <a:spLocks noGrp="1"/>
          </p:cNvSpPr>
          <p:nvPr>
            <p:ph type="subTitle" idx="1"/>
          </p:nvPr>
        </p:nvSpPr>
        <p:spPr/>
        <p:txBody>
          <a:bodyPr>
            <a:normAutofit/>
          </a:bodyPr>
          <a:lstStyle/>
          <a:p>
            <a:pPr algn="ctr"/>
            <a:r>
              <a:rPr lang="ar-SA" sz="8800" dirty="0" smtClean="0">
                <a:latin typeface="Aldhabi" panose="01000000000000000000" pitchFamily="2" charset="-78"/>
                <a:cs typeface="Aldhabi" panose="01000000000000000000" pitchFamily="2" charset="-78"/>
              </a:rPr>
              <a:t>سورة الاسراء</a:t>
            </a:r>
            <a:endParaRPr lang="ar-SA" sz="8800"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130534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6" name="y2mate.com - 12_22_XRp1M6ADpZ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424" y="6093296"/>
            <a:ext cx="609600" cy="609600"/>
          </a:xfrm>
          <a:prstGeom prst="rect">
            <a:avLst/>
          </a:prstGeom>
        </p:spPr>
      </p:pic>
      <p:pic>
        <p:nvPicPr>
          <p:cNvPr id="1028"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259632" y="30140"/>
            <a:ext cx="7056783" cy="6832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727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barn(inVertical)">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80227" fill="hold"/>
                                        <p:tgtEl>
                                          <p:spTgt spid="6"/>
                                        </p:tgtEl>
                                      </p:cBhvr>
                                    </p:cmd>
                                  </p:childTnLst>
                                </p:cTn>
                              </p:par>
                            </p:childTnLst>
                          </p:cTn>
                        </p:par>
                      </p:childTnLst>
                    </p:cTn>
                  </p:par>
                </p:childTnLst>
              </p:cTn>
              <p:nextCondLst>
                <p:cond evt="onClick" delay="0">
                  <p:tgtEl>
                    <p:spTgt spid="6"/>
                  </p:tgtEl>
                </p:cond>
              </p:nextCondLst>
            </p:seq>
            <p:audio>
              <p:cMediaNode vol="100000">
                <p:cTn id="13"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633" y="-571500"/>
            <a:ext cx="9165704" cy="1143000"/>
          </a:xfrm>
          <a:solidFill>
            <a:schemeClr val="bg2"/>
          </a:solidFill>
        </p:spPr>
        <p:txBody>
          <a:bodyPr>
            <a:normAutofit/>
          </a:bodyPr>
          <a:lstStyle/>
          <a:p>
            <a:pPr algn="r"/>
            <a:r>
              <a:rPr lang="ar-SA" sz="4000" dirty="0" smtClean="0"/>
              <a:t>شرح </a:t>
            </a:r>
            <a:r>
              <a:rPr lang="ar-SA" sz="4000" dirty="0" err="1" smtClean="0"/>
              <a:t>الايات</a:t>
            </a:r>
            <a:endParaRPr lang="ar-SA" sz="4000" dirty="0"/>
          </a:p>
        </p:txBody>
      </p:sp>
      <p:sp>
        <p:nvSpPr>
          <p:cNvPr id="3" name="عنصر نائب للمحتوى 2"/>
          <p:cNvSpPr>
            <a:spLocks noGrp="1"/>
          </p:cNvSpPr>
          <p:nvPr>
            <p:ph idx="1"/>
          </p:nvPr>
        </p:nvSpPr>
        <p:spPr>
          <a:xfrm>
            <a:off x="0" y="620688"/>
            <a:ext cx="9144000" cy="6237312"/>
          </a:xfrm>
        </p:spPr>
        <p:txBody>
          <a:bodyPr>
            <a:noAutofit/>
          </a:bodyPr>
          <a:lstStyle/>
          <a:p>
            <a:pPr marL="0" indent="0">
              <a:buNone/>
            </a:pPr>
            <a:r>
              <a:rPr lang="ar-SA" sz="1700" dirty="0"/>
              <a:t>{ 11 } { وَيَدْعُ الْإِنْسَانُ بِالشَّرِّ دُعَاءَهُ بِالْخَيْرِ وَكَانَ الْإِنْسَانُ عَجُولًا }</a:t>
            </a:r>
          </a:p>
          <a:p>
            <a:pPr marL="0" indent="0">
              <a:buNone/>
            </a:pPr>
            <a:r>
              <a:rPr lang="ar-SA" sz="1700" dirty="0" smtClean="0"/>
              <a:t>وهذا </a:t>
            </a:r>
            <a:r>
              <a:rPr lang="ar-SA" sz="1700" dirty="0"/>
              <a:t>من جهل الإنسان وعجلته حيث يدعو على نفسه وأولاده وماله بالشر عند الغضب ويبادر بذلك الدعاء كما يبادر بالدعاء في الخير، ولكن الله -بلطفه  - يستجيب له في الخير ولا يستجيب له بالشر. { وَلَوْ يُعَجِّلُ اللَّهُ لِلنَّاسِ الشَّرَّ اسْتِعْجَالَهُمْ بِالْخَيْرِ لَقُضِيَ إِلَيْهِمْ أَجَلُهُمْ }</a:t>
            </a:r>
          </a:p>
          <a:p>
            <a:pPr marL="0" indent="0">
              <a:buNone/>
            </a:pPr>
            <a:endParaRPr lang="ar-SA" sz="1700" dirty="0"/>
          </a:p>
          <a:p>
            <a:pPr marL="0" indent="0">
              <a:buNone/>
            </a:pPr>
            <a:r>
              <a:rPr lang="ar-SA" sz="1700" dirty="0"/>
              <a:t>{ 12 } { وَجَعَلْنَا اللَّيْلَ وَالنَّهَارَ آيَتَيْنِ فَمَحَوْنَا آيَةَ اللَّيْلِ وَجَعَلْنَا آيَةَ النَّهَارِ مُبْصِرَةً لِتَبْتَغُوا فَضْلًا مِنْ رَبِّكُمْ وَلِتَعْلَمُوا عَدَدَ السِّنِينَ وَالْحِسَابَ وَكُلَّ شَيْءٍ فَصَّلْنَاهُ تَفْصِيلًا }</a:t>
            </a:r>
          </a:p>
          <a:p>
            <a:pPr marL="0" indent="0">
              <a:buNone/>
            </a:pPr>
            <a:r>
              <a:rPr lang="ar-SA" sz="1700" dirty="0" smtClean="0"/>
              <a:t>يقول </a:t>
            </a:r>
            <a:r>
              <a:rPr lang="ar-SA" sz="1700" dirty="0"/>
              <a:t>تعالى: { وَجَعَلْنَا اللَّيْلَ وَالنَّهَارَ آيَتَيْنِ } أي: دالتين على كمال قدرة الله وسعة رحمته وأنه الذي لا تنبغي العبادة إلا له. { فَمَحَوْنَا آيَةَ اللَّيْلِ } أي: جعلناه مظلما للسكون فيه والراحة، { وَجَعَلْنَا آيَةَ النَّهَارِ مُبْصِرَةً } أي: مضيئة { لِتَبْتَغُوا فَضْلًا مِنْ رَبِّكُمْ } في معايشكم وصنائعكم وتجاراتكم وأسفاركم.</a:t>
            </a:r>
          </a:p>
          <a:p>
            <a:pPr marL="0" indent="0">
              <a:buNone/>
            </a:pPr>
            <a:r>
              <a:rPr lang="ar-SA" sz="1700" dirty="0" smtClean="0"/>
              <a:t>{ </a:t>
            </a:r>
            <a:r>
              <a:rPr lang="ar-SA" sz="1700" dirty="0"/>
              <a:t>وَلِتَعْلَمُوا } بتوالي الليل والنهار واختلاف القمر { عَدَدَ السِّنِينَ وَالْحِسَابَ } فتبنون عليها ما تشاءون من مصالحكم.</a:t>
            </a:r>
          </a:p>
          <a:p>
            <a:pPr marL="0" indent="0">
              <a:buNone/>
            </a:pPr>
            <a:r>
              <a:rPr lang="ar-SA" sz="1700" dirty="0" smtClean="0"/>
              <a:t>{ </a:t>
            </a:r>
            <a:r>
              <a:rPr lang="ar-SA" sz="1700" dirty="0"/>
              <a:t>وَكُلَّ شَيْءٍ فَصَّلْنَاهُ تَفْصِيلًا } أي: بينا الآيات وصرفناه لتتميز الأشياء ويستبين الحق من الباطل كما قال تعالى: { مَا فَرَّطْنَا فِي الْكِتَابِ مِنْ شَيْءٍ }</a:t>
            </a:r>
          </a:p>
          <a:p>
            <a:pPr marL="0" indent="0">
              <a:buNone/>
            </a:pPr>
            <a:endParaRPr lang="ar-SA" sz="1700" dirty="0"/>
          </a:p>
          <a:p>
            <a:pPr marL="0" indent="0">
              <a:buNone/>
            </a:pPr>
            <a:r>
              <a:rPr lang="ar-SA" sz="1700" dirty="0"/>
              <a:t>{ 13-14 } { وَكُلَّ إِنْسَانٍ أَلْزَمْنَاهُ طَائِرَهُ فِي عُنُقِهِ وَنُخْرِجُ لَهُ يَوْمَ الْقِيَامَةِ كِتَابًا يَلْقَاهُ مَنْشُورًا * اقْرَأْ كِتَابَكَ كَفَى بِنَفْسِكَ الْيَوْمَ عَلَيْكَ حَسِيبًا }</a:t>
            </a:r>
          </a:p>
          <a:p>
            <a:pPr marL="0" indent="0">
              <a:buNone/>
            </a:pPr>
            <a:r>
              <a:rPr lang="ar-SA" sz="1700" dirty="0" smtClean="0"/>
              <a:t>وهذا </a:t>
            </a:r>
            <a:r>
              <a:rPr lang="ar-SA" sz="1700" dirty="0"/>
              <a:t>إخبار عن كمال عدله أن كل إنسان يلزمه طائره في عنقه، أي: ما عمل من خير وشر يجعله الله ملازما له لا يتعداه إلى غيره، فلا يحاسب بعمل غيره ولا يحاسب غيره بعمله.</a:t>
            </a:r>
          </a:p>
          <a:p>
            <a:pPr marL="0" indent="0">
              <a:buNone/>
            </a:pPr>
            <a:r>
              <a:rPr lang="ar-SA" sz="1700" dirty="0" smtClean="0"/>
              <a:t>{ </a:t>
            </a:r>
            <a:r>
              <a:rPr lang="ar-SA" sz="1700" dirty="0"/>
              <a:t>وَنُخْرِجُ لَهُ يَوْمَ الْقِيَامَةِ كِتَابًا يَلْقَاهُ مَنْشُورًا } فيه ما عمله من الخير والشر حاضرا صغيره وكبيره ويقال له: { اقْرَأْ كِتَابَكَ كَفَى بِنَفْسِكَ الْيَوْمَ عَلَيْكَ حَسِيبًا } وهذا من أعظم العدل والإنصاف أن يقال للعبد: حاسب نفسك ليعرف بما عليه من الحق الموجب للعقاب.</a:t>
            </a:r>
          </a:p>
          <a:p>
            <a:pPr marL="0" indent="0">
              <a:buNone/>
            </a:pPr>
            <a:endParaRPr lang="ar-SA" sz="1700" dirty="0"/>
          </a:p>
        </p:txBody>
      </p:sp>
    </p:spTree>
    <p:extLst>
      <p:ext uri="{BB962C8B-B14F-4D97-AF65-F5344CB8AC3E}">
        <p14:creationId xmlns:p14="http://schemas.microsoft.com/office/powerpoint/2010/main" val="89572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barn(inVertical)">
                                      <p:cBhvr>
                                        <p:cTn id="25" dur="500"/>
                                        <p:tgtEl>
                                          <p:spTgt spid="3">
                                            <p:txEl>
                                              <p:pRg st="8" end="8"/>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barn(inVertical)">
                                      <p:cBhvr>
                                        <p:cTn id="28" dur="500"/>
                                        <p:tgtEl>
                                          <p:spTgt spid="3">
                                            <p:txEl>
                                              <p:pRg st="9" end="9"/>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barn(inVertical)">
                                      <p:cBhvr>
                                        <p:cTn id="31" dur="500"/>
                                        <p:tgtEl>
                                          <p:spTgt spid="3">
                                            <p:txEl>
                                              <p:pRg st="10" end="1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arn(inVertical)">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243408"/>
            <a:ext cx="8229600" cy="243408"/>
          </a:xfrm>
        </p:spPr>
        <p:txBody>
          <a:bodyPr>
            <a:normAutofit fontScale="90000"/>
          </a:bodyPr>
          <a:lstStyle/>
          <a:p>
            <a:endParaRPr lang="ar-SA" dirty="0"/>
          </a:p>
        </p:txBody>
      </p:sp>
      <p:sp>
        <p:nvSpPr>
          <p:cNvPr id="3" name="عنصر نائب للمحتوى 2"/>
          <p:cNvSpPr>
            <a:spLocks noGrp="1"/>
          </p:cNvSpPr>
          <p:nvPr>
            <p:ph idx="1"/>
          </p:nvPr>
        </p:nvSpPr>
        <p:spPr>
          <a:xfrm>
            <a:off x="0" y="620688"/>
            <a:ext cx="9144000" cy="6237312"/>
          </a:xfrm>
        </p:spPr>
        <p:txBody>
          <a:bodyPr>
            <a:normAutofit fontScale="92500" lnSpcReduction="20000"/>
          </a:bodyPr>
          <a:lstStyle/>
          <a:p>
            <a:pPr marL="0" indent="0">
              <a:buNone/>
            </a:pPr>
            <a:endParaRPr lang="ar-SA" dirty="0"/>
          </a:p>
          <a:p>
            <a:pPr marL="0" indent="0">
              <a:buNone/>
            </a:pPr>
            <a:r>
              <a:rPr lang="ar-SA" dirty="0"/>
              <a:t>{ 15 } { مَنِ اهْتَدَى فَإِنَّمَا يَهْتَدِي لِنَفْسِهِ وَمَنْ ضَلَّ فَإِنَّمَا يَضِلُّ عَلَيْهَا وَلَا تَزِرُ وَازِرَةٌ وِزْرَ أُخْرَى وَمَا كُنَّا مُعَذِّبِينَ حَتَّى نَبْعَثَ رَسُولًا }</a:t>
            </a:r>
          </a:p>
          <a:p>
            <a:pPr marL="0" indent="0">
              <a:buNone/>
            </a:pPr>
            <a:r>
              <a:rPr lang="ar-SA" dirty="0" smtClean="0"/>
              <a:t>أي</a:t>
            </a:r>
            <a:r>
              <a:rPr lang="ar-SA" dirty="0"/>
              <a:t>: هداية كل أحد وضلاله لنفسه لا يحمل أحد ذنب أحد، ولا يدفع عنه مثقال ذرة من الشر، والله تعالى أعدل العادلين لا يعذب أحدا حتى تقوم عليه الحجة بالرسالة ثم يعاند الحجة.</a:t>
            </a:r>
          </a:p>
          <a:p>
            <a:pPr marL="0" indent="0">
              <a:buNone/>
            </a:pPr>
            <a:r>
              <a:rPr lang="ar-SA" dirty="0" smtClean="0"/>
              <a:t>وأما </a:t>
            </a:r>
            <a:r>
              <a:rPr lang="ar-SA" dirty="0"/>
              <a:t>من انقاد للحجة أو لم تبلغه حجة الله تعالى فإن الله تعالى لا يعذبه.</a:t>
            </a:r>
          </a:p>
          <a:p>
            <a:pPr marL="0" indent="0">
              <a:buNone/>
            </a:pPr>
            <a:r>
              <a:rPr lang="ar-SA" dirty="0" smtClean="0"/>
              <a:t>واستدل </a:t>
            </a:r>
            <a:r>
              <a:rPr lang="ar-SA" dirty="0"/>
              <a:t>بهذه الآية على أن أهل الفترات وأطفال المشركين، لا يعذبهم الله حتى يبعث إليهم رسولا لأنه منزه عن الظلم.</a:t>
            </a:r>
          </a:p>
          <a:p>
            <a:pPr marL="0" indent="0">
              <a:buNone/>
            </a:pPr>
            <a:endParaRPr lang="ar-SA" dirty="0"/>
          </a:p>
          <a:p>
            <a:pPr marL="0" indent="0">
              <a:buNone/>
            </a:pPr>
            <a:r>
              <a:rPr lang="ar-SA" dirty="0"/>
              <a:t>{ 16-17 } { وَإِذَا أَرَدْنَا أَنْ نُهْلِكَ قَرْيَةً أَمَرْنَا مُتْرَفِيهَا فَفَسَقُوا فِيهَا فَحَقَّ عَلَيْهَا الْقَوْلُ فَدَمَّرْنَاهَا تَدْمِيرًا * وَكَمْ أَهْلَكْنَا مِنَ الْقُرُونِ مِنْ بَعْدِ نُوحٍ وَكَفَى بِرَبِّكَ بِذُنُوبِ عِبَادِهِ خَبِيرًا بَصِيرًا }</a:t>
            </a:r>
          </a:p>
          <a:p>
            <a:pPr marL="0" indent="0">
              <a:buNone/>
            </a:pPr>
            <a:r>
              <a:rPr lang="ar-SA" dirty="0" smtClean="0"/>
              <a:t>يخبر </a:t>
            </a:r>
            <a:r>
              <a:rPr lang="ar-SA" dirty="0"/>
              <a:t>تعالى أنه إذا أراد أن يهلك قرية من القرى الظالمة ويستأصلها بالعذاب أمر مترفيها أمرا قدريا ففسقوا فيها واشتد طغيانهم، { فَحَقَّ عَلَيْهَا الْقَوْلُ } أي: كلمة العذاب التي لا مرد لها { فَدَمَّرْنَاهَا تَدْمِيرًا }</a:t>
            </a:r>
          </a:p>
          <a:p>
            <a:pPr marL="0" indent="0">
              <a:buNone/>
            </a:pPr>
            <a:r>
              <a:rPr lang="ar-SA" dirty="0" smtClean="0"/>
              <a:t>وهؤلاء </a:t>
            </a:r>
            <a:r>
              <a:rPr lang="ar-SA" dirty="0"/>
              <a:t>أمم كثيرة أبادهم الله بالعذاب من بعد قوم نوح كعاد وثمود وقوم لوط وغيرهم ممن عاقبهم الله لما كثر بغيهم واشتد كفرهم أنزل [الله] بهم عقابه العظيم.</a:t>
            </a:r>
          </a:p>
          <a:p>
            <a:pPr marL="0" indent="0">
              <a:buNone/>
            </a:pPr>
            <a:r>
              <a:rPr lang="ar-SA" dirty="0" smtClean="0"/>
              <a:t>{ </a:t>
            </a:r>
            <a:r>
              <a:rPr lang="ar-SA" dirty="0"/>
              <a:t>وَكَفَى بِرَبِّكَ بِذُنُوبِ عِبَادِهِ خَبِيرًا بَصِيرًا } فلا يخافوا منه ظلما وأنه يعاقبهم على ما عملوه.</a:t>
            </a:r>
          </a:p>
          <a:p>
            <a:pPr marL="0" indent="0">
              <a:buNone/>
            </a:pPr>
            <a:endParaRPr lang="ar-SA" dirty="0"/>
          </a:p>
        </p:txBody>
      </p:sp>
    </p:spTree>
    <p:extLst>
      <p:ext uri="{BB962C8B-B14F-4D97-AF65-F5344CB8AC3E}">
        <p14:creationId xmlns:p14="http://schemas.microsoft.com/office/powerpoint/2010/main" val="341560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2000"/>
                                        <p:tgtEl>
                                          <p:spTgt spid="3">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ircle(in)">
                                      <p:cBhvr>
                                        <p:cTn id="13" dur="2000"/>
                                        <p:tgtEl>
                                          <p:spTgt spid="3">
                                            <p:txEl>
                                              <p:pRg st="3" end="3"/>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ircle(in)">
                                      <p:cBhvr>
                                        <p:cTn id="16" dur="2000"/>
                                        <p:tgtEl>
                                          <p:spTgt spid="3">
                                            <p:txEl>
                                              <p:pRg st="4" end="4"/>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ircle(in)">
                                      <p:cBhvr>
                                        <p:cTn id="19" dur="2000"/>
                                        <p:tgtEl>
                                          <p:spTgt spid="3">
                                            <p:txEl>
                                              <p:pRg st="6" end="6"/>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ircle(in)">
                                      <p:cBhvr>
                                        <p:cTn id="22" dur="2000"/>
                                        <p:tgtEl>
                                          <p:spTgt spid="3">
                                            <p:txEl>
                                              <p:pRg st="7" end="7"/>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circle(in)">
                                      <p:cBhvr>
                                        <p:cTn id="25" dur="2000"/>
                                        <p:tgtEl>
                                          <p:spTgt spid="3">
                                            <p:txEl>
                                              <p:pRg st="8" end="8"/>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circle(in)">
                                      <p:cBhvr>
                                        <p:cTn id="28"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0"/>
            <a:ext cx="7931224" cy="276640"/>
          </a:xfrm>
        </p:spPr>
        <p:txBody>
          <a:bodyPr>
            <a:normAutofit fontScale="90000"/>
          </a:bodyPr>
          <a:lstStyle/>
          <a:p>
            <a:endParaRPr lang="ar-SA" dirty="0"/>
          </a:p>
        </p:txBody>
      </p:sp>
      <p:sp>
        <p:nvSpPr>
          <p:cNvPr id="3" name="عنصر نائب للمحتوى 2"/>
          <p:cNvSpPr>
            <a:spLocks noGrp="1"/>
          </p:cNvSpPr>
          <p:nvPr>
            <p:ph idx="1"/>
          </p:nvPr>
        </p:nvSpPr>
        <p:spPr>
          <a:xfrm>
            <a:off x="0" y="764704"/>
            <a:ext cx="9144000" cy="6093296"/>
          </a:xfrm>
        </p:spPr>
        <p:txBody>
          <a:bodyPr>
            <a:normAutofit fontScale="77500" lnSpcReduction="20000"/>
          </a:bodyPr>
          <a:lstStyle/>
          <a:p>
            <a:pPr marL="0" indent="0">
              <a:buNone/>
            </a:pPr>
            <a:endParaRPr lang="ar-SA" dirty="0"/>
          </a:p>
          <a:p>
            <a:pPr marL="0" indent="0">
              <a:buNone/>
            </a:pPr>
            <a:r>
              <a:rPr lang="ar-SA" dirty="0"/>
              <a:t>{ 18-21 } { مَنْ كَانَ يُرِيدُ الْعَاجِلَةَ عَجَّلْنَا لَهُ فِيهَا مَا نَشَاءُ لِمَنْ نُرِيدُ ثُمَّ جَعَلْنَا لَهُ جَهَنَّمَ يَصْلَاهَا مَذْمُومًا مَدْحُورًا * وَمَنْ أَرَادَ الْآخِرَةَ وَسَعَى لَهَا سَعْيَهَا وَهُوَ مُؤْمِنٌ فَأُولَئِكَ كَانَ سَعْيُهُمْ مَشْكُورًا * كُلًّا نُمِدُّ هَؤُلَاءِ وَهَؤُلَاءِ مِنْ عَطَاءِ رَبِّكَ وَمَا كَانَ عَطَاءُ رَبِّكَ مَحْظُورًا * انْظُرْ كَيْفَ فَضَّلْنَا بَعْضَهُمْ عَلَى بَعْضٍ وَلَلْآخِرَةُ أَكْبَرُ دَرَجَاتٍ وَأَكْبَرُ تَفْضِيلًا }</a:t>
            </a:r>
          </a:p>
          <a:p>
            <a:pPr marL="0" indent="0">
              <a:buNone/>
            </a:pPr>
            <a:r>
              <a:rPr lang="ar-SA" dirty="0" smtClean="0"/>
              <a:t>يخبر </a:t>
            </a:r>
            <a:r>
              <a:rPr lang="ar-SA" dirty="0"/>
              <a:t>تعالى أن { مَنْ كَانَ يُرِيدُ } الدنيا { العاجلة } المنقضية الزائلة فعمل لها وسعى، ونسي المبتدأ أو المنتهى أن الله يعجل له من حطامها ومتاعها ما </a:t>
            </a:r>
            <a:r>
              <a:rPr lang="ar-SA" dirty="0" err="1"/>
              <a:t>يشاؤه</a:t>
            </a:r>
            <a:r>
              <a:rPr lang="ar-SA" dirty="0"/>
              <a:t> ويريده مما كتب [الله] له في اللوح المحفوظ ولكنه متاع غير نافع ولا دائم له.</a:t>
            </a:r>
          </a:p>
          <a:p>
            <a:pPr marL="0" indent="0">
              <a:buNone/>
            </a:pPr>
            <a:r>
              <a:rPr lang="ar-SA" dirty="0" smtClean="0"/>
              <a:t>ثم يجعل </a:t>
            </a:r>
            <a:r>
              <a:rPr lang="ar-SA" dirty="0"/>
              <a:t>له في الآخرة { جَهَنَّمَ يَصْلَاهَا } أي: يباشر عذابها { مَذْمُومًا مَدْحُورًا } أي: في حالة الخزي والفضيحة والذم من الله ومن خلقه، والبعد عن رحمة الله فيجمع له بين العذاب والفضيحة.</a:t>
            </a:r>
          </a:p>
          <a:p>
            <a:pPr marL="0" indent="0">
              <a:buNone/>
            </a:pPr>
            <a:r>
              <a:rPr lang="ar-SA" dirty="0" smtClean="0"/>
              <a:t>{ </a:t>
            </a:r>
            <a:r>
              <a:rPr lang="ar-SA" dirty="0"/>
              <a:t>وَمَنْ أَرَادَ الْآخِرَةَ } فرضيها وآثرها على الدنيا { وَسَعَى لَهَا سَعْيَهَا } الذي دعت إليه الكتب السماوية والآثار النبوية فعمل بذلك على قدر إمكانه { وَهُوَ مُؤْمِنٌ } بالله وملائكته وكتبه ورسله واليوم الآخر</a:t>
            </a:r>
            <a:r>
              <a:rPr lang="ar-SA" dirty="0" smtClean="0"/>
              <a:t>.</a:t>
            </a:r>
          </a:p>
          <a:p>
            <a:pPr marL="0" indent="0">
              <a:buNone/>
            </a:pPr>
            <a:r>
              <a:rPr lang="ar-SA" dirty="0" smtClean="0"/>
              <a:t>{ </a:t>
            </a:r>
            <a:r>
              <a:rPr lang="ar-SA" dirty="0"/>
              <a:t>فَأُولَئِكَ كَانَ سَعْيُهُمْ مَشْكُورًا } أي: مقبولا منمى مدخرا لهم أجرهم وثوابهم عند ربهم.</a:t>
            </a:r>
          </a:p>
          <a:p>
            <a:pPr marL="0" indent="0">
              <a:buNone/>
            </a:pPr>
            <a:r>
              <a:rPr lang="ar-SA" dirty="0" smtClean="0"/>
              <a:t>ومع </a:t>
            </a:r>
            <a:r>
              <a:rPr lang="ar-SA" dirty="0"/>
              <a:t>هذا فلا يفوتهم نصيبهم من الدنيا فكلا يمده الله منها لأنه عطاؤه وإحسانه.</a:t>
            </a:r>
          </a:p>
          <a:p>
            <a:pPr marL="0" indent="0">
              <a:buNone/>
            </a:pPr>
            <a:r>
              <a:rPr lang="ar-SA" dirty="0" smtClean="0"/>
              <a:t>{ </a:t>
            </a:r>
            <a:r>
              <a:rPr lang="ar-SA" dirty="0"/>
              <a:t>وَمَا كَانَ عَطَاءُ رَبِّكَ مَحْظُورًا } أي: ممنوعا من أحد بل جميع الخلق راتعون بفضله وإحسانه.</a:t>
            </a:r>
          </a:p>
          <a:p>
            <a:pPr marL="0" indent="0">
              <a:buNone/>
            </a:pPr>
            <a:r>
              <a:rPr lang="ar-SA" dirty="0" smtClean="0"/>
              <a:t>{ </a:t>
            </a:r>
            <a:r>
              <a:rPr lang="ar-SA" dirty="0"/>
              <a:t>انْظُرْ كَيْفَ فَضَّلْنَا بَعْضَهُمْ عَلَى بَعْضٍ } في الدنيا بسعة الأرزاق وقلتها، واليسر والعسر والعلم والجهل والعقل والسفه وغير ذلك من الأمور التي فضل الله العباد بعضهم على بعض بها.</a:t>
            </a:r>
          </a:p>
          <a:p>
            <a:pPr marL="0" indent="0">
              <a:buNone/>
            </a:pPr>
            <a:r>
              <a:rPr lang="ar-SA" dirty="0" smtClean="0"/>
              <a:t>{ </a:t>
            </a:r>
            <a:r>
              <a:rPr lang="ar-SA" dirty="0"/>
              <a:t>وَلَلْآخِرَةُ أَكْبَرُ دَرَجَاتٍ وَأَكْبَرُ تَفْضِيلًا } فلا نسبة لنعيم الدنيا ولذاتها إلى الآخرة بوجه من الوجوه.</a:t>
            </a:r>
          </a:p>
          <a:p>
            <a:pPr marL="0" indent="0">
              <a:buNone/>
            </a:pPr>
            <a:r>
              <a:rPr lang="ar-SA" dirty="0" smtClean="0"/>
              <a:t>فكم </a:t>
            </a:r>
            <a:r>
              <a:rPr lang="ar-SA" dirty="0"/>
              <a:t>بين من هو في الغرف العاليات واللذات المتنوعات والسرور والخيرات والأفراح ممن هو يتقلب في الجحيم ويعذب بالعذاب الأليم، وقد حل عليه سخط الرب الرحيم وكل من الدارين بين أهلها من التفاوت ما لا يمكن أحدا عده.</a:t>
            </a:r>
          </a:p>
          <a:p>
            <a:pPr marL="0" indent="0">
              <a:buNone/>
            </a:pPr>
            <a:endParaRPr lang="ar-SA" dirty="0"/>
          </a:p>
          <a:p>
            <a:pPr marL="0" indent="0">
              <a:buNone/>
            </a:pPr>
            <a:endParaRPr lang="ar-SA" dirty="0"/>
          </a:p>
          <a:p>
            <a:pPr marL="0" indent="0">
              <a:buNone/>
            </a:pPr>
            <a:endParaRPr lang="ar-SA" dirty="0"/>
          </a:p>
        </p:txBody>
      </p:sp>
    </p:spTree>
    <p:extLst>
      <p:ext uri="{BB962C8B-B14F-4D97-AF65-F5344CB8AC3E}">
        <p14:creationId xmlns:p14="http://schemas.microsoft.com/office/powerpoint/2010/main" val="136927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fade">
                                      <p:cBhvr>
                                        <p:cTn id="3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315416"/>
            <a:ext cx="7931224" cy="60616"/>
          </a:xfrm>
        </p:spPr>
        <p:txBody>
          <a:bodyPr>
            <a:normAutofit fontScale="90000"/>
          </a:bodyPr>
          <a:lstStyle/>
          <a:p>
            <a:endParaRPr lang="ar-SA"/>
          </a:p>
        </p:txBody>
      </p:sp>
      <p:sp>
        <p:nvSpPr>
          <p:cNvPr id="3" name="عنصر نائب للمحتوى 2"/>
          <p:cNvSpPr>
            <a:spLocks noGrp="1"/>
          </p:cNvSpPr>
          <p:nvPr>
            <p:ph idx="1"/>
          </p:nvPr>
        </p:nvSpPr>
        <p:spPr>
          <a:xfrm>
            <a:off x="0" y="1052736"/>
            <a:ext cx="9144000" cy="5805264"/>
          </a:xfrm>
        </p:spPr>
        <p:txBody>
          <a:bodyPr>
            <a:normAutofit/>
          </a:bodyPr>
          <a:lstStyle/>
          <a:p>
            <a:pPr marL="0" indent="0">
              <a:buNone/>
            </a:pPr>
            <a:r>
              <a:rPr lang="ar-SA" dirty="0" smtClean="0"/>
              <a:t> </a:t>
            </a:r>
            <a:endParaRPr lang="ar-SA" dirty="0"/>
          </a:p>
          <a:p>
            <a:pPr marL="0" indent="0">
              <a:buNone/>
            </a:pPr>
            <a:r>
              <a:rPr lang="ar-SA" dirty="0"/>
              <a:t>{ 22 } { لَا تَجْعَلْ مَعَ اللَّهِ إِلَهًا آخَرَ فَتَقْعُدَ مَذْمُومًا مَخْذُولًا }</a:t>
            </a:r>
          </a:p>
          <a:p>
            <a:pPr marL="0" indent="0">
              <a:buNone/>
            </a:pPr>
            <a:endParaRPr lang="ar-SA" dirty="0"/>
          </a:p>
          <a:p>
            <a:pPr marL="0" indent="0">
              <a:buNone/>
            </a:pPr>
            <a:r>
              <a:rPr lang="ar-SA" dirty="0"/>
              <a:t>أي: لا تعتقد أن أحدا من المخلوقين يستحق شيئا من العبادة ولا تشرك بالله أحدا منهم فإن ذلك داع للذم والخذلان، فالله وملائكته ورسله قد نهوا عن الشرك وذموا من عمله أشد الذم ورتبوا عليه من الأسماء المذمومة، والأوصاف </a:t>
            </a:r>
            <a:r>
              <a:rPr lang="ar-SA" dirty="0" err="1"/>
              <a:t>المقبوحة</a:t>
            </a:r>
            <a:r>
              <a:rPr lang="ar-SA" dirty="0"/>
              <a:t> ما كان به متعاطيه، أشنع الخلق وصفا وأقبحهم نعتا.</a:t>
            </a:r>
          </a:p>
          <a:p>
            <a:pPr marL="0" indent="0">
              <a:buNone/>
            </a:pPr>
            <a:endParaRPr lang="ar-SA" dirty="0"/>
          </a:p>
          <a:p>
            <a:pPr marL="0" indent="0">
              <a:buNone/>
            </a:pPr>
            <a:r>
              <a:rPr lang="ar-SA" dirty="0"/>
              <a:t>وله من الخذلان في أمر دينه ودنياه بحسب ما تركه من التعلق بربه، فمن تعلق بغيره فهو مخذول قد وكل إلى من تعلق به ولا أحد من الخلق ينفع أحدا إلا بإذن الله، كما أن من جعل مع الله إلها آخر له الذم والخذلان، فمن وحده وأخلص دينه لله وتعلق به دون غيره فإنه محمود معان في جميع أحواله.</a:t>
            </a:r>
          </a:p>
          <a:p>
            <a:pPr marL="0" indent="0">
              <a:buNone/>
            </a:pPr>
            <a:endParaRPr lang="ar-SA" dirty="0"/>
          </a:p>
          <a:p>
            <a:pPr marL="0" indent="0">
              <a:buNone/>
            </a:pPr>
            <a:endParaRPr lang="ar-SA" dirty="0"/>
          </a:p>
        </p:txBody>
      </p:sp>
    </p:spTree>
    <p:extLst>
      <p:ext uri="{BB962C8B-B14F-4D97-AF65-F5344CB8AC3E}">
        <p14:creationId xmlns:p14="http://schemas.microsoft.com/office/powerpoint/2010/main" val="109078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anim calcmode="lin" valueType="num">
                                      <p:cBhvr>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a:bodyPr>
          <a:lstStyle/>
          <a:p>
            <a:pPr marL="0" indent="0" algn="ctr">
              <a:buNone/>
            </a:pPr>
            <a:r>
              <a:rPr lang="ar-SA" sz="4000" dirty="0" smtClean="0">
                <a:latin typeface="Andalus" panose="02020603050405020304" pitchFamily="18" charset="-78"/>
                <a:cs typeface="Andalus" panose="02020603050405020304" pitchFamily="18" charset="-78"/>
              </a:rPr>
              <a:t>عمل الطالب : محمد معزوز</a:t>
            </a:r>
          </a:p>
          <a:p>
            <a:pPr marL="0" indent="0" algn="ctr">
              <a:buNone/>
            </a:pPr>
            <a:endParaRPr lang="ar-SA" sz="4000" dirty="0">
              <a:latin typeface="Andalus" panose="02020603050405020304" pitchFamily="18" charset="-78"/>
              <a:cs typeface="Andalus" panose="02020603050405020304" pitchFamily="18" charset="-78"/>
            </a:endParaRPr>
          </a:p>
          <a:p>
            <a:pPr marL="0" indent="0" algn="ctr">
              <a:buNone/>
            </a:pPr>
            <a:endParaRPr lang="ar-SA" sz="4000" dirty="0" smtClean="0">
              <a:latin typeface="Andalus" panose="02020603050405020304" pitchFamily="18" charset="-78"/>
              <a:cs typeface="Andalus" panose="02020603050405020304" pitchFamily="18" charset="-78"/>
            </a:endParaRPr>
          </a:p>
          <a:p>
            <a:pPr marL="0" indent="0" algn="ctr">
              <a:buNone/>
            </a:pPr>
            <a:r>
              <a:rPr lang="ar-SA" sz="4000" dirty="0" smtClean="0">
                <a:latin typeface="Andalus" panose="02020603050405020304" pitchFamily="18" charset="-78"/>
                <a:cs typeface="Andalus" panose="02020603050405020304" pitchFamily="18" charset="-78"/>
              </a:rPr>
              <a:t>بأشراف المعلم الفاضل : أديب عياش </a:t>
            </a:r>
            <a:endParaRPr lang="ar-SA" sz="4000"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9796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TotalTime>
  <Words>1013</Words>
  <Application>Microsoft Office PowerPoint</Application>
  <PresentationFormat>عرض على الشاشة (3:4)‏</PresentationFormat>
  <Paragraphs>46</Paragraphs>
  <Slides>7</Slides>
  <Notes>0</Notes>
  <HiddenSlides>0</HiddenSlides>
  <MMClips>1</MMClips>
  <ScaleCrop>false</ScaleCrop>
  <HeadingPairs>
    <vt:vector size="4" baseType="variant">
      <vt:variant>
        <vt:lpstr>نسق</vt:lpstr>
      </vt:variant>
      <vt:variant>
        <vt:i4>1</vt:i4>
      </vt:variant>
      <vt:variant>
        <vt:lpstr>عناوين الشرائح</vt:lpstr>
      </vt:variant>
      <vt:variant>
        <vt:i4>7</vt:i4>
      </vt:variant>
    </vt:vector>
  </HeadingPairs>
  <TitlesOfParts>
    <vt:vector size="8" baseType="lpstr">
      <vt:lpstr>تدفق</vt:lpstr>
      <vt:lpstr>بسم الله الرحمن الرحيم</vt:lpstr>
      <vt:lpstr>عرض تقديمي في PowerPoint</vt:lpstr>
      <vt:lpstr>شرح الايات</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dc:title>
  <dc:creator>عبدو</dc:creator>
  <cp:lastModifiedBy>عبدو</cp:lastModifiedBy>
  <cp:revision>6</cp:revision>
  <dcterms:created xsi:type="dcterms:W3CDTF">2018-10-11T12:33:01Z</dcterms:created>
  <dcterms:modified xsi:type="dcterms:W3CDTF">2018-10-14T17:47:39Z</dcterms:modified>
</cp:coreProperties>
</file>