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68" r:id="rId1"/>
  </p:sldMasterIdLst>
  <p:notesMasterIdLst>
    <p:notesMasterId r:id="rId28"/>
  </p:notesMasterIdLst>
  <p:sldIdLst>
    <p:sldId id="256" r:id="rId2"/>
    <p:sldId id="259" r:id="rId3"/>
    <p:sldId id="258" r:id="rId4"/>
    <p:sldId id="257" r:id="rId5"/>
    <p:sldId id="261" r:id="rId6"/>
    <p:sldId id="260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2" r:id="rId19"/>
    <p:sldId id="280" r:id="rId20"/>
    <p:sldId id="274" r:id="rId21"/>
    <p:sldId id="275" r:id="rId22"/>
    <p:sldId id="281" r:id="rId23"/>
    <p:sldId id="277" r:id="rId24"/>
    <p:sldId id="278" r:id="rId25"/>
    <p:sldId id="279" r:id="rId26"/>
    <p:sldId id="276" r:id="rId27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CC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101" d="100"/>
          <a:sy n="101" d="100"/>
        </p:scale>
        <p:origin x="-2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A0B0A2-05E0-4589-B5C3-EAC1D44B3FDD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4A84FB7B-8DF4-4DE6-BB37-5DDDD30962AD}">
      <dgm:prSet phldrT="[نص]"/>
      <dgm:spPr/>
      <dgm:t>
        <a:bodyPr/>
        <a:lstStyle/>
        <a:p>
          <a:pPr rtl="1"/>
          <a:r>
            <a:rPr lang="ar-SA" b="1" i="1" u="sng" dirty="0" smtClean="0"/>
            <a:t>أنواع الربا</a:t>
          </a:r>
          <a:r>
            <a:rPr lang="ar-SA" dirty="0" smtClean="0"/>
            <a:t>:</a:t>
          </a:r>
          <a:endParaRPr lang="ar-SA" dirty="0"/>
        </a:p>
      </dgm:t>
    </dgm:pt>
    <dgm:pt modelId="{FEDAF4CB-C421-43DF-B7E6-B69DFA673C6C}" type="parTrans" cxnId="{00F99C56-0B78-499D-8879-B00B2743346D}">
      <dgm:prSet/>
      <dgm:spPr/>
      <dgm:t>
        <a:bodyPr/>
        <a:lstStyle/>
        <a:p>
          <a:pPr rtl="1"/>
          <a:endParaRPr lang="ar-SA"/>
        </a:p>
      </dgm:t>
    </dgm:pt>
    <dgm:pt modelId="{3A09666E-5B56-4F9E-B86E-78C4239E31B7}" type="sibTrans" cxnId="{00F99C56-0B78-499D-8879-B00B2743346D}">
      <dgm:prSet/>
      <dgm:spPr/>
      <dgm:t>
        <a:bodyPr/>
        <a:lstStyle/>
        <a:p>
          <a:pPr rtl="1"/>
          <a:endParaRPr lang="ar-SA"/>
        </a:p>
      </dgm:t>
    </dgm:pt>
    <dgm:pt modelId="{D9737F0B-E583-4296-821F-FA515D76CCB7}">
      <dgm:prSet phldrT="[نص]" custT="1"/>
      <dgm:spPr/>
      <dgm:t>
        <a:bodyPr/>
        <a:lstStyle/>
        <a:p>
          <a:pPr rtl="1"/>
          <a:r>
            <a:rPr lang="ar-SA" sz="1800" b="1" i="1" dirty="0" smtClean="0"/>
            <a:t>ربا البيوع</a:t>
          </a:r>
          <a:r>
            <a:rPr lang="ar-SA" sz="1800" dirty="0" smtClean="0"/>
            <a:t>: </a:t>
          </a:r>
          <a:r>
            <a:rPr lang="ar-SA" sz="1800" b="1" i="1" dirty="0" smtClean="0"/>
            <a:t>من خلال بيع </a:t>
          </a:r>
          <a:r>
            <a:rPr lang="ar-SA" sz="1800" b="1" i="1" dirty="0" err="1" smtClean="0"/>
            <a:t>الاموال</a:t>
          </a:r>
          <a:r>
            <a:rPr lang="ar-SA" sz="1800" b="1" i="1" dirty="0" smtClean="0"/>
            <a:t> </a:t>
          </a:r>
          <a:r>
            <a:rPr lang="ar-SA" sz="1800" b="1" i="1" dirty="0" err="1" smtClean="0"/>
            <a:t>الربوية</a:t>
          </a:r>
          <a:r>
            <a:rPr lang="ar-SA" sz="1800" b="1" i="1" dirty="0" smtClean="0"/>
            <a:t> بعضها ببعض. وهي </a:t>
          </a:r>
          <a:r>
            <a:rPr lang="ar-SA" sz="1800" b="1" i="1" dirty="0" err="1" smtClean="0"/>
            <a:t>الفضه</a:t>
          </a:r>
          <a:r>
            <a:rPr lang="ar-SA" sz="1800" b="1" i="1" dirty="0" smtClean="0"/>
            <a:t> والذهب </a:t>
          </a:r>
          <a:r>
            <a:rPr lang="ar-SA" sz="1800" b="1" i="1" dirty="0" err="1" smtClean="0"/>
            <a:t>و</a:t>
          </a:r>
          <a:r>
            <a:rPr lang="ar-SA" sz="1800" b="1" i="1" dirty="0" smtClean="0"/>
            <a:t> القمح </a:t>
          </a:r>
          <a:r>
            <a:rPr lang="ar-SA" sz="1800" b="1" i="1" dirty="0" err="1" smtClean="0"/>
            <a:t>و</a:t>
          </a:r>
          <a:r>
            <a:rPr lang="ar-SA" sz="1800" b="1" i="1" dirty="0" smtClean="0"/>
            <a:t> الملح والتمر والشعير ويكون ربا </a:t>
          </a:r>
          <a:r>
            <a:rPr lang="ar-SA" sz="1800" b="1" i="1" dirty="0" err="1" smtClean="0"/>
            <a:t>ع</a:t>
          </a:r>
          <a:r>
            <a:rPr lang="ar-SA" sz="1800" b="1" i="1" dirty="0" smtClean="0"/>
            <a:t> نوعين </a:t>
          </a:r>
          <a:endParaRPr lang="ar-SA" sz="1800" b="1" i="1" dirty="0"/>
        </a:p>
      </dgm:t>
    </dgm:pt>
    <dgm:pt modelId="{09CA5518-8A61-415A-9F77-72F43384B9BC}" type="parTrans" cxnId="{685EE987-C412-44E2-8E22-A6E11CB1FC83}">
      <dgm:prSet/>
      <dgm:spPr/>
      <dgm:t>
        <a:bodyPr/>
        <a:lstStyle/>
        <a:p>
          <a:pPr rtl="1"/>
          <a:endParaRPr lang="ar-SA"/>
        </a:p>
      </dgm:t>
    </dgm:pt>
    <dgm:pt modelId="{730D8951-2759-4221-B320-93205962E210}" type="sibTrans" cxnId="{685EE987-C412-44E2-8E22-A6E11CB1FC83}">
      <dgm:prSet/>
      <dgm:spPr/>
      <dgm:t>
        <a:bodyPr/>
        <a:lstStyle/>
        <a:p>
          <a:pPr rtl="1"/>
          <a:endParaRPr lang="ar-SA"/>
        </a:p>
      </dgm:t>
    </dgm:pt>
    <dgm:pt modelId="{ACAC42DE-25B8-45D0-8072-E22704110889}">
      <dgm:prSet phldrT="[نص]"/>
      <dgm:spPr/>
      <dgm:t>
        <a:bodyPr/>
        <a:lstStyle/>
        <a:p>
          <a:pPr rtl="1"/>
          <a:r>
            <a:rPr lang="ar-SA" dirty="0" smtClean="0"/>
            <a:t>ربا النسيئة</a:t>
          </a:r>
          <a:endParaRPr lang="ar-SA" dirty="0"/>
        </a:p>
      </dgm:t>
    </dgm:pt>
    <dgm:pt modelId="{95C67783-F0CA-4C4C-8C0A-B0F8482BBA04}" type="parTrans" cxnId="{8EB5E035-C8D1-4A21-AAA2-B585B5B38F01}">
      <dgm:prSet/>
      <dgm:spPr/>
      <dgm:t>
        <a:bodyPr/>
        <a:lstStyle/>
        <a:p>
          <a:pPr rtl="1"/>
          <a:endParaRPr lang="ar-SA"/>
        </a:p>
      </dgm:t>
    </dgm:pt>
    <dgm:pt modelId="{5AC7B466-4EA7-4174-BF80-436905950CA7}" type="sibTrans" cxnId="{8EB5E035-C8D1-4A21-AAA2-B585B5B38F01}">
      <dgm:prSet/>
      <dgm:spPr/>
      <dgm:t>
        <a:bodyPr/>
        <a:lstStyle/>
        <a:p>
          <a:pPr rtl="1"/>
          <a:endParaRPr lang="ar-SA"/>
        </a:p>
      </dgm:t>
    </dgm:pt>
    <dgm:pt modelId="{FB998F09-99CF-4646-AA1A-3DDE6E578F2D}">
      <dgm:prSet phldrT="[نص]"/>
      <dgm:spPr/>
      <dgm:t>
        <a:bodyPr/>
        <a:lstStyle/>
        <a:p>
          <a:pPr rtl="1"/>
          <a:r>
            <a:rPr lang="ar-SA" dirty="0" smtClean="0"/>
            <a:t>ربا الفضل </a:t>
          </a:r>
          <a:endParaRPr lang="ar-SA" dirty="0"/>
        </a:p>
      </dgm:t>
    </dgm:pt>
    <dgm:pt modelId="{8271C35C-A7E0-41ED-9DA2-7527D6060243}" type="parTrans" cxnId="{CDE77819-E06F-43B0-B1BB-D59B8305E762}">
      <dgm:prSet/>
      <dgm:spPr/>
      <dgm:t>
        <a:bodyPr/>
        <a:lstStyle/>
        <a:p>
          <a:pPr rtl="1"/>
          <a:endParaRPr lang="ar-SA"/>
        </a:p>
      </dgm:t>
    </dgm:pt>
    <dgm:pt modelId="{F5B096B0-9CCA-4B2E-951E-85B4F0D3320F}" type="sibTrans" cxnId="{CDE77819-E06F-43B0-B1BB-D59B8305E762}">
      <dgm:prSet/>
      <dgm:spPr/>
      <dgm:t>
        <a:bodyPr/>
        <a:lstStyle/>
        <a:p>
          <a:pPr rtl="1"/>
          <a:endParaRPr lang="ar-SA"/>
        </a:p>
      </dgm:t>
    </dgm:pt>
    <dgm:pt modelId="{87964550-50CA-4B3D-A853-C97C07D1B0A1}">
      <dgm:prSet phldrT="[نص]"/>
      <dgm:spPr/>
      <dgm:t>
        <a:bodyPr/>
        <a:lstStyle/>
        <a:p>
          <a:pPr rtl="1"/>
          <a:r>
            <a:rPr lang="ar-SA" dirty="0" smtClean="0"/>
            <a:t>ربا الديون</a:t>
          </a:r>
          <a:endParaRPr lang="ar-SA" dirty="0"/>
        </a:p>
      </dgm:t>
    </dgm:pt>
    <dgm:pt modelId="{4737B8E0-DBAE-4E2D-8E38-3BD127874742}" type="parTrans" cxnId="{0F4BEFC7-B7F3-445D-8CA4-89D58E5C0290}">
      <dgm:prSet/>
      <dgm:spPr/>
      <dgm:t>
        <a:bodyPr/>
        <a:lstStyle/>
        <a:p>
          <a:pPr rtl="1"/>
          <a:endParaRPr lang="ar-SA"/>
        </a:p>
      </dgm:t>
    </dgm:pt>
    <dgm:pt modelId="{8D4BB84C-6728-4554-BBEB-D27B87261E4F}" type="sibTrans" cxnId="{0F4BEFC7-B7F3-445D-8CA4-89D58E5C0290}">
      <dgm:prSet/>
      <dgm:spPr/>
      <dgm:t>
        <a:bodyPr/>
        <a:lstStyle/>
        <a:p>
          <a:pPr rtl="1"/>
          <a:endParaRPr lang="ar-SA"/>
        </a:p>
      </dgm:t>
    </dgm:pt>
    <dgm:pt modelId="{A39DB640-2D39-439A-87F7-BE6B16ACDD13}" type="pres">
      <dgm:prSet presAssocID="{59A0B0A2-05E0-4589-B5C3-EAC1D44B3FD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AEE6BDFC-ABDC-430B-8D67-5FE2FBF7A396}" type="pres">
      <dgm:prSet presAssocID="{4A84FB7B-8DF4-4DE6-BB37-5DDDD30962AD}" presName="hierRoot1" presStyleCnt="0"/>
      <dgm:spPr/>
    </dgm:pt>
    <dgm:pt modelId="{0E9A2F0F-1974-4D75-AC5A-FBB1FEA08AC4}" type="pres">
      <dgm:prSet presAssocID="{4A84FB7B-8DF4-4DE6-BB37-5DDDD30962AD}" presName="composite" presStyleCnt="0"/>
      <dgm:spPr/>
    </dgm:pt>
    <dgm:pt modelId="{8E48CF67-F630-41CF-AB5A-0166BAF7477C}" type="pres">
      <dgm:prSet presAssocID="{4A84FB7B-8DF4-4DE6-BB37-5DDDD30962AD}" presName="background" presStyleLbl="node0" presStyleIdx="0" presStyleCnt="1"/>
      <dgm:spPr/>
    </dgm:pt>
    <dgm:pt modelId="{21F35A9A-F647-4BC5-9FD5-2C1BEE331033}" type="pres">
      <dgm:prSet presAssocID="{4A84FB7B-8DF4-4DE6-BB37-5DDDD30962AD}" presName="text" presStyleLbl="fgAcc0" presStyleIdx="0" presStyleCnt="1" custScaleX="388984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EECEFCDD-E398-42C6-9F6A-E50666D98320}" type="pres">
      <dgm:prSet presAssocID="{4A84FB7B-8DF4-4DE6-BB37-5DDDD30962AD}" presName="hierChild2" presStyleCnt="0"/>
      <dgm:spPr/>
    </dgm:pt>
    <dgm:pt modelId="{6FA94E93-397F-4AF6-B404-0B427ED74573}" type="pres">
      <dgm:prSet presAssocID="{09CA5518-8A61-415A-9F77-72F43384B9BC}" presName="Name10" presStyleLbl="parChTrans1D2" presStyleIdx="0" presStyleCnt="2"/>
      <dgm:spPr/>
      <dgm:t>
        <a:bodyPr/>
        <a:lstStyle/>
        <a:p>
          <a:pPr rtl="1"/>
          <a:endParaRPr lang="ar-SA"/>
        </a:p>
      </dgm:t>
    </dgm:pt>
    <dgm:pt modelId="{53772D10-5079-4AD3-8EF8-41EB3F63D363}" type="pres">
      <dgm:prSet presAssocID="{D9737F0B-E583-4296-821F-FA515D76CCB7}" presName="hierRoot2" presStyleCnt="0"/>
      <dgm:spPr/>
    </dgm:pt>
    <dgm:pt modelId="{A2DC7D07-AD83-4BB2-A359-9CAB6C7FC1C2}" type="pres">
      <dgm:prSet presAssocID="{D9737F0B-E583-4296-821F-FA515D76CCB7}" presName="composite2" presStyleCnt="0"/>
      <dgm:spPr/>
    </dgm:pt>
    <dgm:pt modelId="{A494FC67-7F6E-4E63-B1AF-70AA7FCA6CB8}" type="pres">
      <dgm:prSet presAssocID="{D9737F0B-E583-4296-821F-FA515D76CCB7}" presName="background2" presStyleLbl="node2" presStyleIdx="0" presStyleCnt="2"/>
      <dgm:spPr/>
    </dgm:pt>
    <dgm:pt modelId="{0E001F9B-F8C7-42BA-9B89-80B5CF0977C1}" type="pres">
      <dgm:prSet presAssocID="{D9737F0B-E583-4296-821F-FA515D76CCB7}" presName="text2" presStyleLbl="fgAcc2" presStyleIdx="0" presStyleCnt="2" custScaleX="223718" custScaleY="121901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E2B4753D-E9C7-461D-891B-F9C76840FFB4}" type="pres">
      <dgm:prSet presAssocID="{D9737F0B-E583-4296-821F-FA515D76CCB7}" presName="hierChild3" presStyleCnt="0"/>
      <dgm:spPr/>
    </dgm:pt>
    <dgm:pt modelId="{014B77B5-083C-461E-A7FD-A00806BB6B57}" type="pres">
      <dgm:prSet presAssocID="{95C67783-F0CA-4C4C-8C0A-B0F8482BBA04}" presName="Name17" presStyleLbl="parChTrans1D3" presStyleIdx="0" presStyleCnt="2"/>
      <dgm:spPr/>
      <dgm:t>
        <a:bodyPr/>
        <a:lstStyle/>
        <a:p>
          <a:pPr rtl="1"/>
          <a:endParaRPr lang="ar-SA"/>
        </a:p>
      </dgm:t>
    </dgm:pt>
    <dgm:pt modelId="{45205727-5B31-47F2-AC28-B61B8283F3B3}" type="pres">
      <dgm:prSet presAssocID="{ACAC42DE-25B8-45D0-8072-E22704110889}" presName="hierRoot3" presStyleCnt="0"/>
      <dgm:spPr/>
    </dgm:pt>
    <dgm:pt modelId="{CC17C791-0DA4-4EE5-9E36-2C5AF99E2511}" type="pres">
      <dgm:prSet presAssocID="{ACAC42DE-25B8-45D0-8072-E22704110889}" presName="composite3" presStyleCnt="0"/>
      <dgm:spPr/>
    </dgm:pt>
    <dgm:pt modelId="{55F46EE9-C8A6-4F20-8E1A-DC996E58FF3D}" type="pres">
      <dgm:prSet presAssocID="{ACAC42DE-25B8-45D0-8072-E22704110889}" presName="background3" presStyleLbl="node3" presStyleIdx="0" presStyleCnt="2"/>
      <dgm:spPr/>
    </dgm:pt>
    <dgm:pt modelId="{5D8032AF-621E-46AE-813E-D426D95A0073}" type="pres">
      <dgm:prSet presAssocID="{ACAC42DE-25B8-45D0-8072-E22704110889}" presName="text3" presStyleLbl="fgAcc3" presStyleIdx="0" presStyleCnt="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F3857DD6-944D-4B65-A28D-1002E08A5F15}" type="pres">
      <dgm:prSet presAssocID="{ACAC42DE-25B8-45D0-8072-E22704110889}" presName="hierChild4" presStyleCnt="0"/>
      <dgm:spPr/>
    </dgm:pt>
    <dgm:pt modelId="{0B904DC4-2A04-4642-A8A3-8FC47A308652}" type="pres">
      <dgm:prSet presAssocID="{8271C35C-A7E0-41ED-9DA2-7527D6060243}" presName="Name17" presStyleLbl="parChTrans1D3" presStyleIdx="1" presStyleCnt="2"/>
      <dgm:spPr/>
      <dgm:t>
        <a:bodyPr/>
        <a:lstStyle/>
        <a:p>
          <a:pPr rtl="1"/>
          <a:endParaRPr lang="ar-SA"/>
        </a:p>
      </dgm:t>
    </dgm:pt>
    <dgm:pt modelId="{D46ED2FD-78FF-4B19-80A4-CB24F4BC22F8}" type="pres">
      <dgm:prSet presAssocID="{FB998F09-99CF-4646-AA1A-3DDE6E578F2D}" presName="hierRoot3" presStyleCnt="0"/>
      <dgm:spPr/>
    </dgm:pt>
    <dgm:pt modelId="{91F680C2-B94A-4AEF-A6CF-A4744BC2999B}" type="pres">
      <dgm:prSet presAssocID="{FB998F09-99CF-4646-AA1A-3DDE6E578F2D}" presName="composite3" presStyleCnt="0"/>
      <dgm:spPr/>
    </dgm:pt>
    <dgm:pt modelId="{7170F26B-7CB9-448B-8E10-084200ECBB5F}" type="pres">
      <dgm:prSet presAssocID="{FB998F09-99CF-4646-AA1A-3DDE6E578F2D}" presName="background3" presStyleLbl="node3" presStyleIdx="1" presStyleCnt="2"/>
      <dgm:spPr/>
    </dgm:pt>
    <dgm:pt modelId="{656907CA-7E50-4291-9D38-F23DC4969807}" type="pres">
      <dgm:prSet presAssocID="{FB998F09-99CF-4646-AA1A-3DDE6E578F2D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C336FEE8-58D4-42BE-841F-62E9AE66FBF3}" type="pres">
      <dgm:prSet presAssocID="{FB998F09-99CF-4646-AA1A-3DDE6E578F2D}" presName="hierChild4" presStyleCnt="0"/>
      <dgm:spPr/>
    </dgm:pt>
    <dgm:pt modelId="{AD3371B4-E274-4AAD-B851-B7D34EB135FF}" type="pres">
      <dgm:prSet presAssocID="{4737B8E0-DBAE-4E2D-8E38-3BD127874742}" presName="Name10" presStyleLbl="parChTrans1D2" presStyleIdx="1" presStyleCnt="2"/>
      <dgm:spPr/>
      <dgm:t>
        <a:bodyPr/>
        <a:lstStyle/>
        <a:p>
          <a:pPr rtl="1"/>
          <a:endParaRPr lang="ar-SA"/>
        </a:p>
      </dgm:t>
    </dgm:pt>
    <dgm:pt modelId="{80195F1D-F040-4A94-B162-9404E132BA7D}" type="pres">
      <dgm:prSet presAssocID="{87964550-50CA-4B3D-A853-C97C07D1B0A1}" presName="hierRoot2" presStyleCnt="0"/>
      <dgm:spPr/>
    </dgm:pt>
    <dgm:pt modelId="{7EFA3DC0-2219-44E9-BD15-3B77CDA379E7}" type="pres">
      <dgm:prSet presAssocID="{87964550-50CA-4B3D-A853-C97C07D1B0A1}" presName="composite2" presStyleCnt="0"/>
      <dgm:spPr/>
    </dgm:pt>
    <dgm:pt modelId="{5B5E774B-E72E-41BB-BFC7-CC07C306D9A7}" type="pres">
      <dgm:prSet presAssocID="{87964550-50CA-4B3D-A853-C97C07D1B0A1}" presName="background2" presStyleLbl="node2" presStyleIdx="1" presStyleCnt="2"/>
      <dgm:spPr/>
    </dgm:pt>
    <dgm:pt modelId="{58B6B209-DFD4-49D9-BFDF-9A9627504A81}" type="pres">
      <dgm:prSet presAssocID="{87964550-50CA-4B3D-A853-C97C07D1B0A1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5F699513-F1F3-4FBB-AA85-967EBE8C1352}" type="pres">
      <dgm:prSet presAssocID="{87964550-50CA-4B3D-A853-C97C07D1B0A1}" presName="hierChild3" presStyleCnt="0"/>
      <dgm:spPr/>
    </dgm:pt>
  </dgm:ptLst>
  <dgm:cxnLst>
    <dgm:cxn modelId="{D9A7D5AA-A341-4540-B7CB-A8984DCB7524}" type="presOf" srcId="{4A84FB7B-8DF4-4DE6-BB37-5DDDD30962AD}" destId="{21F35A9A-F647-4BC5-9FD5-2C1BEE331033}" srcOrd="0" destOrd="0" presId="urn:microsoft.com/office/officeart/2005/8/layout/hierarchy1"/>
    <dgm:cxn modelId="{60EBD358-501B-411D-BF0A-95E8B4497491}" type="presOf" srcId="{87964550-50CA-4B3D-A853-C97C07D1B0A1}" destId="{58B6B209-DFD4-49D9-BFDF-9A9627504A81}" srcOrd="0" destOrd="0" presId="urn:microsoft.com/office/officeart/2005/8/layout/hierarchy1"/>
    <dgm:cxn modelId="{8EB5E035-C8D1-4A21-AAA2-B585B5B38F01}" srcId="{D9737F0B-E583-4296-821F-FA515D76CCB7}" destId="{ACAC42DE-25B8-45D0-8072-E22704110889}" srcOrd="0" destOrd="0" parTransId="{95C67783-F0CA-4C4C-8C0A-B0F8482BBA04}" sibTransId="{5AC7B466-4EA7-4174-BF80-436905950CA7}"/>
    <dgm:cxn modelId="{685EE987-C412-44E2-8E22-A6E11CB1FC83}" srcId="{4A84FB7B-8DF4-4DE6-BB37-5DDDD30962AD}" destId="{D9737F0B-E583-4296-821F-FA515D76CCB7}" srcOrd="0" destOrd="0" parTransId="{09CA5518-8A61-415A-9F77-72F43384B9BC}" sibTransId="{730D8951-2759-4221-B320-93205962E210}"/>
    <dgm:cxn modelId="{C498A1EB-C09F-4051-943C-CC1ACABACD62}" type="presOf" srcId="{8271C35C-A7E0-41ED-9DA2-7527D6060243}" destId="{0B904DC4-2A04-4642-A8A3-8FC47A308652}" srcOrd="0" destOrd="0" presId="urn:microsoft.com/office/officeart/2005/8/layout/hierarchy1"/>
    <dgm:cxn modelId="{E397D056-7813-472C-906F-E534ACB8B15E}" type="presOf" srcId="{4737B8E0-DBAE-4E2D-8E38-3BD127874742}" destId="{AD3371B4-E274-4AAD-B851-B7D34EB135FF}" srcOrd="0" destOrd="0" presId="urn:microsoft.com/office/officeart/2005/8/layout/hierarchy1"/>
    <dgm:cxn modelId="{B6F1E3D3-F0B3-4265-9357-24A6DE6485A0}" type="presOf" srcId="{ACAC42DE-25B8-45D0-8072-E22704110889}" destId="{5D8032AF-621E-46AE-813E-D426D95A0073}" srcOrd="0" destOrd="0" presId="urn:microsoft.com/office/officeart/2005/8/layout/hierarchy1"/>
    <dgm:cxn modelId="{00F99C56-0B78-499D-8879-B00B2743346D}" srcId="{59A0B0A2-05E0-4589-B5C3-EAC1D44B3FDD}" destId="{4A84FB7B-8DF4-4DE6-BB37-5DDDD30962AD}" srcOrd="0" destOrd="0" parTransId="{FEDAF4CB-C421-43DF-B7E6-B69DFA673C6C}" sibTransId="{3A09666E-5B56-4F9E-B86E-78C4239E31B7}"/>
    <dgm:cxn modelId="{3D241797-0266-49BF-B3CB-009055E8076C}" type="presOf" srcId="{59A0B0A2-05E0-4589-B5C3-EAC1D44B3FDD}" destId="{A39DB640-2D39-439A-87F7-BE6B16ACDD13}" srcOrd="0" destOrd="0" presId="urn:microsoft.com/office/officeart/2005/8/layout/hierarchy1"/>
    <dgm:cxn modelId="{8484BE03-8E2B-464A-8625-ED978303CEB8}" type="presOf" srcId="{95C67783-F0CA-4C4C-8C0A-B0F8482BBA04}" destId="{014B77B5-083C-461E-A7FD-A00806BB6B57}" srcOrd="0" destOrd="0" presId="urn:microsoft.com/office/officeart/2005/8/layout/hierarchy1"/>
    <dgm:cxn modelId="{0F4BEFC7-B7F3-445D-8CA4-89D58E5C0290}" srcId="{4A84FB7B-8DF4-4DE6-BB37-5DDDD30962AD}" destId="{87964550-50CA-4B3D-A853-C97C07D1B0A1}" srcOrd="1" destOrd="0" parTransId="{4737B8E0-DBAE-4E2D-8E38-3BD127874742}" sibTransId="{8D4BB84C-6728-4554-BBEB-D27B87261E4F}"/>
    <dgm:cxn modelId="{CDE77819-E06F-43B0-B1BB-D59B8305E762}" srcId="{D9737F0B-E583-4296-821F-FA515D76CCB7}" destId="{FB998F09-99CF-4646-AA1A-3DDE6E578F2D}" srcOrd="1" destOrd="0" parTransId="{8271C35C-A7E0-41ED-9DA2-7527D6060243}" sibTransId="{F5B096B0-9CCA-4B2E-951E-85B4F0D3320F}"/>
    <dgm:cxn modelId="{CAE841F0-D811-452F-9BB8-4802EDFCEA58}" type="presOf" srcId="{09CA5518-8A61-415A-9F77-72F43384B9BC}" destId="{6FA94E93-397F-4AF6-B404-0B427ED74573}" srcOrd="0" destOrd="0" presId="urn:microsoft.com/office/officeart/2005/8/layout/hierarchy1"/>
    <dgm:cxn modelId="{6CC02F09-FBF5-4ED4-95FA-58058E648F1E}" type="presOf" srcId="{D9737F0B-E583-4296-821F-FA515D76CCB7}" destId="{0E001F9B-F8C7-42BA-9B89-80B5CF0977C1}" srcOrd="0" destOrd="0" presId="urn:microsoft.com/office/officeart/2005/8/layout/hierarchy1"/>
    <dgm:cxn modelId="{E8CB5C34-4008-4C2F-BA45-0338A5CAE3F1}" type="presOf" srcId="{FB998F09-99CF-4646-AA1A-3DDE6E578F2D}" destId="{656907CA-7E50-4291-9D38-F23DC4969807}" srcOrd="0" destOrd="0" presId="urn:microsoft.com/office/officeart/2005/8/layout/hierarchy1"/>
    <dgm:cxn modelId="{DD53F3A6-D9AF-4ACD-A96B-3A5DE159F6A3}" type="presParOf" srcId="{A39DB640-2D39-439A-87F7-BE6B16ACDD13}" destId="{AEE6BDFC-ABDC-430B-8D67-5FE2FBF7A396}" srcOrd="0" destOrd="0" presId="urn:microsoft.com/office/officeart/2005/8/layout/hierarchy1"/>
    <dgm:cxn modelId="{1C0F589D-1D59-4145-8BCE-96B622FA17F9}" type="presParOf" srcId="{AEE6BDFC-ABDC-430B-8D67-5FE2FBF7A396}" destId="{0E9A2F0F-1974-4D75-AC5A-FBB1FEA08AC4}" srcOrd="0" destOrd="0" presId="urn:microsoft.com/office/officeart/2005/8/layout/hierarchy1"/>
    <dgm:cxn modelId="{C3CF5640-E4CB-4138-8459-9F3266011AA0}" type="presParOf" srcId="{0E9A2F0F-1974-4D75-AC5A-FBB1FEA08AC4}" destId="{8E48CF67-F630-41CF-AB5A-0166BAF7477C}" srcOrd="0" destOrd="0" presId="urn:microsoft.com/office/officeart/2005/8/layout/hierarchy1"/>
    <dgm:cxn modelId="{8F16DF7A-AC06-4A44-BEB7-3311E2F5B0C2}" type="presParOf" srcId="{0E9A2F0F-1974-4D75-AC5A-FBB1FEA08AC4}" destId="{21F35A9A-F647-4BC5-9FD5-2C1BEE331033}" srcOrd="1" destOrd="0" presId="urn:microsoft.com/office/officeart/2005/8/layout/hierarchy1"/>
    <dgm:cxn modelId="{B3DC9076-9592-4920-AB8A-B092E4E81A5C}" type="presParOf" srcId="{AEE6BDFC-ABDC-430B-8D67-5FE2FBF7A396}" destId="{EECEFCDD-E398-42C6-9F6A-E50666D98320}" srcOrd="1" destOrd="0" presId="urn:microsoft.com/office/officeart/2005/8/layout/hierarchy1"/>
    <dgm:cxn modelId="{D2DD7BD0-3562-4570-BF9B-F433B23AB48F}" type="presParOf" srcId="{EECEFCDD-E398-42C6-9F6A-E50666D98320}" destId="{6FA94E93-397F-4AF6-B404-0B427ED74573}" srcOrd="0" destOrd="0" presId="urn:microsoft.com/office/officeart/2005/8/layout/hierarchy1"/>
    <dgm:cxn modelId="{AB0853C0-4145-4D57-B0D6-801F5A6CDFFF}" type="presParOf" srcId="{EECEFCDD-E398-42C6-9F6A-E50666D98320}" destId="{53772D10-5079-4AD3-8EF8-41EB3F63D363}" srcOrd="1" destOrd="0" presId="urn:microsoft.com/office/officeart/2005/8/layout/hierarchy1"/>
    <dgm:cxn modelId="{ACD71B47-B1A2-4512-9FC8-FC00CBCD3CDB}" type="presParOf" srcId="{53772D10-5079-4AD3-8EF8-41EB3F63D363}" destId="{A2DC7D07-AD83-4BB2-A359-9CAB6C7FC1C2}" srcOrd="0" destOrd="0" presId="urn:microsoft.com/office/officeart/2005/8/layout/hierarchy1"/>
    <dgm:cxn modelId="{26316716-9F24-4147-B5F1-9FBA16B81DD5}" type="presParOf" srcId="{A2DC7D07-AD83-4BB2-A359-9CAB6C7FC1C2}" destId="{A494FC67-7F6E-4E63-B1AF-70AA7FCA6CB8}" srcOrd="0" destOrd="0" presId="urn:microsoft.com/office/officeart/2005/8/layout/hierarchy1"/>
    <dgm:cxn modelId="{C5AC5BE8-EE70-4C23-A030-7E0FD8AB511E}" type="presParOf" srcId="{A2DC7D07-AD83-4BB2-A359-9CAB6C7FC1C2}" destId="{0E001F9B-F8C7-42BA-9B89-80B5CF0977C1}" srcOrd="1" destOrd="0" presId="urn:microsoft.com/office/officeart/2005/8/layout/hierarchy1"/>
    <dgm:cxn modelId="{4B3FB19F-9F00-4E06-8D0B-395221B84218}" type="presParOf" srcId="{53772D10-5079-4AD3-8EF8-41EB3F63D363}" destId="{E2B4753D-E9C7-461D-891B-F9C76840FFB4}" srcOrd="1" destOrd="0" presId="urn:microsoft.com/office/officeart/2005/8/layout/hierarchy1"/>
    <dgm:cxn modelId="{186189CE-4399-4DE2-9923-39E5EBC7F550}" type="presParOf" srcId="{E2B4753D-E9C7-461D-891B-F9C76840FFB4}" destId="{014B77B5-083C-461E-A7FD-A00806BB6B57}" srcOrd="0" destOrd="0" presId="urn:microsoft.com/office/officeart/2005/8/layout/hierarchy1"/>
    <dgm:cxn modelId="{2FF0D3E5-C6A2-4C03-BE36-460629F8F8AB}" type="presParOf" srcId="{E2B4753D-E9C7-461D-891B-F9C76840FFB4}" destId="{45205727-5B31-47F2-AC28-B61B8283F3B3}" srcOrd="1" destOrd="0" presId="urn:microsoft.com/office/officeart/2005/8/layout/hierarchy1"/>
    <dgm:cxn modelId="{D4FD672E-B585-4DD6-81D0-CEF89C2C911D}" type="presParOf" srcId="{45205727-5B31-47F2-AC28-B61B8283F3B3}" destId="{CC17C791-0DA4-4EE5-9E36-2C5AF99E2511}" srcOrd="0" destOrd="0" presId="urn:microsoft.com/office/officeart/2005/8/layout/hierarchy1"/>
    <dgm:cxn modelId="{AF66D549-4885-410E-9D86-50D0C77B4692}" type="presParOf" srcId="{CC17C791-0DA4-4EE5-9E36-2C5AF99E2511}" destId="{55F46EE9-C8A6-4F20-8E1A-DC996E58FF3D}" srcOrd="0" destOrd="0" presId="urn:microsoft.com/office/officeart/2005/8/layout/hierarchy1"/>
    <dgm:cxn modelId="{05BF645A-035E-449E-86F6-6923D4887244}" type="presParOf" srcId="{CC17C791-0DA4-4EE5-9E36-2C5AF99E2511}" destId="{5D8032AF-621E-46AE-813E-D426D95A0073}" srcOrd="1" destOrd="0" presId="urn:microsoft.com/office/officeart/2005/8/layout/hierarchy1"/>
    <dgm:cxn modelId="{53DA7402-A819-4503-B8C7-99F08A9E6C41}" type="presParOf" srcId="{45205727-5B31-47F2-AC28-B61B8283F3B3}" destId="{F3857DD6-944D-4B65-A28D-1002E08A5F15}" srcOrd="1" destOrd="0" presId="urn:microsoft.com/office/officeart/2005/8/layout/hierarchy1"/>
    <dgm:cxn modelId="{ADB02DC2-31B7-4716-86DF-DCF483F08BBD}" type="presParOf" srcId="{E2B4753D-E9C7-461D-891B-F9C76840FFB4}" destId="{0B904DC4-2A04-4642-A8A3-8FC47A308652}" srcOrd="2" destOrd="0" presId="urn:microsoft.com/office/officeart/2005/8/layout/hierarchy1"/>
    <dgm:cxn modelId="{28EC4015-D6E1-49F9-98DC-A8B8FA8434B8}" type="presParOf" srcId="{E2B4753D-E9C7-461D-891B-F9C76840FFB4}" destId="{D46ED2FD-78FF-4B19-80A4-CB24F4BC22F8}" srcOrd="3" destOrd="0" presId="urn:microsoft.com/office/officeart/2005/8/layout/hierarchy1"/>
    <dgm:cxn modelId="{9551CA53-1461-41C1-B9EB-4E1C12BA70F3}" type="presParOf" srcId="{D46ED2FD-78FF-4B19-80A4-CB24F4BC22F8}" destId="{91F680C2-B94A-4AEF-A6CF-A4744BC2999B}" srcOrd="0" destOrd="0" presId="urn:microsoft.com/office/officeart/2005/8/layout/hierarchy1"/>
    <dgm:cxn modelId="{4277EA45-DC97-4127-826E-D5F35583CD2F}" type="presParOf" srcId="{91F680C2-B94A-4AEF-A6CF-A4744BC2999B}" destId="{7170F26B-7CB9-448B-8E10-084200ECBB5F}" srcOrd="0" destOrd="0" presId="urn:microsoft.com/office/officeart/2005/8/layout/hierarchy1"/>
    <dgm:cxn modelId="{1AB44E2A-5511-41FB-9458-D177D98177AD}" type="presParOf" srcId="{91F680C2-B94A-4AEF-A6CF-A4744BC2999B}" destId="{656907CA-7E50-4291-9D38-F23DC4969807}" srcOrd="1" destOrd="0" presId="urn:microsoft.com/office/officeart/2005/8/layout/hierarchy1"/>
    <dgm:cxn modelId="{DF7E7509-DBF8-4DDE-9A10-2CF93624B066}" type="presParOf" srcId="{D46ED2FD-78FF-4B19-80A4-CB24F4BC22F8}" destId="{C336FEE8-58D4-42BE-841F-62E9AE66FBF3}" srcOrd="1" destOrd="0" presId="urn:microsoft.com/office/officeart/2005/8/layout/hierarchy1"/>
    <dgm:cxn modelId="{55D4CEFB-4AFB-4698-B629-E8BA4337A145}" type="presParOf" srcId="{EECEFCDD-E398-42C6-9F6A-E50666D98320}" destId="{AD3371B4-E274-4AAD-B851-B7D34EB135FF}" srcOrd="2" destOrd="0" presId="urn:microsoft.com/office/officeart/2005/8/layout/hierarchy1"/>
    <dgm:cxn modelId="{BD62921B-E586-4A6E-B8F5-19748ABCC2EF}" type="presParOf" srcId="{EECEFCDD-E398-42C6-9F6A-E50666D98320}" destId="{80195F1D-F040-4A94-B162-9404E132BA7D}" srcOrd="3" destOrd="0" presId="urn:microsoft.com/office/officeart/2005/8/layout/hierarchy1"/>
    <dgm:cxn modelId="{3898F36D-003C-4A70-B244-9250F8B68CD2}" type="presParOf" srcId="{80195F1D-F040-4A94-B162-9404E132BA7D}" destId="{7EFA3DC0-2219-44E9-BD15-3B77CDA379E7}" srcOrd="0" destOrd="0" presId="urn:microsoft.com/office/officeart/2005/8/layout/hierarchy1"/>
    <dgm:cxn modelId="{7FCDA74B-0CDE-430C-9B98-208F23AEBF1A}" type="presParOf" srcId="{7EFA3DC0-2219-44E9-BD15-3B77CDA379E7}" destId="{5B5E774B-E72E-41BB-BFC7-CC07C306D9A7}" srcOrd="0" destOrd="0" presId="urn:microsoft.com/office/officeart/2005/8/layout/hierarchy1"/>
    <dgm:cxn modelId="{AAD03459-A8C0-4437-BA0C-FCA7091DB848}" type="presParOf" srcId="{7EFA3DC0-2219-44E9-BD15-3B77CDA379E7}" destId="{58B6B209-DFD4-49D9-BFDF-9A9627504A81}" srcOrd="1" destOrd="0" presId="urn:microsoft.com/office/officeart/2005/8/layout/hierarchy1"/>
    <dgm:cxn modelId="{4761E9B3-1577-4759-B447-60839C51229A}" type="presParOf" srcId="{80195F1D-F040-4A94-B162-9404E132BA7D}" destId="{5F699513-F1F3-4FBB-AA85-967EBE8C135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3371B4-E274-4AAD-B851-B7D34EB135FF}">
      <dsp:nvSpPr>
        <dsp:cNvPr id="0" name=""/>
        <dsp:cNvSpPr/>
      </dsp:nvSpPr>
      <dsp:spPr>
        <a:xfrm>
          <a:off x="3820119" y="1710126"/>
          <a:ext cx="2412028" cy="5704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8753"/>
              </a:lnTo>
              <a:lnTo>
                <a:pt x="2412028" y="388753"/>
              </a:lnTo>
              <a:lnTo>
                <a:pt x="2412028" y="5704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904DC4-2A04-4642-A8A3-8FC47A308652}">
      <dsp:nvSpPr>
        <dsp:cNvPr id="0" name=""/>
        <dsp:cNvSpPr/>
      </dsp:nvSpPr>
      <dsp:spPr>
        <a:xfrm>
          <a:off x="2621439" y="3798910"/>
          <a:ext cx="1198679" cy="5704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8753"/>
              </a:lnTo>
              <a:lnTo>
                <a:pt x="1198679" y="388753"/>
              </a:lnTo>
              <a:lnTo>
                <a:pt x="1198679" y="57046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4B77B5-083C-461E-A7FD-A00806BB6B57}">
      <dsp:nvSpPr>
        <dsp:cNvPr id="0" name=""/>
        <dsp:cNvSpPr/>
      </dsp:nvSpPr>
      <dsp:spPr>
        <a:xfrm>
          <a:off x="1422760" y="3798910"/>
          <a:ext cx="1198679" cy="570462"/>
        </a:xfrm>
        <a:custGeom>
          <a:avLst/>
          <a:gdLst/>
          <a:ahLst/>
          <a:cxnLst/>
          <a:rect l="0" t="0" r="0" b="0"/>
          <a:pathLst>
            <a:path>
              <a:moveTo>
                <a:pt x="1198679" y="0"/>
              </a:moveTo>
              <a:lnTo>
                <a:pt x="1198679" y="388753"/>
              </a:lnTo>
              <a:lnTo>
                <a:pt x="0" y="388753"/>
              </a:lnTo>
              <a:lnTo>
                <a:pt x="0" y="57046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A94E93-397F-4AF6-B404-0B427ED74573}">
      <dsp:nvSpPr>
        <dsp:cNvPr id="0" name=""/>
        <dsp:cNvSpPr/>
      </dsp:nvSpPr>
      <dsp:spPr>
        <a:xfrm>
          <a:off x="2621439" y="1710126"/>
          <a:ext cx="1198679" cy="570462"/>
        </a:xfrm>
        <a:custGeom>
          <a:avLst/>
          <a:gdLst/>
          <a:ahLst/>
          <a:cxnLst/>
          <a:rect l="0" t="0" r="0" b="0"/>
          <a:pathLst>
            <a:path>
              <a:moveTo>
                <a:pt x="1198679" y="0"/>
              </a:moveTo>
              <a:lnTo>
                <a:pt x="1198679" y="388753"/>
              </a:lnTo>
              <a:lnTo>
                <a:pt x="0" y="388753"/>
              </a:lnTo>
              <a:lnTo>
                <a:pt x="0" y="5704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48CF67-F630-41CF-AB5A-0166BAF7477C}">
      <dsp:nvSpPr>
        <dsp:cNvPr id="0" name=""/>
        <dsp:cNvSpPr/>
      </dsp:nvSpPr>
      <dsp:spPr>
        <a:xfrm>
          <a:off x="5206" y="464589"/>
          <a:ext cx="7629825" cy="12455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F35A9A-F647-4BC5-9FD5-2C1BEE331033}">
      <dsp:nvSpPr>
        <dsp:cNvPr id="0" name=""/>
        <dsp:cNvSpPr/>
      </dsp:nvSpPr>
      <dsp:spPr>
        <a:xfrm>
          <a:off x="223148" y="671634"/>
          <a:ext cx="7629825" cy="12455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800" b="1" i="1" u="sng" kern="1200" dirty="0" smtClean="0"/>
            <a:t>أنواع الربا</a:t>
          </a:r>
          <a:r>
            <a:rPr lang="ar-SA" sz="3800" kern="1200" dirty="0" smtClean="0"/>
            <a:t>:</a:t>
          </a:r>
          <a:endParaRPr lang="ar-SA" sz="3800" kern="1200" dirty="0"/>
        </a:p>
      </dsp:txBody>
      <dsp:txXfrm>
        <a:off x="259629" y="708115"/>
        <a:ext cx="7556863" cy="1172574"/>
      </dsp:txXfrm>
    </dsp:sp>
    <dsp:sp modelId="{A494FC67-7F6E-4E63-B1AF-70AA7FCA6CB8}">
      <dsp:nvSpPr>
        <dsp:cNvPr id="0" name=""/>
        <dsp:cNvSpPr/>
      </dsp:nvSpPr>
      <dsp:spPr>
        <a:xfrm>
          <a:off x="427352" y="2280588"/>
          <a:ext cx="4388173" cy="15183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001F9B-F8C7-42BA-9B89-80B5CF0977C1}">
      <dsp:nvSpPr>
        <dsp:cNvPr id="0" name=""/>
        <dsp:cNvSpPr/>
      </dsp:nvSpPr>
      <dsp:spPr>
        <a:xfrm>
          <a:off x="645294" y="2487633"/>
          <a:ext cx="4388173" cy="15183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i="1" kern="1200" dirty="0" smtClean="0"/>
            <a:t>ربا البيوع</a:t>
          </a:r>
          <a:r>
            <a:rPr lang="ar-SA" sz="1800" kern="1200" dirty="0" smtClean="0"/>
            <a:t>: </a:t>
          </a:r>
          <a:r>
            <a:rPr lang="ar-SA" sz="1800" b="1" i="1" kern="1200" dirty="0" smtClean="0"/>
            <a:t>من خلال بيع </a:t>
          </a:r>
          <a:r>
            <a:rPr lang="ar-SA" sz="1800" b="1" i="1" kern="1200" dirty="0" err="1" smtClean="0"/>
            <a:t>الاموال</a:t>
          </a:r>
          <a:r>
            <a:rPr lang="ar-SA" sz="1800" b="1" i="1" kern="1200" dirty="0" smtClean="0"/>
            <a:t> </a:t>
          </a:r>
          <a:r>
            <a:rPr lang="ar-SA" sz="1800" b="1" i="1" kern="1200" dirty="0" err="1" smtClean="0"/>
            <a:t>الربوية</a:t>
          </a:r>
          <a:r>
            <a:rPr lang="ar-SA" sz="1800" b="1" i="1" kern="1200" dirty="0" smtClean="0"/>
            <a:t> بعضها ببعض. وهي </a:t>
          </a:r>
          <a:r>
            <a:rPr lang="ar-SA" sz="1800" b="1" i="1" kern="1200" dirty="0" err="1" smtClean="0"/>
            <a:t>الفضه</a:t>
          </a:r>
          <a:r>
            <a:rPr lang="ar-SA" sz="1800" b="1" i="1" kern="1200" dirty="0" smtClean="0"/>
            <a:t> والذهب </a:t>
          </a:r>
          <a:r>
            <a:rPr lang="ar-SA" sz="1800" b="1" i="1" kern="1200" dirty="0" err="1" smtClean="0"/>
            <a:t>و</a:t>
          </a:r>
          <a:r>
            <a:rPr lang="ar-SA" sz="1800" b="1" i="1" kern="1200" dirty="0" smtClean="0"/>
            <a:t> القمح </a:t>
          </a:r>
          <a:r>
            <a:rPr lang="ar-SA" sz="1800" b="1" i="1" kern="1200" dirty="0" err="1" smtClean="0"/>
            <a:t>و</a:t>
          </a:r>
          <a:r>
            <a:rPr lang="ar-SA" sz="1800" b="1" i="1" kern="1200" dirty="0" smtClean="0"/>
            <a:t> الملح والتمر والشعير ويكون ربا </a:t>
          </a:r>
          <a:r>
            <a:rPr lang="ar-SA" sz="1800" b="1" i="1" kern="1200" dirty="0" err="1" smtClean="0"/>
            <a:t>ع</a:t>
          </a:r>
          <a:r>
            <a:rPr lang="ar-SA" sz="1800" b="1" i="1" kern="1200" dirty="0" smtClean="0"/>
            <a:t> نوعين </a:t>
          </a:r>
          <a:endParaRPr lang="ar-SA" sz="1800" b="1" i="1" kern="1200" dirty="0"/>
        </a:p>
      </dsp:txBody>
      <dsp:txXfrm>
        <a:off x="689764" y="2532103"/>
        <a:ext cx="4299233" cy="1429381"/>
      </dsp:txXfrm>
    </dsp:sp>
    <dsp:sp modelId="{55F46EE9-C8A6-4F20-8E1A-DC996E58FF3D}">
      <dsp:nvSpPr>
        <dsp:cNvPr id="0" name=""/>
        <dsp:cNvSpPr/>
      </dsp:nvSpPr>
      <dsp:spPr>
        <a:xfrm>
          <a:off x="442022" y="4369373"/>
          <a:ext cx="1961475" cy="12455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8032AF-621E-46AE-813E-D426D95A0073}">
      <dsp:nvSpPr>
        <dsp:cNvPr id="0" name=""/>
        <dsp:cNvSpPr/>
      </dsp:nvSpPr>
      <dsp:spPr>
        <a:xfrm>
          <a:off x="659964" y="4576417"/>
          <a:ext cx="1961475" cy="12455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800" kern="1200" dirty="0" smtClean="0"/>
            <a:t>ربا النسيئة</a:t>
          </a:r>
          <a:endParaRPr lang="ar-SA" sz="3800" kern="1200" dirty="0"/>
        </a:p>
      </dsp:txBody>
      <dsp:txXfrm>
        <a:off x="696445" y="4612898"/>
        <a:ext cx="1888513" cy="1172574"/>
      </dsp:txXfrm>
    </dsp:sp>
    <dsp:sp modelId="{7170F26B-7CB9-448B-8E10-084200ECBB5F}">
      <dsp:nvSpPr>
        <dsp:cNvPr id="0" name=""/>
        <dsp:cNvSpPr/>
      </dsp:nvSpPr>
      <dsp:spPr>
        <a:xfrm>
          <a:off x="2839381" y="4369373"/>
          <a:ext cx="1961475" cy="12455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6907CA-7E50-4291-9D38-F23DC4969807}">
      <dsp:nvSpPr>
        <dsp:cNvPr id="0" name=""/>
        <dsp:cNvSpPr/>
      </dsp:nvSpPr>
      <dsp:spPr>
        <a:xfrm>
          <a:off x="3057323" y="4576417"/>
          <a:ext cx="1961475" cy="12455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800" kern="1200" dirty="0" smtClean="0"/>
            <a:t>ربا الفضل </a:t>
          </a:r>
          <a:endParaRPr lang="ar-SA" sz="3800" kern="1200" dirty="0"/>
        </a:p>
      </dsp:txBody>
      <dsp:txXfrm>
        <a:off x="3093804" y="4612898"/>
        <a:ext cx="1888513" cy="1172574"/>
      </dsp:txXfrm>
    </dsp:sp>
    <dsp:sp modelId="{5B5E774B-E72E-41BB-BFC7-CC07C306D9A7}">
      <dsp:nvSpPr>
        <dsp:cNvPr id="0" name=""/>
        <dsp:cNvSpPr/>
      </dsp:nvSpPr>
      <dsp:spPr>
        <a:xfrm>
          <a:off x="5251409" y="2280588"/>
          <a:ext cx="1961475" cy="12455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B6B209-DFD4-49D9-BFDF-9A9627504A81}">
      <dsp:nvSpPr>
        <dsp:cNvPr id="0" name=""/>
        <dsp:cNvSpPr/>
      </dsp:nvSpPr>
      <dsp:spPr>
        <a:xfrm>
          <a:off x="5469351" y="2487633"/>
          <a:ext cx="1961475" cy="12455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800" kern="1200" dirty="0" smtClean="0"/>
            <a:t>ربا الديون</a:t>
          </a:r>
          <a:endParaRPr lang="ar-SA" sz="3800" kern="1200" dirty="0"/>
        </a:p>
      </dsp:txBody>
      <dsp:txXfrm>
        <a:off x="5505832" y="2524114"/>
        <a:ext cx="1888513" cy="11725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7EFF4D8-68F9-4969-9BBD-AA45354FCF0D}" type="datetimeFigureOut">
              <a:rPr lang="ar-SA" smtClean="0"/>
              <a:pPr/>
              <a:t>6/1/1440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4F03E92B-7819-4A9F-9818-70926BA49C23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009834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03E92B-7819-4A9F-9818-70926BA49C23}" type="slidenum">
              <a:rPr lang="ar-SA" smtClean="0"/>
              <a:pPr/>
              <a:t>22</a:t>
            </a:fld>
            <a:endParaRPr 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54C17-11F3-4E7C-B8C2-CF6D33FD8C08}" type="datetimeFigureOut">
              <a:rPr lang="ar-SA" smtClean="0"/>
              <a:pPr/>
              <a:t>6/1/1440</a:t>
            </a:fld>
            <a:endParaRPr lang="ar-SA"/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E2E15-5E3B-4CF3-8776-4F5549EE215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54C17-11F3-4E7C-B8C2-CF6D33FD8C08}" type="datetimeFigureOut">
              <a:rPr lang="ar-SA" smtClean="0"/>
              <a:pPr/>
              <a:t>6/1/1440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E2E15-5E3B-4CF3-8776-4F5549EE215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54C17-11F3-4E7C-B8C2-CF6D33FD8C08}" type="datetimeFigureOut">
              <a:rPr lang="ar-SA" smtClean="0"/>
              <a:pPr/>
              <a:t>6/1/1440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E2E15-5E3B-4CF3-8776-4F5549EE215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54C17-11F3-4E7C-B8C2-CF6D33FD8C08}" type="datetimeFigureOut">
              <a:rPr lang="ar-SA" smtClean="0"/>
              <a:pPr/>
              <a:t>6/1/1440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E2E15-5E3B-4CF3-8776-4F5549EE215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54C17-11F3-4E7C-B8C2-CF6D33FD8C08}" type="datetimeFigureOut">
              <a:rPr lang="ar-SA" smtClean="0"/>
              <a:pPr/>
              <a:t>6/1/1440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E2E15-5E3B-4CF3-8776-4F5549EE215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54C17-11F3-4E7C-B8C2-CF6D33FD8C08}" type="datetimeFigureOut">
              <a:rPr lang="ar-SA" smtClean="0"/>
              <a:pPr/>
              <a:t>6/1/1440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E2E15-5E3B-4CF3-8776-4F5549EE215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54C17-11F3-4E7C-B8C2-CF6D33FD8C08}" type="datetimeFigureOut">
              <a:rPr lang="ar-SA" smtClean="0"/>
              <a:pPr/>
              <a:t>6/1/1440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E2E15-5E3B-4CF3-8776-4F5549EE215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54C17-11F3-4E7C-B8C2-CF6D33FD8C08}" type="datetimeFigureOut">
              <a:rPr lang="ar-SA" smtClean="0"/>
              <a:pPr/>
              <a:t>6/1/1440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E2E15-5E3B-4CF3-8776-4F5549EE215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54C17-11F3-4E7C-B8C2-CF6D33FD8C08}" type="datetimeFigureOut">
              <a:rPr lang="ar-SA" smtClean="0"/>
              <a:pPr/>
              <a:t>6/1/1440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E2E15-5E3B-4CF3-8776-4F5549EE215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54C17-11F3-4E7C-B8C2-CF6D33FD8C08}" type="datetimeFigureOut">
              <a:rPr lang="ar-SA" smtClean="0"/>
              <a:pPr/>
              <a:t>6/1/1440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E2E15-5E3B-4CF3-8776-4F5549EE215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ذو زاوية واحدة مخدوشة ودائرية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ثلث قائم الزاوية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54C17-11F3-4E7C-B8C2-CF6D33FD8C08}" type="datetimeFigureOut">
              <a:rPr lang="ar-SA" smtClean="0"/>
              <a:pPr/>
              <a:t>6/1/1440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87E2E15-5E3B-4CF3-8776-4F5549EE215E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10" name="شكل حر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شكل حر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شكل حر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عنصر نائب للعنوان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عنصر نائب للنص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4554C17-11F3-4E7C-B8C2-CF6D33FD8C08}" type="datetimeFigureOut">
              <a:rPr lang="ar-SA" smtClean="0"/>
              <a:pPr/>
              <a:t>6/1/1440</a:t>
            </a:fld>
            <a:endParaRPr lang="ar-SA"/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87E2E15-5E3B-4CF3-8776-4F5549EE215E}" type="slidenum">
              <a:rPr lang="ar-SA" smtClean="0"/>
              <a:pPr/>
              <a:t>‹#›</a:t>
            </a:fld>
            <a:endParaRPr lang="ar-SA"/>
          </a:p>
        </p:txBody>
      </p:sp>
      <p:grpSp>
        <p:nvGrpSpPr>
          <p:cNvPr id="2" name="مجموعة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شكل حر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شكل حر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3" descr="الربا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857356" y="1428736"/>
            <a:ext cx="6429420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i="1" u="sng" dirty="0" smtClean="0"/>
              <a:t>1- ربا الفضل</a:t>
            </a:r>
            <a:r>
              <a:rPr lang="ar-SA" sz="2000" b="1" i="1" dirty="0" smtClean="0"/>
              <a:t>: وهو الزيادة في أحد البدلين عن الآخر عند اتحاد الجنس ومثال ذلك : بيع الذهب بالذهب فإنه لا يجوز بيع الذهب بالذهب إلا إذا كان متماثلا في الوزن </a:t>
            </a:r>
            <a:r>
              <a:rPr lang="ar-SA" sz="2000" b="1" i="1" dirty="0" err="1" smtClean="0"/>
              <a:t>والتقابض</a:t>
            </a:r>
            <a:r>
              <a:rPr lang="ar-SA" sz="2000" b="1" i="1" dirty="0" smtClean="0"/>
              <a:t> في مجلس العقد في الحال يدا بيد وأي زيادة تتم في واحد من </a:t>
            </a:r>
            <a:r>
              <a:rPr lang="ar-SA" sz="2000" b="1" i="1" dirty="0" err="1" smtClean="0"/>
              <a:t>العوضين</a:t>
            </a:r>
            <a:r>
              <a:rPr lang="ar-SA" sz="2000" b="1" i="1" dirty="0" smtClean="0"/>
              <a:t> تؤدي </a:t>
            </a:r>
            <a:r>
              <a:rPr lang="ar-SA" sz="2000" b="1" i="1" dirty="0" err="1" smtClean="0"/>
              <a:t>الى</a:t>
            </a:r>
            <a:r>
              <a:rPr lang="ar-SA" sz="2000" b="1" i="1" dirty="0" smtClean="0"/>
              <a:t> الربا وتأخذ العملة الورقية حكم الذهب </a:t>
            </a:r>
            <a:r>
              <a:rPr lang="ar-SA" sz="2000" b="1" i="1" dirty="0" err="1" smtClean="0"/>
              <a:t>والفضه</a:t>
            </a:r>
            <a:r>
              <a:rPr lang="ar-SA" sz="2000" b="1" i="1" dirty="0" smtClean="0"/>
              <a:t> فلا يجوز بيع عشرين دينار أردني بثلاثين دينار أردني. </a:t>
            </a:r>
            <a:endParaRPr lang="ar-SA" sz="2000" b="1" i="1" dirty="0"/>
          </a:p>
        </p:txBody>
      </p:sp>
      <p:pic>
        <p:nvPicPr>
          <p:cNvPr id="5" name="صورة 4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042" y="3357562"/>
            <a:ext cx="6572296" cy="32861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/>
          <p:cNvSpPr txBox="1"/>
          <p:nvPr/>
        </p:nvSpPr>
        <p:spPr>
          <a:xfrm>
            <a:off x="2714612" y="857232"/>
            <a:ext cx="5357850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i="1" dirty="0" smtClean="0"/>
              <a:t>2- ربا النسيئة </a:t>
            </a:r>
            <a:r>
              <a:rPr lang="ar-SA" sz="2400" b="1" i="1" dirty="0" smtClean="0"/>
              <a:t>: وهو تأخير قبض أحد البدلين في بيع الأموال </a:t>
            </a:r>
            <a:r>
              <a:rPr lang="ar-SA" sz="2400" b="1" i="1" dirty="0" err="1" smtClean="0"/>
              <a:t>الربوية</a:t>
            </a:r>
            <a:r>
              <a:rPr lang="ar-SA" sz="2400" b="1" i="1" dirty="0" smtClean="0"/>
              <a:t> ففي حال بيع مال ربوي بغير جنسه مثل بيع الذهب </a:t>
            </a:r>
            <a:r>
              <a:rPr lang="ar-SA" sz="2400" b="1" i="1" dirty="0" err="1" smtClean="0"/>
              <a:t>بالفضه</a:t>
            </a:r>
            <a:r>
              <a:rPr lang="ar-SA" sz="2400" b="1" i="1" dirty="0" smtClean="0"/>
              <a:t> </a:t>
            </a:r>
            <a:r>
              <a:rPr lang="ar-SA" sz="2400" b="1" i="1" dirty="0" err="1" smtClean="0"/>
              <a:t>أوبالنقود</a:t>
            </a:r>
            <a:r>
              <a:rPr lang="ar-SA" sz="2400" b="1" i="1" dirty="0" smtClean="0"/>
              <a:t> أو بيع عملة بعملة أخرى فإنه يجوز في هذه </a:t>
            </a:r>
            <a:r>
              <a:rPr lang="ar-SA" sz="2400" b="1" i="1" dirty="0" err="1" smtClean="0"/>
              <a:t>الحاله</a:t>
            </a:r>
            <a:r>
              <a:rPr lang="ar-SA" sz="2400" b="1" i="1" dirty="0" smtClean="0"/>
              <a:t> التفاضل وذلك لاختلاف الجنس في البيع ويجب أن يتم </a:t>
            </a:r>
            <a:r>
              <a:rPr lang="ar-SA" sz="2400" b="1" i="1" dirty="0" err="1" smtClean="0"/>
              <a:t>التقابض</a:t>
            </a:r>
            <a:r>
              <a:rPr lang="ar-SA" sz="2400" b="1" i="1" dirty="0" smtClean="0"/>
              <a:t> يدا بيد وعلى ذلك لا يصح بيع الذهب بالنقود إلا يدا بيد (أي ليس دينا.)</a:t>
            </a:r>
            <a:endParaRPr lang="ar-SA" sz="2400" b="1" i="1" dirty="0"/>
          </a:p>
        </p:txBody>
      </p:sp>
      <p:pic>
        <p:nvPicPr>
          <p:cNvPr id="4" name="صورة 3" descr="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8" y="3683000"/>
            <a:ext cx="6500858" cy="2746396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.33295  E" pathEditMode="relative" ptsTypes="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03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642918"/>
            <a:ext cx="4881582" cy="428625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صورة 3" descr="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314" y="915952"/>
            <a:ext cx="4357686" cy="396979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zzzz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824" y="1214422"/>
            <a:ext cx="4680520" cy="385765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d_21108987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857232"/>
            <a:ext cx="3786214" cy="286902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صورة 3" descr="حل-درس-السبع-الموبقات-للصف-التاسع-تربية-إسلامية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6" y="3214686"/>
            <a:ext cx="4000528" cy="321469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12" dur="6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7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22" dur="6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google-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357694"/>
          </a:xfrm>
          <a:prstGeom prst="rect">
            <a:avLst/>
          </a:prstGeom>
        </p:spPr>
      </p:pic>
      <p:sp>
        <p:nvSpPr>
          <p:cNvPr id="4" name="مربع نص 3"/>
          <p:cNvSpPr txBox="1"/>
          <p:nvPr/>
        </p:nvSpPr>
        <p:spPr>
          <a:xfrm rot="21425325">
            <a:off x="4429124" y="2786058"/>
            <a:ext cx="3143272" cy="646331"/>
          </a:xfrm>
          <a:prstGeom prst="rect">
            <a:avLst/>
          </a:prstGeom>
          <a:noFill/>
        </p:spPr>
        <p:txBody>
          <a:bodyPr vert="horz" wrap="square" rtlCol="1" anchor="ctr" anchorCtr="1">
            <a:spAutoFit/>
          </a:bodyPr>
          <a:lstStyle/>
          <a:p>
            <a:r>
              <a:rPr lang="ar-SA" b="1" i="1" dirty="0" smtClean="0">
                <a:ln cmpd="sng">
                  <a:solidFill>
                    <a:schemeClr val="tx1"/>
                  </a:solidFill>
                </a:ln>
              </a:rPr>
              <a:t>نبين حكم شراء الذهب بالشيكات: </a:t>
            </a:r>
          </a:p>
          <a:p>
            <a:endParaRPr lang="ar-SA" b="1" i="1" dirty="0">
              <a:ln cmpd="sng">
                <a:solidFill>
                  <a:schemeClr val="tx1"/>
                </a:solidFill>
              </a:ln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785786" y="4929198"/>
            <a:ext cx="7786742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i="1" dirty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a:rPr>
              <a:t>لا حرج في ذلك ؛ لأن قبض البائع للشيك في حكم قبضه للثمن ، إذا كان الشيك مصدقا من </a:t>
            </a:r>
            <a:r>
              <a:rPr lang="ar-SA" sz="3200" b="1" i="1" dirty="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a:rPr>
              <a:t>المصرف.</a:t>
            </a:r>
            <a:endParaRPr lang="ar-SA" sz="3200" i="1" dirty="0"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3857620" y="1500175"/>
            <a:ext cx="4714908" cy="41549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i="1" dirty="0" smtClean="0"/>
              <a:t>ثانيا: ربا الديون : </a:t>
            </a:r>
            <a:r>
              <a:rPr lang="ar-SA" sz="2000" b="1" i="1" dirty="0" smtClean="0"/>
              <a:t>الزيادة في الدين مقابل الزيادة في الأجل كأن يقرض شخص آخر ألف دينار على أن يعيدها ألفا </a:t>
            </a:r>
            <a:r>
              <a:rPr lang="ar-SA" sz="2000" b="1" i="1" dirty="0" err="1" smtClean="0"/>
              <a:t>ومئتين</a:t>
            </a:r>
            <a:r>
              <a:rPr lang="ar-SA" sz="2000" b="1" i="1" dirty="0" smtClean="0"/>
              <a:t> بعد سنة .</a:t>
            </a:r>
          </a:p>
          <a:p>
            <a:endParaRPr lang="ar-SA" sz="2000" b="1" i="1" dirty="0"/>
          </a:p>
          <a:p>
            <a:r>
              <a:rPr lang="ar-SA" sz="2000" b="1" i="1" dirty="0" smtClean="0"/>
              <a:t>وهذا الأمر كان شائعا جدا أيام الجاهلية وقد عادت إليه البنوك في الوقت المعاصر </a:t>
            </a:r>
            <a:r>
              <a:rPr lang="ar-SA" sz="2000" b="1" i="1" dirty="0" err="1" smtClean="0"/>
              <a:t>لاتباعها</a:t>
            </a:r>
            <a:r>
              <a:rPr lang="ar-SA" sz="2000" b="1" i="1" dirty="0" smtClean="0"/>
              <a:t> النظام الرأسمالي وهو من أشهر أنواع الربا وأشدها قبحا .</a:t>
            </a:r>
          </a:p>
          <a:p>
            <a:endParaRPr lang="ar-SA" sz="2000" b="1" i="1" dirty="0"/>
          </a:p>
          <a:p>
            <a:r>
              <a:rPr lang="ar-SA" sz="2000" b="1" i="1" dirty="0" smtClean="0"/>
              <a:t>ومثاله القروض الاستهلاكية </a:t>
            </a:r>
            <a:r>
              <a:rPr lang="ar-SA" sz="2000" b="1" i="1" dirty="0" err="1" smtClean="0"/>
              <a:t>الربوية</a:t>
            </a:r>
            <a:r>
              <a:rPr lang="ar-SA" sz="2000" b="1" i="1" dirty="0" smtClean="0"/>
              <a:t> لشراء سيارة أو بيت ونحوه .</a:t>
            </a:r>
          </a:p>
          <a:p>
            <a:endParaRPr lang="ar-SA" sz="2000" b="1" i="1" dirty="0"/>
          </a:p>
          <a:p>
            <a:endParaRPr lang="ar-SA" sz="2000" b="1" i="1" dirty="0" smtClean="0"/>
          </a:p>
          <a:p>
            <a:endParaRPr lang="ar-SA" sz="2000" b="1" i="1" dirty="0"/>
          </a:p>
        </p:txBody>
      </p:sp>
      <p:pic>
        <p:nvPicPr>
          <p:cNvPr id="3" name="صورة 2" descr="27896859-v2_x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071546"/>
            <a:ext cx="3648111" cy="257176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صورة 3" descr="الديون-660x33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3857628"/>
            <a:ext cx="3786214" cy="23593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500166" y="1000108"/>
            <a:ext cx="6500858" cy="267765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1">
            <a:spAutoFit/>
          </a:bodyPr>
          <a:lstStyle/>
          <a:p>
            <a:r>
              <a:rPr lang="ar-SA" sz="2400" b="1" i="1" dirty="0" smtClean="0"/>
              <a:t>التحايل على الربا : كما حرم الإسلام الربا لضرره حرم التحايل على الربا بكل طرقه ومهما كانت مسمياته ومن طرق التحايل على الربا: بيع العينة وهو صورته الظاهرة بيع ولكنه في حقيقته ربا محرم .</a:t>
            </a:r>
          </a:p>
          <a:p>
            <a:endParaRPr lang="ar-SA" sz="2400" b="1" i="1" dirty="0"/>
          </a:p>
          <a:p>
            <a:r>
              <a:rPr lang="ar-SA" sz="2400" dirty="0"/>
              <a:t/>
            </a:r>
            <a:br>
              <a:rPr lang="ar-SA" sz="2400" dirty="0"/>
            </a:br>
            <a:endParaRPr lang="ar-SA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تنزيل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71678"/>
            <a:ext cx="2266953" cy="3357586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285720" y="5572140"/>
            <a:ext cx="157163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 smtClean="0"/>
              <a:t>سعيد</a:t>
            </a:r>
            <a:endParaRPr lang="ar-SA" dirty="0"/>
          </a:p>
        </p:txBody>
      </p:sp>
      <p:sp>
        <p:nvSpPr>
          <p:cNvPr id="5" name="وسيلة شرح على شكل سحابة 4"/>
          <p:cNvSpPr/>
          <p:nvPr/>
        </p:nvSpPr>
        <p:spPr>
          <a:xfrm>
            <a:off x="428596" y="0"/>
            <a:ext cx="3143272" cy="185736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/>
          <p:cNvSpPr txBox="1"/>
          <p:nvPr/>
        </p:nvSpPr>
        <p:spPr>
          <a:xfrm>
            <a:off x="1000100" y="214290"/>
            <a:ext cx="185738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i="1" dirty="0" smtClean="0"/>
              <a:t>أقرضني ثلاثة آلاف دينار وأعيدها إليك بعد شهر وأزيدك </a:t>
            </a:r>
            <a:r>
              <a:rPr lang="ar-SA" sz="2000" b="1" i="1" dirty="0" err="1" smtClean="0"/>
              <a:t>مئتي</a:t>
            </a:r>
            <a:r>
              <a:rPr lang="ar-SA" sz="2000" b="1" i="1" dirty="0" smtClean="0"/>
              <a:t> دينار</a:t>
            </a:r>
            <a:endParaRPr lang="ar-SA" sz="2000" b="1" i="1" dirty="0"/>
          </a:p>
        </p:txBody>
      </p:sp>
      <p:pic>
        <p:nvPicPr>
          <p:cNvPr id="7" name="صورة 6" descr="تنزيل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2298" y="2285992"/>
            <a:ext cx="2071702" cy="3429024"/>
          </a:xfrm>
          <a:prstGeom prst="rect">
            <a:avLst/>
          </a:prstGeom>
        </p:spPr>
      </p:pic>
      <p:sp>
        <p:nvSpPr>
          <p:cNvPr id="8" name="مربع نص 7"/>
          <p:cNvSpPr txBox="1"/>
          <p:nvPr/>
        </p:nvSpPr>
        <p:spPr>
          <a:xfrm>
            <a:off x="7286644" y="5715016"/>
            <a:ext cx="135732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 smtClean="0"/>
              <a:t>مازن</a:t>
            </a:r>
            <a:endParaRPr lang="ar-SA" dirty="0"/>
          </a:p>
        </p:txBody>
      </p:sp>
      <p:sp>
        <p:nvSpPr>
          <p:cNvPr id="9" name="وسيلة شرح على شكل سحابة 8"/>
          <p:cNvSpPr/>
          <p:nvPr/>
        </p:nvSpPr>
        <p:spPr>
          <a:xfrm rot="10291965">
            <a:off x="5684185" y="-51019"/>
            <a:ext cx="3333732" cy="1959353"/>
          </a:xfrm>
          <a:prstGeom prst="cloudCallout">
            <a:avLst>
              <a:gd name="adj1" fmla="val -14129"/>
              <a:gd name="adj2" fmla="val -716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/>
          <p:cNvSpPr txBox="1"/>
          <p:nvPr/>
        </p:nvSpPr>
        <p:spPr>
          <a:xfrm>
            <a:off x="6215074" y="214290"/>
            <a:ext cx="1928826" cy="160043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i="1" dirty="0" err="1" smtClean="0"/>
              <a:t>انا</a:t>
            </a:r>
            <a:r>
              <a:rPr lang="ar-SA" sz="1600" b="1" i="1" dirty="0" smtClean="0"/>
              <a:t> لا أتعامل بالربا ولكن أبيعك سيارتي هذه بثلاثة آلاف </a:t>
            </a:r>
            <a:r>
              <a:rPr lang="ar-SA" sz="1600" b="1" i="1" dirty="0" err="1" smtClean="0"/>
              <a:t>ومئتي</a:t>
            </a:r>
            <a:r>
              <a:rPr lang="ar-SA" sz="1600" b="1" i="1" dirty="0" smtClean="0"/>
              <a:t> دينار على </a:t>
            </a:r>
            <a:r>
              <a:rPr lang="ar-SA" sz="1600" b="1" i="1" dirty="0" err="1" smtClean="0"/>
              <a:t>ان</a:t>
            </a:r>
            <a:r>
              <a:rPr lang="ar-SA" sz="1600" b="1" i="1" dirty="0" smtClean="0"/>
              <a:t> تدفع ثمنها بعد شهر وأشتريها منك الآن وأدفع ثمنها ثلاثة </a:t>
            </a:r>
            <a:r>
              <a:rPr lang="ar-SA" sz="1600" b="1" i="1" dirty="0" err="1" smtClean="0"/>
              <a:t>الآف</a:t>
            </a:r>
            <a:r>
              <a:rPr lang="ar-SA" sz="1600" b="1" i="1" dirty="0" smtClean="0"/>
              <a:t> دينار</a:t>
            </a:r>
            <a:r>
              <a:rPr lang="ar-SA" b="1" i="1" dirty="0" smtClean="0"/>
              <a:t>.</a:t>
            </a:r>
            <a:endParaRPr lang="ar-SA" b="1" i="1" dirty="0"/>
          </a:p>
        </p:txBody>
      </p:sp>
      <p:pic>
        <p:nvPicPr>
          <p:cNvPr id="11" name="صورة 10" descr="maxresdefault (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6050" y="1857364"/>
            <a:ext cx="3548088" cy="3643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مربع نص 12"/>
          <p:cNvSpPr txBox="1"/>
          <p:nvPr/>
        </p:nvSpPr>
        <p:spPr>
          <a:xfrm>
            <a:off x="2571736" y="5929330"/>
            <a:ext cx="400052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i="1" dirty="0" smtClean="0"/>
              <a:t>هذا المثال يبين صورة بيع العينة .</a:t>
            </a:r>
            <a:endParaRPr lang="ar-SA" sz="2000" b="1" i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571604" y="1285860"/>
            <a:ext cx="5929354" cy="255454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1">
            <a:spAutoFit/>
          </a:bodyPr>
          <a:lstStyle/>
          <a:p>
            <a:r>
              <a:rPr lang="ar-SA" sz="3200" b="1" i="1" dirty="0" smtClean="0"/>
              <a:t>فهذه المعاملة وإن جاءت بصورة البيع إلا أنها ربا والبيع كان فيها شكليا والنتيجة أن مازن أقرض سعيدا ثلاثة آلاف دينار وسيستعيدها منه ثلاثة آلاف </a:t>
            </a:r>
            <a:r>
              <a:rPr lang="ar-SA" sz="3200" b="1" i="1" dirty="0" err="1" smtClean="0"/>
              <a:t>ومئتي</a:t>
            </a:r>
            <a:r>
              <a:rPr lang="ar-SA" sz="3200" b="1" i="1" dirty="0" smtClean="0"/>
              <a:t> دينار أي بزيادة </a:t>
            </a:r>
            <a:r>
              <a:rPr lang="ar-SA" sz="3200" b="1" i="1" dirty="0" err="1" smtClean="0"/>
              <a:t>مئتي</a:t>
            </a:r>
            <a:r>
              <a:rPr lang="ar-SA" sz="3200" b="1" i="1" dirty="0" smtClean="0"/>
              <a:t> دينار.</a:t>
            </a:r>
            <a:endParaRPr lang="ar-SA" sz="3200" b="1" i="1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نجمة مكونة من 6 نقاط 4"/>
          <p:cNvSpPr/>
          <p:nvPr/>
        </p:nvSpPr>
        <p:spPr>
          <a:xfrm>
            <a:off x="2786050" y="1000108"/>
            <a:ext cx="4857784" cy="1785950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/>
          <p:cNvSpPr txBox="1"/>
          <p:nvPr/>
        </p:nvSpPr>
        <p:spPr>
          <a:xfrm>
            <a:off x="3929058" y="1714488"/>
            <a:ext cx="192882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dirty="0" smtClean="0"/>
              <a:t>الأهداف:</a:t>
            </a:r>
            <a:endParaRPr lang="ar-SA" sz="3600" dirty="0"/>
          </a:p>
        </p:txBody>
      </p:sp>
      <p:sp>
        <p:nvSpPr>
          <p:cNvPr id="8" name="مربع نص 7"/>
          <p:cNvSpPr txBox="1"/>
          <p:nvPr/>
        </p:nvSpPr>
        <p:spPr>
          <a:xfrm>
            <a:off x="3009888" y="2928934"/>
            <a:ext cx="4572032" cy="267765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1 -تعريف مصطلح الربا.</a:t>
            </a:r>
          </a:p>
          <a:p>
            <a:r>
              <a:rPr lang="ar-SA" sz="28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 2 -بيان حكم الربا.</a:t>
            </a:r>
          </a:p>
          <a:p>
            <a:r>
              <a:rPr lang="ar-SA" sz="28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3- استخلاص أضرار الربا.</a:t>
            </a:r>
          </a:p>
          <a:p>
            <a:r>
              <a:rPr lang="ar-SA" sz="28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4- التمثيل على أنواع الربا.</a:t>
            </a:r>
          </a:p>
          <a:p>
            <a:r>
              <a:rPr lang="ar-SA" sz="28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5- بيان عقوبة التعامل بالربا .</a:t>
            </a:r>
          </a:p>
          <a:p>
            <a:r>
              <a:rPr lang="ar-SA" sz="28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6- الحرص على تجنب التعامل بالربا </a:t>
            </a:r>
            <a:r>
              <a:rPr lang="ar-SA" sz="2800" dirty="0" smtClean="0"/>
              <a:t>.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3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00100" y="1142984"/>
            <a:ext cx="7000924" cy="421484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/>
          <p:cNvSpPr txBox="1"/>
          <p:nvPr/>
        </p:nvSpPr>
        <p:spPr>
          <a:xfrm>
            <a:off x="1571604" y="1714488"/>
            <a:ext cx="5786478" cy="353943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rtlCol="1">
            <a:spAutoFit/>
          </a:bodyPr>
          <a:lstStyle/>
          <a:p>
            <a:r>
              <a:rPr lang="ar-SA" sz="2800" b="1" i="1" dirty="0" smtClean="0"/>
              <a:t>الفائدة: كل قرض جر نفعا فهو ربا كأن يقرضه مالا ويشترط عليه أن يسكن داره عن أبي بردة قال : أتيت المدينة فلقيت عبد الله بن سلام رضي الله عنه فقال: ألا تجيء فأطعمك </a:t>
            </a:r>
            <a:r>
              <a:rPr lang="ar-SA" sz="2800" b="1" i="1" dirty="0" err="1" smtClean="0"/>
              <a:t>سويقا</a:t>
            </a:r>
            <a:r>
              <a:rPr lang="ar-SA" sz="2800" b="1" i="1" dirty="0" smtClean="0"/>
              <a:t> وتمرا وتدخل في بيت ثم قال: إنك بأرض الربا </a:t>
            </a:r>
            <a:r>
              <a:rPr lang="ar-SA" sz="2800" b="1" i="1" dirty="0" err="1" smtClean="0"/>
              <a:t>بها</a:t>
            </a:r>
            <a:r>
              <a:rPr lang="ar-SA" sz="2800" b="1" i="1" dirty="0" smtClean="0"/>
              <a:t> </a:t>
            </a:r>
            <a:r>
              <a:rPr lang="ar-SA" sz="2800" b="1" i="1" dirty="0" err="1" smtClean="0"/>
              <a:t>فاش</a:t>
            </a:r>
            <a:r>
              <a:rPr lang="ar-SA" sz="2800" b="1" i="1" dirty="0" smtClean="0"/>
              <a:t> إذا كان </a:t>
            </a:r>
            <a:r>
              <a:rPr lang="ar-SA" sz="2800" b="1" i="1" dirty="0" err="1" smtClean="0"/>
              <a:t>لك</a:t>
            </a:r>
            <a:r>
              <a:rPr lang="ar-SA" sz="2800" b="1" i="1" dirty="0" smtClean="0"/>
              <a:t> على رجل حق فأهدى إليك حمل تبن أو حمل شعير أو حمل </a:t>
            </a:r>
            <a:r>
              <a:rPr lang="ar-SA" sz="2800" b="1" i="1" dirty="0" err="1" smtClean="0"/>
              <a:t>قت</a:t>
            </a:r>
            <a:r>
              <a:rPr lang="ar-SA" sz="2800" b="1" i="1" dirty="0" smtClean="0"/>
              <a:t> (عشب) فلا تأخذه فإنه ربا.</a:t>
            </a:r>
            <a:endParaRPr lang="ar-SA" sz="2800" b="1" i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5054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04" y="857232"/>
            <a:ext cx="5214974" cy="235745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مربع نص 2"/>
          <p:cNvSpPr txBox="1"/>
          <p:nvPr/>
        </p:nvSpPr>
        <p:spPr>
          <a:xfrm>
            <a:off x="571472" y="3714752"/>
            <a:ext cx="8072494" cy="267765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1">
            <a:spAutoFit/>
          </a:bodyPr>
          <a:lstStyle/>
          <a:p>
            <a:r>
              <a:rPr lang="ar-SA" sz="2400" dirty="0" smtClean="0"/>
              <a:t>الربا من الذنوب العظيمة التي حذرنا الله ورسوله منها فقد أعلن الله ورسوله الحرب على آكل الربا بل ولعنه الله وتوعده بالمحق لأمواله والعذاب الشديد في الدنيا والآخرة .</a:t>
            </a:r>
          </a:p>
          <a:p>
            <a:endParaRPr lang="ar-SA" sz="2400" dirty="0"/>
          </a:p>
          <a:p>
            <a:r>
              <a:rPr lang="kk-KZ" sz="2400" dirty="0" smtClean="0">
                <a:solidFill>
                  <a:srgbClr val="C00000"/>
                </a:solidFill>
              </a:rPr>
              <a:t>قــال تعالــى</a:t>
            </a:r>
            <a:r>
              <a:rPr lang="ar-SA" sz="2400" dirty="0" smtClean="0">
                <a:solidFill>
                  <a:srgbClr val="C00000"/>
                </a:solidFill>
              </a:rPr>
              <a:t>: (يأيها الذين </a:t>
            </a:r>
            <a:r>
              <a:rPr lang="ar-SA" sz="2400" dirty="0" err="1" smtClean="0">
                <a:solidFill>
                  <a:srgbClr val="C00000"/>
                </a:solidFill>
              </a:rPr>
              <a:t>ءامنوا</a:t>
            </a:r>
            <a:r>
              <a:rPr lang="ar-SA" sz="2400" dirty="0" smtClean="0">
                <a:solidFill>
                  <a:srgbClr val="C00000"/>
                </a:solidFill>
              </a:rPr>
              <a:t> اتقوا الله وذروا ما بقى من </a:t>
            </a:r>
            <a:r>
              <a:rPr lang="ar-SA" sz="2400" dirty="0" err="1" smtClean="0">
                <a:solidFill>
                  <a:srgbClr val="C00000"/>
                </a:solidFill>
              </a:rPr>
              <a:t>الربوا</a:t>
            </a:r>
            <a:r>
              <a:rPr lang="ar-SA" sz="2400" dirty="0" smtClean="0">
                <a:solidFill>
                  <a:srgbClr val="C00000"/>
                </a:solidFill>
              </a:rPr>
              <a:t> إن كنتم مؤمنين فإن لم تفعلوا فأذنوا بحرب من الله ورسوله وإن تبتم فلكم رءوس أموالكم لا تظلمون ولا تظلمون </a:t>
            </a:r>
            <a:r>
              <a:rPr lang="ar-SA" sz="2400" dirty="0" smtClean="0">
                <a:solidFill>
                  <a:schemeClr val="bg2">
                    <a:lumMod val="50000"/>
                  </a:schemeClr>
                </a:solidFill>
              </a:rPr>
              <a:t>) </a:t>
            </a:r>
            <a:r>
              <a:rPr lang="ar-SA" dirty="0" smtClean="0">
                <a:solidFill>
                  <a:schemeClr val="bg2">
                    <a:lumMod val="50000"/>
                  </a:schemeClr>
                </a:solidFill>
              </a:rPr>
              <a:t>.</a:t>
            </a:r>
            <a:endParaRPr lang="ar-SA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ar-SA" dirty="0" smtClean="0"/>
              <a:t>فكرة ريادية :كيف تبني مشروعا في حدود بيئتك يسهم في التخلص من اللجوء </a:t>
            </a:r>
            <a:r>
              <a:rPr lang="ar-SA" dirty="0" err="1" smtClean="0"/>
              <a:t>للاقراض</a:t>
            </a:r>
            <a:r>
              <a:rPr lang="ar-SA" dirty="0" smtClean="0"/>
              <a:t> </a:t>
            </a:r>
            <a:r>
              <a:rPr lang="ar-SA" dirty="0" err="1" smtClean="0"/>
              <a:t>الربوي</a:t>
            </a:r>
            <a:r>
              <a:rPr lang="ar-SA" dirty="0" smtClean="0"/>
              <a:t> ويدر ربحا </a:t>
            </a:r>
            <a:r>
              <a:rPr lang="ar-SA" dirty="0" err="1" smtClean="0"/>
              <a:t>لاصحابه</a:t>
            </a:r>
            <a:r>
              <a:rPr lang="ar-SA" dirty="0" smtClean="0"/>
              <a:t> ؟</a:t>
            </a:r>
            <a:endParaRPr lang="ar-SA" dirty="0"/>
          </a:p>
        </p:txBody>
      </p:sp>
      <p:sp>
        <p:nvSpPr>
          <p:cNvPr id="4" name="عنوان فرعي 3"/>
          <p:cNvSpPr>
            <a:spLocks noGrp="1"/>
          </p:cNvSpPr>
          <p:nvPr>
            <p:ph type="subTitle" idx="1"/>
          </p:nvPr>
        </p:nvSpPr>
        <p:spPr>
          <a:xfrm>
            <a:off x="533400" y="1071546"/>
            <a:ext cx="7854696" cy="3909590"/>
          </a:xfrm>
        </p:spPr>
        <p:txBody>
          <a:bodyPr/>
          <a:lstStyle/>
          <a:p>
            <a:endParaRPr lang="ar-SA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0" y="928670"/>
            <a:ext cx="8929718" cy="477053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i="1" u="sng" dirty="0" smtClean="0"/>
              <a:t>سؤال الأول</a:t>
            </a:r>
            <a:r>
              <a:rPr lang="ar-SA" sz="3200" b="1" i="1" dirty="0" smtClean="0"/>
              <a:t>: نضع دائرة حول رمز </a:t>
            </a:r>
            <a:r>
              <a:rPr lang="ar-SA" sz="3200" b="1" i="1" dirty="0" err="1" smtClean="0"/>
              <a:t>الاجابة</a:t>
            </a:r>
            <a:r>
              <a:rPr lang="ar-SA" sz="3200" b="1" i="1" dirty="0" smtClean="0"/>
              <a:t> الصحيحة لكل مما يأتي:</a:t>
            </a:r>
          </a:p>
          <a:p>
            <a:r>
              <a:rPr lang="ar-SA" sz="3200" b="1" i="1" dirty="0" smtClean="0"/>
              <a:t>1- ربا البيوع يكون في:</a:t>
            </a:r>
          </a:p>
          <a:p>
            <a:pPr marL="514350" indent="-514350">
              <a:buAutoNum type="arabic1Minus"/>
            </a:pPr>
            <a:r>
              <a:rPr lang="ar-SA" sz="2400" b="1" i="1" dirty="0" smtClean="0"/>
              <a:t>الديون </a:t>
            </a:r>
            <a:r>
              <a:rPr lang="ar-SA" sz="3200" b="1" i="1" dirty="0" smtClean="0"/>
              <a:t>                              </a:t>
            </a:r>
            <a:r>
              <a:rPr lang="ar-SA" sz="2800" b="1" i="1" dirty="0" err="1" smtClean="0"/>
              <a:t>ب</a:t>
            </a:r>
            <a:r>
              <a:rPr lang="ar-SA" sz="2800" b="1" i="1" dirty="0" smtClean="0"/>
              <a:t>- </a:t>
            </a:r>
            <a:r>
              <a:rPr lang="ar-SA" sz="2800" b="1" i="1" dirty="0" err="1" smtClean="0"/>
              <a:t>ب</a:t>
            </a:r>
            <a:r>
              <a:rPr lang="ar-SA" sz="2800" b="1" i="1" dirty="0" smtClean="0"/>
              <a:t>يع </a:t>
            </a:r>
            <a:r>
              <a:rPr lang="ar-SA" sz="2800" b="1" i="1" dirty="0" err="1" smtClean="0"/>
              <a:t>الاموال</a:t>
            </a:r>
            <a:r>
              <a:rPr lang="ar-SA" sz="2800" b="1" i="1" dirty="0" smtClean="0"/>
              <a:t> </a:t>
            </a:r>
            <a:r>
              <a:rPr lang="ar-SA" sz="2800" b="1" i="1" dirty="0" err="1" smtClean="0"/>
              <a:t>الربوية</a:t>
            </a:r>
            <a:r>
              <a:rPr lang="ar-SA" sz="2800" b="1" i="1" dirty="0" smtClean="0"/>
              <a:t> مع غيرها</a:t>
            </a:r>
          </a:p>
          <a:p>
            <a:pPr marL="514350" indent="-514350"/>
            <a:r>
              <a:rPr lang="ar-SA" sz="2800" b="1" i="1" dirty="0" smtClean="0"/>
              <a:t>ج- بيع </a:t>
            </a:r>
            <a:r>
              <a:rPr lang="ar-SA" sz="2800" b="1" i="1" dirty="0" err="1" smtClean="0"/>
              <a:t>الاموال</a:t>
            </a:r>
            <a:r>
              <a:rPr lang="ar-SA" sz="2800" b="1" i="1" dirty="0" smtClean="0"/>
              <a:t> </a:t>
            </a:r>
            <a:r>
              <a:rPr lang="ar-SA" sz="2800" b="1" i="1" dirty="0" err="1" smtClean="0"/>
              <a:t>الربوية</a:t>
            </a:r>
            <a:r>
              <a:rPr lang="ar-SA" sz="2800" b="1" i="1" dirty="0" smtClean="0"/>
              <a:t> بعضها ببعض         </a:t>
            </a:r>
            <a:r>
              <a:rPr lang="ar-SA" sz="2800" b="1" i="1" dirty="0" err="1" smtClean="0"/>
              <a:t>د</a:t>
            </a:r>
            <a:r>
              <a:rPr lang="ar-SA" sz="2800" b="1" i="1" dirty="0" smtClean="0"/>
              <a:t>- اشتراط منفعة للمقرض </a:t>
            </a:r>
          </a:p>
          <a:p>
            <a:pPr marL="514350" indent="-514350"/>
            <a:endParaRPr lang="ar-SA" sz="2800" b="1" i="1" dirty="0" smtClean="0"/>
          </a:p>
          <a:p>
            <a:pPr marL="514350" indent="-514350"/>
            <a:endParaRPr lang="ar-SA" sz="2800" b="1" i="1" dirty="0" smtClean="0"/>
          </a:p>
          <a:p>
            <a:pPr marL="514350" indent="-514350"/>
            <a:r>
              <a:rPr lang="ar-SA" sz="2800" b="1" i="1" dirty="0" smtClean="0"/>
              <a:t>2- </a:t>
            </a:r>
            <a:r>
              <a:rPr lang="ar-SA" sz="3200" b="1" i="1" dirty="0" smtClean="0"/>
              <a:t>بيع الذهب دينا هو :</a:t>
            </a:r>
          </a:p>
          <a:p>
            <a:pPr marL="514350" indent="-514350">
              <a:buAutoNum type="arabic1Minus"/>
            </a:pPr>
            <a:r>
              <a:rPr lang="ar-SA" sz="2800" b="1" i="1" dirty="0" smtClean="0"/>
              <a:t>ربا نسيئة             </a:t>
            </a:r>
            <a:r>
              <a:rPr lang="ar-SA" sz="2800" b="1" i="1" dirty="0" err="1" smtClean="0"/>
              <a:t>ب</a:t>
            </a:r>
            <a:r>
              <a:rPr lang="ar-SA" sz="2800" b="1" i="1" dirty="0" smtClean="0"/>
              <a:t>- ربا فضل  </a:t>
            </a:r>
          </a:p>
          <a:p>
            <a:pPr marL="514350" indent="-514350"/>
            <a:r>
              <a:rPr lang="ar-SA" sz="2800" b="1" i="1" dirty="0" smtClean="0"/>
              <a:t>ج- ربا ديون               </a:t>
            </a:r>
            <a:r>
              <a:rPr lang="ar-SA" sz="2800" b="1" i="1" dirty="0" err="1" smtClean="0"/>
              <a:t>د</a:t>
            </a:r>
            <a:r>
              <a:rPr lang="ar-SA" sz="2800" b="1" i="1" dirty="0" smtClean="0"/>
              <a:t>- بيع عينة                                  </a:t>
            </a:r>
            <a:r>
              <a:rPr lang="ar-SA" sz="3200" b="1" i="1" dirty="0" smtClean="0"/>
              <a:t>   </a:t>
            </a:r>
          </a:p>
          <a:p>
            <a:pPr marL="514350" indent="-514350"/>
            <a:endParaRPr lang="ar-SA" sz="3200" b="1" i="1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142976" y="928670"/>
            <a:ext cx="7358114" cy="69865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i="1" u="sng" dirty="0" smtClean="0"/>
              <a:t>سؤال الثاني : </a:t>
            </a:r>
            <a:r>
              <a:rPr lang="ar-SA" sz="2800" b="1" i="1" dirty="0" smtClean="0"/>
              <a:t>نعرف كلا من : الربا، ربا البيوع، ربا الفضل.</a:t>
            </a:r>
          </a:p>
          <a:p>
            <a:endParaRPr lang="ar-SA" sz="2800" b="1" i="1" dirty="0" smtClean="0"/>
          </a:p>
          <a:p>
            <a:r>
              <a:rPr lang="ar-SA" sz="2800" b="1" i="1" u="sng" dirty="0" smtClean="0"/>
              <a:t>سؤال الثالث</a:t>
            </a:r>
            <a:r>
              <a:rPr lang="ar-SA" sz="2800" b="1" i="1" dirty="0" smtClean="0"/>
              <a:t>: نبين حكم الربا مع الأدلة.</a:t>
            </a:r>
          </a:p>
          <a:p>
            <a:endParaRPr lang="ar-SA" sz="2800" b="1" i="1" dirty="0" smtClean="0"/>
          </a:p>
          <a:p>
            <a:r>
              <a:rPr lang="ar-SA" sz="2800" b="1" i="1" u="sng" dirty="0" smtClean="0"/>
              <a:t>سؤال رابع</a:t>
            </a:r>
            <a:r>
              <a:rPr lang="ar-SA" sz="2800" b="1" i="1" dirty="0" smtClean="0"/>
              <a:t>: نعلل:</a:t>
            </a:r>
          </a:p>
          <a:p>
            <a:endParaRPr lang="ar-SA" sz="2800" b="1" i="1" dirty="0" smtClean="0"/>
          </a:p>
          <a:p>
            <a:r>
              <a:rPr lang="ar-SA" sz="2800" b="1" i="1" dirty="0" smtClean="0"/>
              <a:t>1- يعمل الربا على نشر الكراهية بين الناس.</a:t>
            </a:r>
          </a:p>
          <a:p>
            <a:r>
              <a:rPr lang="ar-SA" sz="2800" b="1" i="1" dirty="0" smtClean="0"/>
              <a:t>2- الربا يوقع المدين في المشقة والحرج.</a:t>
            </a:r>
          </a:p>
          <a:p>
            <a:endParaRPr lang="ar-SA" sz="2800" b="1" i="1" dirty="0" smtClean="0"/>
          </a:p>
          <a:p>
            <a:r>
              <a:rPr lang="ar-SA" sz="2800" b="1" i="1" u="sng" dirty="0" smtClean="0"/>
              <a:t>سؤال الخامس</a:t>
            </a:r>
            <a:r>
              <a:rPr lang="ar-SA" sz="2800" b="1" i="1" dirty="0" smtClean="0"/>
              <a:t>: نذكر مثالا على كل من:</a:t>
            </a:r>
          </a:p>
          <a:p>
            <a:r>
              <a:rPr lang="ar-SA" sz="2800" b="1" i="1" dirty="0" smtClean="0"/>
              <a:t>1- اشتراط منفعة للمقرض.</a:t>
            </a:r>
          </a:p>
          <a:p>
            <a:r>
              <a:rPr lang="ar-SA" sz="2800" b="1" i="1" dirty="0" smtClean="0"/>
              <a:t>2- ربا الديون .</a:t>
            </a:r>
          </a:p>
          <a:p>
            <a:r>
              <a:rPr lang="ar-SA" sz="2800" b="1" i="1" dirty="0" smtClean="0"/>
              <a:t>3- بيع العينة.</a:t>
            </a:r>
          </a:p>
          <a:p>
            <a:r>
              <a:rPr lang="ar-SA" sz="2800" b="1" i="1" dirty="0" smtClean="0"/>
              <a:t> </a:t>
            </a:r>
          </a:p>
          <a:p>
            <a:endParaRPr lang="ar-SA" sz="2800" b="1" i="1" dirty="0" smtClean="0"/>
          </a:p>
          <a:p>
            <a:endParaRPr lang="ar-SA" sz="2800" b="1" i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2000232" y="1000108"/>
            <a:ext cx="6643734" cy="267765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i="1" dirty="0" smtClean="0"/>
              <a:t>سؤال السادس: نوضح عقوبة التعامل بالربا.</a:t>
            </a:r>
          </a:p>
          <a:p>
            <a:endParaRPr lang="ar-SA" sz="2800" b="1" i="1" dirty="0" smtClean="0"/>
          </a:p>
          <a:p>
            <a:r>
              <a:rPr lang="ar-SA" sz="2800" b="1" i="1" dirty="0" smtClean="0"/>
              <a:t>سؤال السابع: نعدد أضرار الربا وآثاره السلبية على الفرد والمجتمع.</a:t>
            </a:r>
          </a:p>
          <a:p>
            <a:endParaRPr lang="ar-SA" sz="2800" b="1" i="1" dirty="0" smtClean="0"/>
          </a:p>
          <a:p>
            <a:r>
              <a:rPr lang="ar-SA" sz="2800" b="1" i="1" dirty="0" smtClean="0"/>
              <a:t>سؤال الثامن : نستنتج </a:t>
            </a:r>
            <a:r>
              <a:rPr lang="ar-SA" sz="2800" b="1" i="1" dirty="0" err="1" smtClean="0"/>
              <a:t>الحكمه</a:t>
            </a:r>
            <a:r>
              <a:rPr lang="ar-SA" sz="2800" b="1" i="1" dirty="0" smtClean="0"/>
              <a:t> من تحريم الربا .</a:t>
            </a:r>
            <a:endParaRPr lang="ar-SA" sz="2800" b="1" i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47-150130-language-roses-flower-colors_700x40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794" y="2714620"/>
            <a:ext cx="4214842" cy="3000396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 rot="486572">
            <a:off x="4500562" y="641789"/>
            <a:ext cx="4286280" cy="2246769"/>
          </a:xfrm>
          <a:prstGeom prst="rect">
            <a:avLst/>
          </a:prstGeom>
          <a:noFill/>
          <a:scene3d>
            <a:camera prst="perspectiveLeft"/>
            <a:lightRig rig="threePt" dir="t"/>
          </a:scene3d>
        </p:spPr>
        <p:txBody>
          <a:bodyPr wrap="square" rtlCol="1">
            <a:spAutoFit/>
          </a:bodyPr>
          <a:lstStyle/>
          <a:p>
            <a:r>
              <a:rPr lang="ar-SA" sz="2800" b="1" i="1" dirty="0" err="1" smtClean="0"/>
              <a:t>الخاتمه</a:t>
            </a:r>
            <a:r>
              <a:rPr lang="ar-SA" sz="2800" b="1" i="1" dirty="0" smtClean="0"/>
              <a:t>:</a:t>
            </a:r>
          </a:p>
          <a:p>
            <a:r>
              <a:rPr lang="ar-SA" sz="2800" b="1" i="1" dirty="0" smtClean="0"/>
              <a:t>عمل الطالبتين : بيسان رائف </a:t>
            </a:r>
          </a:p>
          <a:p>
            <a:r>
              <a:rPr lang="ar-SA" sz="2800" b="1" i="1" dirty="0" smtClean="0"/>
              <a:t>وهبة نضال </a:t>
            </a:r>
          </a:p>
          <a:p>
            <a:r>
              <a:rPr lang="ar-SA" sz="2800" b="1" i="1" dirty="0" smtClean="0"/>
              <a:t>بإشراف </a:t>
            </a:r>
            <a:r>
              <a:rPr lang="ar-SA" sz="2800" b="1" i="1" dirty="0" err="1" smtClean="0"/>
              <a:t>المعلمه</a:t>
            </a:r>
            <a:r>
              <a:rPr lang="ar-SA" sz="2800" b="1" i="1" dirty="0" smtClean="0"/>
              <a:t>: خوله محفوظ</a:t>
            </a:r>
          </a:p>
          <a:p>
            <a:endParaRPr lang="ar-SA" sz="28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3" descr="79904_180x1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SA" sz="5400" b="1" i="1" u="sng" dirty="0" smtClean="0"/>
              <a:t>تعريف الربا:</a:t>
            </a:r>
            <a:endParaRPr lang="ar-SA" sz="5400" b="1" i="1" u="sng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 prst="slope"/>
            </a:sp3d>
          </a:bodyPr>
          <a:lstStyle/>
          <a:p>
            <a:r>
              <a:rPr lang="ar-SA" sz="4400" i="1" u="sng" dirty="0" smtClean="0"/>
              <a:t>الربا اصطلاحا:</a:t>
            </a:r>
            <a:endParaRPr lang="ar-SA" sz="4400" i="1" u="sng" dirty="0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half" idx="3"/>
          </p:nvPr>
        </p:nvSpPr>
        <p:spPr/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 prst="slope"/>
            </a:sp3d>
          </a:bodyPr>
          <a:lstStyle/>
          <a:p>
            <a:r>
              <a:rPr lang="ar-SA" sz="4400" i="1" u="sng" dirty="0" smtClean="0"/>
              <a:t>الربا لغة:</a:t>
            </a:r>
            <a:endParaRPr lang="ar-SA" sz="4400" i="1" u="sng" dirty="0"/>
          </a:p>
        </p:txBody>
      </p:sp>
      <p:sp>
        <p:nvSpPr>
          <p:cNvPr id="4" name="عنصر نائب للمحتوى 3"/>
          <p:cNvSpPr>
            <a:spLocks noGrp="1"/>
          </p:cNvSpPr>
          <p:nvPr>
            <p:ph sz="quarter" idx="2"/>
          </p:nvPr>
        </p:nvSpPr>
        <p:spPr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ar-SA" dirty="0" smtClean="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الزيادة المشروطة على رأس المال في القرض .</a:t>
            </a:r>
            <a:endParaRPr lang="ar-SA" dirty="0"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r>
              <a:rPr lang="ar-SA" dirty="0" smtClean="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هو الزيادة </a:t>
            </a:r>
            <a:r>
              <a:rPr lang="ar-SA" dirty="0" smtClean="0"/>
              <a:t/>
            </a:r>
            <a:br>
              <a:rPr lang="ar-SA" dirty="0" smtClean="0"/>
            </a:br>
            <a:endParaRPr lang="ar-SA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عنصر نائب للصورة 5" descr="تنزيل.jpg"/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6016" r="6016" b="33445"/>
          <a:stretch/>
        </p:blipFill>
        <p:spPr>
          <a:xfrm>
            <a:off x="615871" y="1573572"/>
            <a:ext cx="8161302" cy="3201341"/>
          </a:xfrm>
        </p:spPr>
      </p:pic>
      <p:sp>
        <p:nvSpPr>
          <p:cNvPr id="2" name="مستطيل 1"/>
          <p:cNvSpPr/>
          <p:nvPr/>
        </p:nvSpPr>
        <p:spPr>
          <a:xfrm>
            <a:off x="612736" y="3356992"/>
            <a:ext cx="8351752" cy="792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ربع نص 6"/>
          <p:cNvSpPr txBox="1"/>
          <p:nvPr/>
        </p:nvSpPr>
        <p:spPr>
          <a:xfrm>
            <a:off x="1571604" y="642918"/>
            <a:ext cx="6858048" cy="920251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4000" b="1" i="1" dirty="0"/>
          </a:p>
          <a:p>
            <a:endParaRPr lang="ar-SA" sz="4000" b="1" i="1" dirty="0" smtClean="0"/>
          </a:p>
          <a:p>
            <a:endParaRPr lang="ar-SA" sz="4000" b="1" i="1" dirty="0"/>
          </a:p>
          <a:p>
            <a:endParaRPr lang="ar-SA" sz="4000" b="1" i="1" dirty="0" smtClean="0"/>
          </a:p>
          <a:p>
            <a:endParaRPr lang="ar-SA" sz="4000" b="1" i="1" dirty="0"/>
          </a:p>
          <a:p>
            <a:endParaRPr lang="ar-SA" sz="4000" b="1" i="1" dirty="0" smtClean="0"/>
          </a:p>
          <a:p>
            <a:endParaRPr lang="ar-SA" sz="4000" b="1" i="1" dirty="0"/>
          </a:p>
          <a:p>
            <a:endParaRPr lang="ar-SA" sz="4000" b="1" i="1" dirty="0" smtClean="0"/>
          </a:p>
          <a:p>
            <a:endParaRPr lang="ar-SA" sz="4000" b="1" i="1" dirty="0"/>
          </a:p>
          <a:p>
            <a:endParaRPr lang="ar-SA" sz="4000" b="1" i="1" dirty="0" smtClean="0"/>
          </a:p>
          <a:p>
            <a:endParaRPr lang="ar-SA" sz="4000" b="1" i="1" dirty="0"/>
          </a:p>
          <a:p>
            <a:endParaRPr lang="ar-SA" sz="4000" b="1" i="1" dirty="0" smtClean="0"/>
          </a:p>
          <a:p>
            <a:endParaRPr lang="ar-SA" sz="4000" b="1" i="1" dirty="0"/>
          </a:p>
          <a:p>
            <a:endParaRPr lang="ar-SA" sz="4000" b="1" i="1" dirty="0" smtClean="0"/>
          </a:p>
          <a:p>
            <a:endParaRPr lang="ar-SA" sz="3200" b="1" i="1" dirty="0"/>
          </a:p>
        </p:txBody>
      </p:sp>
      <p:sp>
        <p:nvSpPr>
          <p:cNvPr id="8" name="مربع نص 7"/>
          <p:cNvSpPr txBox="1"/>
          <p:nvPr/>
        </p:nvSpPr>
        <p:spPr>
          <a:xfrm>
            <a:off x="2357422" y="214290"/>
            <a:ext cx="4572032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i="1" u="sng" dirty="0" smtClean="0">
                <a:solidFill>
                  <a:schemeClr val="bg2">
                    <a:lumMod val="50000"/>
                  </a:schemeClr>
                </a:solidFill>
              </a:rPr>
              <a:t>أضرار الربا وآثاره </a:t>
            </a:r>
            <a:r>
              <a:rPr lang="ar-SA" sz="3600" b="1" i="1" u="sng" dirty="0" err="1" smtClean="0">
                <a:solidFill>
                  <a:schemeClr val="bg2">
                    <a:lumMod val="50000"/>
                  </a:schemeClr>
                </a:solidFill>
              </a:rPr>
              <a:t>السلبيه</a:t>
            </a:r>
            <a:r>
              <a:rPr lang="ar-SA" sz="3600" b="1" i="1" u="sng" dirty="0" smtClean="0">
                <a:solidFill>
                  <a:schemeClr val="bg2">
                    <a:lumMod val="50000"/>
                  </a:schemeClr>
                </a:solidFill>
              </a:rPr>
              <a:t> على الفرد والمجتمع </a:t>
            </a:r>
            <a:r>
              <a:rPr lang="ar-SA" sz="3600" b="1" i="1" dirty="0" smtClean="0">
                <a:solidFill>
                  <a:schemeClr val="bg2">
                    <a:lumMod val="50000"/>
                  </a:schemeClr>
                </a:solidFill>
              </a:rPr>
              <a:t>:</a:t>
            </a:r>
          </a:p>
          <a:p>
            <a:endParaRPr lang="ar-SA" sz="3600" b="1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 rot="10800000" flipV="1">
            <a:off x="1714480" y="1686862"/>
            <a:ext cx="6357982" cy="48320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إن للربا أضرار </a:t>
            </a:r>
            <a:r>
              <a:rPr lang="ar-SA" sz="28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إجتماعية</a:t>
            </a:r>
            <a:r>
              <a:rPr lang="ar-SA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ومالية على الفرد والمجتمع منها:</a:t>
            </a:r>
          </a:p>
          <a:p>
            <a:r>
              <a:rPr lang="ar-SA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*نشر الكراهية بين الناس وذلك لأن المرابي يستغل حاجاتهم لجشعه ورغبته بالاستحواذ على المال .</a:t>
            </a:r>
          </a:p>
          <a:p>
            <a:endParaRPr lang="ar-SA" sz="28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r>
              <a:rPr lang="ar-SA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*ضعـف الاسـتثمار، وحصـره فـي فئـة قليلـة تحـرص فـي الغالـب علـى اقـراض المـال والحصـول علـى الزيـادة(الربــا) دون النظــر الى الانتاج الفعلي لهذا المال او دوره في انعاش المجتمع وتوفير فرص العمل.</a:t>
            </a:r>
          </a:p>
          <a:p>
            <a:endParaRPr lang="ar-SA" sz="28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2571736" y="928670"/>
            <a:ext cx="5786478" cy="36009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i="1" dirty="0" smtClean="0">
                <a:solidFill>
                  <a:schemeClr val="bg2">
                    <a:lumMod val="50000"/>
                  </a:schemeClr>
                </a:solidFill>
              </a:rPr>
              <a:t>*الإخلال بالتــوازن الاقتصادي فــي المجتمــع، وتوســيع الفجــوة بيــن الغنــى والفقــر، فينحصــر المــال فــي يــد أغنيــاء، ويــزداد عــدد الفقــراء</a:t>
            </a:r>
            <a:r>
              <a:rPr lang="ar-SA" sz="3600" b="1" i="1" dirty="0" smtClean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  <a:p>
            <a:endParaRPr lang="ar-SA" sz="3600" b="1" i="1" dirty="0">
              <a:solidFill>
                <a:schemeClr val="bg2">
                  <a:lumMod val="50000"/>
                </a:schemeClr>
              </a:solidFill>
            </a:endParaRPr>
          </a:p>
          <a:p>
            <a:endParaRPr lang="ar-SA" sz="3600" b="1" i="1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ar-SA" sz="3600" b="1" i="1" dirty="0">
              <a:solidFill>
                <a:schemeClr val="bg2">
                  <a:lumMod val="50000"/>
                </a:schemeClr>
              </a:solidFill>
            </a:endParaRPr>
          </a:p>
          <a:p>
            <a:endParaRPr lang="ar-SA" sz="3600" b="1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2643174" y="857232"/>
            <a:ext cx="5786478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2400" b="1" i="1" dirty="0">
              <a:solidFill>
                <a:schemeClr val="bg2">
                  <a:lumMod val="50000"/>
                </a:schemeClr>
              </a:solidFill>
            </a:endParaRPr>
          </a:p>
          <a:p>
            <a:endParaRPr lang="ar-SA" sz="2400" b="1" i="1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ar-SA" sz="2400" b="1" i="1" dirty="0">
              <a:solidFill>
                <a:schemeClr val="bg2">
                  <a:lumMod val="50000"/>
                </a:schemeClr>
              </a:solidFill>
            </a:endParaRPr>
          </a:p>
          <a:p>
            <a:endParaRPr lang="ar-SA" sz="2400" b="1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643042" y="3857628"/>
            <a:ext cx="664373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3200" dirty="0"/>
          </a:p>
        </p:txBody>
      </p:sp>
      <p:sp>
        <p:nvSpPr>
          <p:cNvPr id="5" name="مربع نص 4"/>
          <p:cNvSpPr txBox="1"/>
          <p:nvPr/>
        </p:nvSpPr>
        <p:spPr>
          <a:xfrm>
            <a:off x="1571604" y="3214686"/>
            <a:ext cx="6867572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i="1" dirty="0" smtClean="0">
                <a:solidFill>
                  <a:schemeClr val="bg2">
                    <a:lumMod val="50000"/>
                  </a:schemeClr>
                </a:solidFill>
              </a:rPr>
              <a:t>*المشـقة والحـرج، حيـث يوقـع ا</a:t>
            </a:r>
            <a:r>
              <a:rPr lang="ar-SA" sz="2400" b="1" i="1" dirty="0">
                <a:solidFill>
                  <a:schemeClr val="bg2">
                    <a:lumMod val="50000"/>
                  </a:schemeClr>
                </a:solidFill>
              </a:rPr>
              <a:t>ل</a:t>
            </a:r>
            <a:r>
              <a:rPr lang="ar-SA" sz="2400" b="1" i="1" dirty="0" smtClean="0">
                <a:solidFill>
                  <a:schemeClr val="bg2">
                    <a:lumMod val="50000"/>
                  </a:schemeClr>
                </a:solidFill>
              </a:rPr>
              <a:t>مديـن فـي ضيـق وشـدة، فيصـرف جهـده وعملـه لتسـديد دينـه </a:t>
            </a:r>
            <a:r>
              <a:rPr lang="ar-SA" sz="2400" b="1" i="1" dirty="0" err="1" smtClean="0">
                <a:solidFill>
                  <a:schemeClr val="bg2">
                    <a:lumMod val="50000"/>
                  </a:schemeClr>
                </a:solidFill>
              </a:rPr>
              <a:t>الربـوي</a:t>
            </a:r>
            <a:r>
              <a:rPr lang="ar-SA" sz="2400" b="1" i="1" dirty="0" smtClean="0">
                <a:solidFill>
                  <a:schemeClr val="bg2">
                    <a:lumMod val="50000"/>
                  </a:schemeClr>
                </a:solidFill>
              </a:rPr>
              <a:t> ومـا يترتب عليه من الزيادة قد تتراكم في كثير من الأحيان، فتجعلـه عاجـزاً عـن السـداد</a:t>
            </a:r>
            <a:r>
              <a:rPr lang="ar-SA" sz="2400" b="1" i="1" dirty="0">
                <a:solidFill>
                  <a:schemeClr val="bg2">
                    <a:lumMod val="50000"/>
                  </a:schemeClr>
                </a:solidFill>
              </a:rPr>
              <a:t>.</a:t>
            </a:r>
            <a:r>
              <a:rPr lang="ar-SA" sz="2400" dirty="0" smtClean="0"/>
              <a:t> </a:t>
            </a:r>
            <a:endParaRPr lang="ar-SA" sz="2400" dirty="0"/>
          </a:p>
        </p:txBody>
      </p:sp>
      <p:sp>
        <p:nvSpPr>
          <p:cNvPr id="6" name="مربع نص 5"/>
          <p:cNvSpPr txBox="1"/>
          <p:nvPr/>
        </p:nvSpPr>
        <p:spPr>
          <a:xfrm>
            <a:off x="1785918" y="5214950"/>
            <a:ext cx="6715172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i="1" dirty="0" smtClean="0">
                <a:solidFill>
                  <a:schemeClr val="bg2">
                    <a:lumMod val="50000"/>
                  </a:schemeClr>
                </a:solidFill>
              </a:rPr>
              <a:t> *ضعـف الحـرص علـى فعـل الخيـر المتمثـل فـي هـذا السـياق بالقـرض الحسـن، ومـا يترتـب عليـه مـن نفـع للفقيـر،و أجـر للمقرض. </a:t>
            </a:r>
            <a:endParaRPr lang="ar-SA" sz="2400" b="1" i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رسم تخطيطي 6"/>
          <p:cNvGraphicFramePr/>
          <p:nvPr/>
        </p:nvGraphicFramePr>
        <p:xfrm>
          <a:off x="714348" y="357166"/>
          <a:ext cx="7858180" cy="628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lide13-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857250"/>
            <a:ext cx="6858000" cy="5500708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مشربية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556</TotalTime>
  <Words>894</Words>
  <Application>Microsoft Office PowerPoint</Application>
  <PresentationFormat>عرض على الشاشة (3:4)‏</PresentationFormat>
  <Paragraphs>99</Paragraphs>
  <Slides>26</Slides>
  <Notes>1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26</vt:i4>
      </vt:variant>
    </vt:vector>
  </HeadingPairs>
  <TitlesOfParts>
    <vt:vector size="27" baseType="lpstr">
      <vt:lpstr>تدفق</vt:lpstr>
      <vt:lpstr>الشريحة 1</vt:lpstr>
      <vt:lpstr>الشريحة 2</vt:lpstr>
      <vt:lpstr>الشريحة 3</vt:lpstr>
      <vt:lpstr>تعريف الربا: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فكرة ريادية :كيف تبني مشروعا في حدود بيئتك يسهم في التخلص من اللجوء للاقراض الربوي ويدر ربحا لاصحابه ؟</vt:lpstr>
      <vt:lpstr>الشريحة 23</vt:lpstr>
      <vt:lpstr>الشريحة 24</vt:lpstr>
      <vt:lpstr>الشريحة 25</vt:lpstr>
      <vt:lpstr>الشريحة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SCHOOL</dc:creator>
  <cp:lastModifiedBy>KHAWLA</cp:lastModifiedBy>
  <cp:revision>52</cp:revision>
  <dcterms:created xsi:type="dcterms:W3CDTF">2019-02-01T08:48:08Z</dcterms:created>
  <dcterms:modified xsi:type="dcterms:W3CDTF">2019-02-06T14:22:53Z</dcterms:modified>
</cp:coreProperties>
</file>