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3" r:id="rId11"/>
    <p:sldId id="264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84" d="100"/>
          <a:sy n="84" d="100"/>
        </p:scale>
        <p:origin x="-115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53E6DAB-DFBF-4C4B-81E2-36BFEF04AC85}" type="datetimeFigureOut">
              <a:rPr lang="ar-IQ" smtClean="0"/>
              <a:pPr/>
              <a:t>24/05/1440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FB656CB-180E-44C2-9B4D-342DF7CA413E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="" xmlns:p14="http://schemas.microsoft.com/office/powerpoint/2010/main" val="1728911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656CB-180E-44C2-9B4D-342DF7CA413E}" type="slidenum">
              <a:rPr lang="ar-IQ" smtClean="0"/>
              <a:pPr/>
              <a:t>1</a:t>
            </a:fld>
            <a:endParaRPr lang="ar-IQ"/>
          </a:p>
        </p:txBody>
      </p:sp>
    </p:spTree>
    <p:extLst>
      <p:ext uri="{BB962C8B-B14F-4D97-AF65-F5344CB8AC3E}">
        <p14:creationId xmlns="" xmlns:p14="http://schemas.microsoft.com/office/powerpoint/2010/main" val="2668808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656CB-180E-44C2-9B4D-342DF7CA413E}" type="slidenum">
              <a:rPr lang="ar-IQ" smtClean="0"/>
              <a:pPr/>
              <a:t>4</a:t>
            </a:fld>
            <a:endParaRPr lang="ar-IQ"/>
          </a:p>
        </p:txBody>
      </p:sp>
    </p:spTree>
    <p:extLst>
      <p:ext uri="{BB962C8B-B14F-4D97-AF65-F5344CB8AC3E}">
        <p14:creationId xmlns="" xmlns:p14="http://schemas.microsoft.com/office/powerpoint/2010/main" val="256203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58" y="1143000"/>
            <a:ext cx="7467600" cy="1470025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7158" y="3048000"/>
            <a:ext cx="6400800" cy="1752600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F1EF3-D2FD-4C48-BD9A-34B86F3B43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35988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61627-456D-4305-B823-FE1432A3B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73129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8"/>
            <a:ext cx="18288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371600" y="274638"/>
            <a:ext cx="53340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C7A4F-7D0B-4B3F-9A55-CC199C5F8A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205958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2377F-2DEE-4633-91B8-F209E3C42C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539867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5748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5748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FBE4C-6AA4-4B71-99F8-C4B475D82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9553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42910" y="1600200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338610" y="1600200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09AB8-EB67-4E67-9A9B-11FCB6D644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73700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57158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57158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54498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54498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5E25F-D9AD-4891-B357-FB77AD1CF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80591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FD26F-EE45-442A-B5FB-3481ABA390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56738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39ED9-1D46-4B22-9839-52FC669EC2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999544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9357D-B552-45F6-95D5-869257DD8D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99881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ar-SA" noProof="0" smtClean="0"/>
              <a:t>انقر فوق الأيقونة لإضافة صورة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3A412-E052-4588-A2FA-B327CB84B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86868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274638"/>
            <a:ext cx="7315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1600200"/>
            <a:ext cx="7239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47700" y="6245225"/>
            <a:ext cx="1905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051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531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A33F1D74-CB91-496B-9B74-FB5BA34773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15" name="chimes.wav"/>
          </p:stSnd>
        </p:sndAc>
      </p:transition>
    </mc:Choice>
    <mc:Fallback>
      <p:transition spd="slow">
        <p:fade/>
        <p:sndAc>
          <p:stSnd>
            <p:snd r:embed="rId13" name="chimes.wav"/>
          </p:stSnd>
        </p:sndAc>
      </p:transition>
    </mc:Fallback>
  </mc:AlternateContent>
  <p:txStyles>
    <p:titleStyle>
      <a:lvl1pPr algn="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Arial" charset="0"/>
        </a:defRPr>
      </a:lvl1pPr>
      <a:lvl2pPr algn="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Arial" charset="0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عنوان 1"/>
          <p:cNvSpPr>
            <a:spLocks noGrp="1"/>
          </p:cNvSpPr>
          <p:nvPr>
            <p:ph type="ctrTitle"/>
          </p:nvPr>
        </p:nvSpPr>
        <p:spPr>
          <a:xfrm>
            <a:off x="357188" y="1143000"/>
            <a:ext cx="7467600" cy="1470025"/>
          </a:xfrm>
        </p:spPr>
        <p:txBody>
          <a:bodyPr/>
          <a:lstStyle/>
          <a:p>
            <a:r>
              <a:rPr lang="ar-IQ" dirty="0" smtClean="0"/>
              <a:t>  </a:t>
            </a:r>
            <a:endParaRPr lang="ar-SA" dirty="0" smtClean="0"/>
          </a:p>
        </p:txBody>
      </p:sp>
      <p:sp>
        <p:nvSpPr>
          <p:cNvPr id="3075" name="عنوان فرعي 2"/>
          <p:cNvSpPr>
            <a:spLocks noGrp="1"/>
          </p:cNvSpPr>
          <p:nvPr>
            <p:ph type="subTitle" idx="1"/>
          </p:nvPr>
        </p:nvSpPr>
        <p:spPr>
          <a:xfrm rot="20144681">
            <a:off x="500231" y="3713668"/>
            <a:ext cx="6400800" cy="1056194"/>
          </a:xfrm>
        </p:spPr>
        <p:txBody>
          <a:bodyPr/>
          <a:lstStyle/>
          <a:p>
            <a:pPr algn="ctr"/>
            <a:r>
              <a:rPr lang="ar-IQ" dirty="0" smtClean="0"/>
              <a:t>اعداد : د. خالد عصام خليل </a:t>
            </a:r>
            <a:endParaRPr lang="ar-SA" dirty="0" smtClean="0"/>
          </a:p>
        </p:txBody>
      </p:sp>
      <p:sp>
        <p:nvSpPr>
          <p:cNvPr id="2" name="مربع نص 1"/>
          <p:cNvSpPr txBox="1"/>
          <p:nvPr/>
        </p:nvSpPr>
        <p:spPr>
          <a:xfrm>
            <a:off x="3635896" y="980728"/>
            <a:ext cx="5184576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غزوة بني قريظة </a:t>
            </a:r>
            <a:endParaRPr lang="en-US" sz="6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/>
            <a:r>
              <a:rPr 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 </a:t>
            </a:r>
            <a:r>
              <a:rPr lang="ar-JO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هـ </a:t>
            </a:r>
            <a:endParaRPr lang="ar-IQ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2051720" y="1196752"/>
            <a:ext cx="54726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IQ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نسألكم الدعاء</a:t>
            </a:r>
            <a:endParaRPr lang="ar-SA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 rot="20346797">
            <a:off x="1676865" y="1797887"/>
            <a:ext cx="5114808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6000" b="1" dirty="0" smtClean="0"/>
              <a:t>نسألكم</a:t>
            </a:r>
          </a:p>
          <a:p>
            <a:pPr algn="ctr"/>
            <a:r>
              <a:rPr lang="ar-IQ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الدعاء......الدعاء</a:t>
            </a:r>
            <a:endParaRPr lang="ar-SA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54206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7888932" cy="1143000"/>
          </a:xfrm>
        </p:spPr>
        <p:txBody>
          <a:bodyPr/>
          <a:lstStyle/>
          <a:p>
            <a:r>
              <a:rPr lang="ar-IQ" dirty="0" smtClean="0">
                <a:latin typeface="Andalus" pitchFamily="18" charset="-78"/>
                <a:cs typeface="Andalus" pitchFamily="18" charset="-78"/>
              </a:rPr>
              <a:t>أسباب الغزوة   </a:t>
            </a:r>
            <a:endParaRPr lang="ar-IQ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شكل بيضاوي 4"/>
          <p:cNvSpPr/>
          <p:nvPr/>
        </p:nvSpPr>
        <p:spPr bwMode="auto">
          <a:xfrm>
            <a:off x="1691680" y="1052736"/>
            <a:ext cx="4824536" cy="1368152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3600" b="1" i="0" u="none" strike="noStrike" normalizeH="0" baseline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رسالة من الله تعالى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47700" y="2780928"/>
            <a:ext cx="7239000" cy="3345235"/>
          </a:xfrm>
        </p:spPr>
        <p:txBody>
          <a:bodyPr/>
          <a:lstStyle/>
          <a:p>
            <a:r>
              <a:rPr lang="ar-IQ" sz="2800" b="1" dirty="0" smtClean="0">
                <a:solidFill>
                  <a:srgbClr val="00B050"/>
                </a:solidFill>
              </a:rPr>
              <a:t>جبريل </a:t>
            </a:r>
            <a:r>
              <a:rPr lang="ar-IQ" sz="2800" b="1" dirty="0" smtClean="0">
                <a:solidFill>
                  <a:srgbClr val="00B050"/>
                </a:solidFill>
                <a:sym typeface="AGA Arabesque"/>
              </a:rPr>
              <a:t> يأتي رسول الله عند الظهر ، وهو يغتسل في بيت أم سلمة فقال:</a:t>
            </a:r>
          </a:p>
          <a:p>
            <a:r>
              <a:rPr lang="ar-IQ" sz="2800" b="1" dirty="0" smtClean="0">
                <a:solidFill>
                  <a:srgbClr val="00B050"/>
                </a:solidFill>
                <a:sym typeface="AGA Arabesque"/>
              </a:rPr>
              <a:t>او قد وضعت السلاح؟ فأن الملائكة لم تضع أسلحتهم وما رجعت الان الا من طلب القوم ، فانهض بمن معك الى بني قريظة ، فأني سائر امامك ازلزل بهم حصونهم ، واقذف في قلوبهم الرعب.</a:t>
            </a:r>
            <a:endParaRPr lang="ar-IQ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927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فامر رسول </a:t>
            </a:r>
            <a:r>
              <a:rPr lang="ar-IQ" dirty="0" smtClean="0">
                <a:latin typeface="+mn-lt"/>
                <a:ea typeface="+mn-ea"/>
              </a:rPr>
              <a:t>الله</a:t>
            </a:r>
            <a:r>
              <a:rPr lang="ar-JO" dirty="0" smtClean="0">
                <a:latin typeface="+mn-lt"/>
                <a:ea typeface="+mn-ea"/>
              </a:rPr>
              <a:t> </a:t>
            </a:r>
            <a:r>
              <a:rPr lang="ar-JO" dirty="0" smtClean="0">
                <a:latin typeface="+mn-lt"/>
                <a:ea typeface="+mn-ea"/>
                <a:sym typeface="AGA Arabesque"/>
              </a:rPr>
              <a:t></a:t>
            </a:r>
            <a:r>
              <a:rPr lang="ar-IQ" dirty="0" smtClean="0">
                <a:latin typeface="+mn-lt"/>
                <a:ea typeface="+mn-ea"/>
              </a:rPr>
              <a:t> </a:t>
            </a:r>
            <a:r>
              <a:rPr lang="ar-IQ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القوم </a:t>
            </a:r>
            <a:endParaRPr lang="ar-IQ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647700" y="1600201"/>
            <a:ext cx="7239000" cy="2044823"/>
          </a:xfrm>
        </p:spPr>
        <p:txBody>
          <a:bodyPr/>
          <a:lstStyle/>
          <a:p>
            <a:r>
              <a:rPr lang="ar-IQ" sz="2400" dirty="0" smtClean="0"/>
              <a:t>فأذن مؤذن في الناس « من كان سامعا مطيعا فلا يصلين العصر الا ببني قريظة»</a:t>
            </a:r>
          </a:p>
          <a:p>
            <a:r>
              <a:rPr lang="ar-IQ" sz="2400" dirty="0" smtClean="0"/>
              <a:t>استعمل على المدينة «ابن ام مكتوم»</a:t>
            </a:r>
          </a:p>
          <a:p>
            <a:r>
              <a:rPr lang="ar-IQ" sz="2400" dirty="0" smtClean="0"/>
              <a:t>الراية بيد «علي بن ابي طالب </a:t>
            </a:r>
            <a:r>
              <a:rPr lang="ar-IQ" sz="2400" dirty="0" smtClean="0">
                <a:sym typeface="AGA Arabesque"/>
              </a:rPr>
              <a:t>»</a:t>
            </a:r>
            <a:endParaRPr lang="ar-IQ" sz="2400" dirty="0" smtClean="0"/>
          </a:p>
          <a:p>
            <a:endParaRPr lang="ar-IQ" sz="2400" dirty="0" smtClean="0"/>
          </a:p>
          <a:p>
            <a:endParaRPr lang="ar-IQ" sz="2400" dirty="0"/>
          </a:p>
        </p:txBody>
      </p:sp>
      <p:sp>
        <p:nvSpPr>
          <p:cNvPr id="3" name="وسيلة شرح مع سهم إلى الأعلى 2"/>
          <p:cNvSpPr/>
          <p:nvPr/>
        </p:nvSpPr>
        <p:spPr bwMode="auto">
          <a:xfrm>
            <a:off x="1907704" y="3789040"/>
            <a:ext cx="5544616" cy="2376264"/>
          </a:xfrm>
          <a:prstGeom prst="upArrowCallout">
            <a:avLst>
              <a:gd name="adj1" fmla="val 19267"/>
              <a:gd name="adj2" fmla="val 52677"/>
              <a:gd name="adj3" fmla="val 15232"/>
              <a:gd name="adj4" fmla="val 57922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تعداد الجيش</a:t>
            </a:r>
            <a:r>
              <a:rPr kumimoji="0" lang="ar-IQ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3000 ثلاثة الاف مقاتل والخيل ثلاثون فرساً فنزلوا حصون بني قريظة وفرضوا عليهم الحصار</a:t>
            </a:r>
            <a:endParaRPr kumimoji="0" lang="ar-IQ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06655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315200" cy="648072"/>
          </a:xfrm>
        </p:spPr>
        <p:txBody>
          <a:bodyPr/>
          <a:lstStyle/>
          <a:p>
            <a:r>
              <a:rPr lang="ar-IQ" sz="3200" b="1" dirty="0" smtClean="0"/>
              <a:t>اشتد الحصار على بني قريظة</a:t>
            </a:r>
            <a:endParaRPr lang="ar-IQ" sz="3200" b="1" dirty="0"/>
          </a:p>
        </p:txBody>
      </p:sp>
      <p:sp>
        <p:nvSpPr>
          <p:cNvPr id="5" name="مربع نص 4"/>
          <p:cNvSpPr txBox="1"/>
          <p:nvPr/>
        </p:nvSpPr>
        <p:spPr>
          <a:xfrm>
            <a:off x="911384" y="1052736"/>
            <a:ext cx="6984776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IQ" sz="2400" dirty="0" smtClean="0"/>
              <a:t>عرض عليهم رئيسهم «كعب بن أسد»:</a:t>
            </a:r>
          </a:p>
          <a:p>
            <a:pPr algn="r"/>
            <a:endParaRPr lang="ar-IQ" sz="2400" dirty="0" smtClean="0"/>
          </a:p>
          <a:p>
            <a:pPr algn="r"/>
            <a:r>
              <a:rPr lang="ar-IQ" sz="2400" dirty="0" smtClean="0"/>
              <a:t>1/ الاسلام والدخول مع محمد </a:t>
            </a:r>
            <a:r>
              <a:rPr lang="ar-IQ" sz="2400" dirty="0" smtClean="0">
                <a:sym typeface="AGA Arabesque"/>
              </a:rPr>
              <a:t>صلى الله عليه وسلم في دينه فتأمنوا على دمائكم واموالكم وابنائكم ونسائكم  وقال لهم : </a:t>
            </a:r>
            <a:r>
              <a:rPr lang="ar-IQ" sz="2400" b="1" dirty="0" smtClean="0">
                <a:solidFill>
                  <a:srgbClr val="FF0000"/>
                </a:solidFill>
                <a:sym typeface="AGA Arabesque"/>
              </a:rPr>
              <a:t>والله لقد تبين لكم انه لنبي مرسل .</a:t>
            </a:r>
          </a:p>
          <a:p>
            <a:pPr algn="r"/>
            <a:endParaRPr lang="ar-IQ" sz="2400" b="1" dirty="0">
              <a:solidFill>
                <a:srgbClr val="FF0000"/>
              </a:solidFill>
              <a:sym typeface="AGA Arabesque"/>
            </a:endParaRPr>
          </a:p>
          <a:p>
            <a:pPr algn="r"/>
            <a:r>
              <a:rPr lang="ar-IQ" sz="2400" dirty="0" smtClean="0">
                <a:sym typeface="AGA Arabesque"/>
              </a:rPr>
              <a:t>2/ القتل لذراريهم ويخرجوا الى النبي بالسيوف مصلتين يناجزونه حتى يظفروا بهم او يقتلوا عن آخرهم.</a:t>
            </a:r>
          </a:p>
          <a:p>
            <a:pPr algn="r"/>
            <a:endParaRPr lang="ar-IQ" sz="2400" dirty="0">
              <a:sym typeface="AGA Arabesque"/>
            </a:endParaRPr>
          </a:p>
          <a:p>
            <a:pPr algn="r"/>
            <a:r>
              <a:rPr lang="ar-IQ" sz="2400" dirty="0" smtClean="0">
                <a:sym typeface="AGA Arabesque"/>
              </a:rPr>
              <a:t>3/ القتال يوم السبت ،لانهم قد أمنوا ان يقاتلوهم فيه.</a:t>
            </a:r>
          </a:p>
          <a:p>
            <a:pPr algn="r"/>
            <a:endParaRPr lang="ar-IQ" sz="2400" dirty="0"/>
          </a:p>
        </p:txBody>
      </p:sp>
      <p:sp>
        <p:nvSpPr>
          <p:cNvPr id="8" name="وسيلة شرح مع سهم إلى الأعلى 7"/>
          <p:cNvSpPr/>
          <p:nvPr/>
        </p:nvSpPr>
        <p:spPr bwMode="auto">
          <a:xfrm>
            <a:off x="5868144" y="4707146"/>
            <a:ext cx="1872208" cy="1602174"/>
          </a:xfrm>
          <a:prstGeom prst="upArrowCallou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فكان الجواب</a:t>
            </a:r>
            <a:r>
              <a:rPr kumimoji="0" lang="ar-IQ" sz="1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IQ" b="1" baseline="0" dirty="0">
              <a:solidFill>
                <a:srgbClr val="FF0000"/>
              </a:solidFill>
              <a:latin typeface="Arial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1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الرفض</a:t>
            </a:r>
            <a:endParaRPr lang="ar-IQ" b="1" dirty="0" smtClean="0">
              <a:solidFill>
                <a:srgbClr val="FF0000"/>
              </a:solidFill>
              <a:latin typeface="Arial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IQ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IQ" b="1" dirty="0" smtClean="0">
              <a:solidFill>
                <a:srgbClr val="FF0000"/>
              </a:solidFill>
              <a:latin typeface="Arial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IQ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1" name="وسيلة شرح مع سهم إلى اليمين 10"/>
          <p:cNvSpPr/>
          <p:nvPr/>
        </p:nvSpPr>
        <p:spPr bwMode="auto">
          <a:xfrm>
            <a:off x="539552" y="4721602"/>
            <a:ext cx="5129296" cy="1872208"/>
          </a:xfrm>
          <a:prstGeom prst="rightArrowCallout">
            <a:avLst>
              <a:gd name="adj1" fmla="val 25000"/>
              <a:gd name="adj2" fmla="val 25000"/>
              <a:gd name="adj3" fmla="val 29782"/>
              <a:gd name="adj4" fmla="val 7409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 smtClean="0">
              <a:solidFill>
                <a:srgbClr val="FFFF00"/>
              </a:solidFill>
              <a:latin typeface="Arial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IQ" sz="2400" b="1" dirty="0" smtClean="0">
                <a:solidFill>
                  <a:srgbClr val="FFFF00"/>
                </a:solidFill>
                <a:latin typeface="Arial" pitchFamily="34" charset="0"/>
              </a:rPr>
              <a:t>فكان جواب سيدهم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IQ" sz="2400" b="1" dirty="0" smtClean="0">
              <a:solidFill>
                <a:srgbClr val="FFFF00"/>
              </a:solidFill>
              <a:latin typeface="Arial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</a:rPr>
              <a:t>« ما</a:t>
            </a:r>
            <a:r>
              <a:rPr kumimoji="0" lang="ar-IQ" sz="2400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</a:rPr>
              <a:t> بات رجل منكم منذ ولدته أمه ليلة واحدة من الدهر حازماً»</a:t>
            </a:r>
            <a:endParaRPr kumimoji="0" lang="ar-IQ" sz="2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62486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ar-IQ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بعد هذا الجواب كان ولابد ان ينزلوا على حكم رسول الله </a:t>
            </a:r>
            <a:r>
              <a:rPr lang="ar-IQ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sym typeface="AGA Arabesque"/>
              </a:rPr>
              <a:t></a:t>
            </a:r>
            <a:endParaRPr lang="ar-IQ" sz="28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وسيلة شرح مع سهم إلى الأعلى 2"/>
          <p:cNvSpPr/>
          <p:nvPr/>
        </p:nvSpPr>
        <p:spPr bwMode="auto">
          <a:xfrm>
            <a:off x="4139952" y="1844824"/>
            <a:ext cx="3888432" cy="2808312"/>
          </a:xfrm>
          <a:prstGeom prst="upArrowCallout">
            <a:avLst>
              <a:gd name="adj1" fmla="val 16317"/>
              <a:gd name="adj2" fmla="val 25000"/>
              <a:gd name="adj3" fmla="val 25000"/>
              <a:gd name="adj4" fmla="val 64977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فبعثوا برسالة الى رسول الله ان ارسل الينا «ابا لبابة</a:t>
            </a:r>
            <a:r>
              <a:rPr lang="ar-IQ" sz="2800" dirty="0" smtClean="0">
                <a:solidFill>
                  <a:schemeClr val="bg1"/>
                </a:solidFill>
                <a:latin typeface="Arial" pitchFamily="34" charset="0"/>
              </a:rPr>
              <a:t>» لنستشيره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وكانوا يريدون ان يعرفوا حكم </a:t>
            </a:r>
            <a:r>
              <a:rPr lang="ar-IQ" sz="2800" dirty="0" smtClean="0">
                <a:solidFill>
                  <a:schemeClr val="bg1"/>
                </a:solidFill>
                <a:latin typeface="Arial" pitchFamily="34" charset="0"/>
              </a:rPr>
              <a:t>رسول </a:t>
            </a:r>
            <a:r>
              <a:rPr kumimoji="0" lang="ar-IQ" sz="2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الله  فيهم</a:t>
            </a:r>
            <a:endParaRPr kumimoji="0" lang="ar-IQ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وسيلة شرح مع سهم إلى اليمين 5"/>
          <p:cNvSpPr/>
          <p:nvPr/>
        </p:nvSpPr>
        <p:spPr bwMode="auto">
          <a:xfrm>
            <a:off x="0" y="2276872"/>
            <a:ext cx="4139952" cy="4392488"/>
          </a:xfrm>
          <a:prstGeom prst="rightArrowCallou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قالوا:</a:t>
            </a:r>
            <a:r>
              <a:rPr kumimoji="0" lang="ar-IQ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 يا ابا لبابة اترى ان ننزل على حكم محمد؟ قال: نعم ! فأشار بيده الى حلقه «كناية» على ان حكم رسول الله فيكم هو </a:t>
            </a:r>
            <a:r>
              <a:rPr lang="ar-IQ" sz="2400" b="1" dirty="0" smtClean="0">
                <a:solidFill>
                  <a:schemeClr val="bg1"/>
                </a:solidFill>
                <a:latin typeface="Arial" pitchFamily="34" charset="0"/>
              </a:rPr>
              <a:t>.</a:t>
            </a:r>
          </a:p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الذبح ...</a:t>
            </a:r>
          </a:p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IQ" sz="2400" b="1" dirty="0" smtClean="0">
                <a:solidFill>
                  <a:schemeClr val="bg1"/>
                </a:solidFill>
                <a:latin typeface="Arial" pitchFamily="34" charset="0"/>
              </a:rPr>
              <a:t>فسجلها القرآن خيانة وعلم هو من وقتها انه خان  الله ورسوله ولم تكن الا «إشارة»</a:t>
            </a:r>
            <a:r>
              <a:rPr kumimoji="0" lang="ar-IQ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 </a:t>
            </a:r>
            <a:endParaRPr kumimoji="0" lang="ar-IQ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3131840" y="5229200"/>
            <a:ext cx="489654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IQ" sz="2000" b="1" dirty="0" smtClean="0">
                <a:solidFill>
                  <a:srgbClr val="FF0000"/>
                </a:solidFill>
              </a:rPr>
              <a:t>ماذا فعل هذا الصحابي الجليل :</a:t>
            </a:r>
          </a:p>
          <a:p>
            <a:pPr algn="r"/>
            <a:r>
              <a:rPr lang="ar-IQ" sz="2000" b="1" dirty="0" smtClean="0">
                <a:solidFill>
                  <a:srgbClr val="FF0000"/>
                </a:solidFill>
              </a:rPr>
              <a:t>ربط نفسه على سارية في المسجد وحلف ان لا يحله الارسول الله بيده. </a:t>
            </a:r>
            <a:r>
              <a:rPr lang="ar-IQ" dirty="0" smtClean="0"/>
              <a:t> </a:t>
            </a:r>
            <a:endParaRPr lang="ar-IQ" dirty="0"/>
          </a:p>
        </p:txBody>
      </p:sp>
    </p:spTree>
    <p:extLst>
      <p:ext uri="{BB962C8B-B14F-4D97-AF65-F5344CB8AC3E}">
        <p14:creationId xmlns="" xmlns:p14="http://schemas.microsoft.com/office/powerpoint/2010/main" val="37202442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IQ" sz="3200" b="1" dirty="0" smtClean="0">
                <a:solidFill>
                  <a:srgbClr val="92D050"/>
                </a:solidFill>
              </a:rPr>
              <a:t>بعد كل ما سمع اليهود نزلوا على حكم رسول الله </a:t>
            </a:r>
            <a:r>
              <a:rPr lang="ar-IQ" sz="3200" b="1" dirty="0" smtClean="0">
                <a:solidFill>
                  <a:srgbClr val="92D050"/>
                </a:solidFill>
                <a:sym typeface="AGA Arabesque"/>
              </a:rPr>
              <a:t></a:t>
            </a:r>
            <a:endParaRPr lang="ar-IQ" sz="3200" b="1" dirty="0">
              <a:solidFill>
                <a:srgbClr val="92D050"/>
              </a:solidFill>
            </a:endParaRPr>
          </a:p>
        </p:txBody>
      </p:sp>
      <p:sp>
        <p:nvSpPr>
          <p:cNvPr id="8" name="عنصر نائب للمحتوى 7"/>
          <p:cNvSpPr>
            <a:spLocks noGrp="1"/>
          </p:cNvSpPr>
          <p:nvPr>
            <p:ph idx="1"/>
          </p:nvPr>
        </p:nvSpPr>
        <p:spPr>
          <a:xfrm>
            <a:off x="647700" y="1600201"/>
            <a:ext cx="7239000" cy="2044824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ar-IQ" b="1" cap="all" dirty="0" smtClean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حينئذ امر رسول الله باعتقال الرجال فوضعت القيود بأيديهم .</a:t>
            </a:r>
          </a:p>
          <a:p>
            <a:pPr marL="0" indent="0">
              <a:buNone/>
            </a:pPr>
            <a:r>
              <a:rPr lang="ar-IQ" b="1" cap="all" dirty="0" smtClean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وجعلت النساء والاطفال بمعزل عن الرجال.</a:t>
            </a:r>
            <a:endParaRPr lang="ar-IQ" b="1" cap="all" dirty="0">
              <a:ln w="0"/>
              <a:solidFill>
                <a:schemeClr val="tx1">
                  <a:lumMod val="50000"/>
                  <a:lumOff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وسيلة شرح مع سهم إلى الأعلى 2"/>
          <p:cNvSpPr/>
          <p:nvPr/>
        </p:nvSpPr>
        <p:spPr bwMode="auto">
          <a:xfrm>
            <a:off x="5004048" y="4077072"/>
            <a:ext cx="2160240" cy="2376264"/>
          </a:xfrm>
          <a:prstGeom prst="upArrow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بدأت الوساطة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IQ" sz="2400" dirty="0" smtClean="0">
                <a:solidFill>
                  <a:schemeClr val="bg1"/>
                </a:solidFill>
                <a:latin typeface="Arial" pitchFamily="34" charset="0"/>
              </a:rPr>
              <a:t>وبادر بها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الاوس هم حلفائنا </a:t>
            </a:r>
            <a:r>
              <a:rPr kumimoji="0" lang="ar-IQ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يارسول</a:t>
            </a:r>
            <a:r>
              <a:rPr kumimoji="0" lang="ar-IQ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 الله وموالينا</a:t>
            </a:r>
          </a:p>
        </p:txBody>
      </p:sp>
      <p:sp>
        <p:nvSpPr>
          <p:cNvPr id="4" name="وسيلة شرح على شكل سحابة 3"/>
          <p:cNvSpPr/>
          <p:nvPr/>
        </p:nvSpPr>
        <p:spPr bwMode="auto">
          <a:xfrm>
            <a:off x="179512" y="3284984"/>
            <a:ext cx="4104456" cy="3168352"/>
          </a:xfrm>
          <a:prstGeom prst="cloudCallout">
            <a:avLst>
              <a:gd name="adj1" fmla="val 74955"/>
              <a:gd name="adj2" fmla="val 16644"/>
            </a:avLst>
          </a:prstGeom>
          <a:solidFill>
            <a:schemeClr val="accent3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24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</a:rPr>
              <a:t>فقال : لهم رسول الله </a:t>
            </a:r>
            <a:r>
              <a:rPr lang="ar-IQ" sz="2400" b="1" dirty="0" smtClean="0">
                <a:solidFill>
                  <a:schemeClr val="accent3"/>
                </a:solidFill>
                <a:latin typeface="Arial" pitchFamily="34" charset="0"/>
                <a:sym typeface="AGA Arabesque"/>
              </a:rPr>
              <a:t>«الاترضون ان يحكم فيهم رجل منكم» قالوا: بلى قال: «فذاك الى سعد بن معاذ» قالوا : رضينا</a:t>
            </a:r>
            <a:r>
              <a:rPr lang="ar-IQ" sz="2400" b="1" dirty="0" smtClean="0">
                <a:latin typeface="Arial" pitchFamily="34" charset="0"/>
                <a:sym typeface="AGA Arabesque"/>
              </a:rPr>
              <a:t>.</a:t>
            </a:r>
            <a:endParaRPr kumimoji="0" lang="ar-IQ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76132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704856" cy="1143000"/>
          </a:xfrm>
        </p:spPr>
        <p:txBody>
          <a:bodyPr/>
          <a:lstStyle/>
          <a:p>
            <a:r>
              <a:rPr lang="ar-IQ" b="1" dirty="0" smtClean="0">
                <a:solidFill>
                  <a:schemeClr val="tx1"/>
                </a:solidFill>
              </a:rPr>
              <a:t>فقال  سعد بن معاذ </a:t>
            </a:r>
            <a:r>
              <a:rPr lang="ar-IQ" b="1" dirty="0" smtClean="0">
                <a:solidFill>
                  <a:schemeClr val="tx1"/>
                </a:solidFill>
                <a:sym typeface="AGA Arabesque"/>
              </a:rPr>
              <a:t></a:t>
            </a:r>
            <a:endParaRPr lang="ar-IQ" b="1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47700" y="1600200"/>
            <a:ext cx="7239000" cy="3543311"/>
          </a:xfrm>
        </p:spPr>
        <p:txBody>
          <a:bodyPr/>
          <a:lstStyle/>
          <a:p>
            <a:pPr>
              <a:buNone/>
            </a:pPr>
            <a:r>
              <a:rPr lang="ar-IQ" b="1" dirty="0" smtClean="0">
                <a:solidFill>
                  <a:srgbClr val="00B050"/>
                </a:solidFill>
              </a:rPr>
              <a:t>فاني احكم فيهم  </a:t>
            </a:r>
            <a:endParaRPr lang="en-US" b="1" dirty="0" smtClean="0">
              <a:solidFill>
                <a:srgbClr val="00B050"/>
              </a:solidFill>
            </a:endParaRPr>
          </a:p>
          <a:p>
            <a:r>
              <a:rPr lang="ar-IQ" b="1" dirty="0" smtClean="0">
                <a:solidFill>
                  <a:srgbClr val="00B050"/>
                </a:solidFill>
              </a:rPr>
              <a:t>القتل </a:t>
            </a:r>
            <a:r>
              <a:rPr lang="ar-IQ" b="1" dirty="0" smtClean="0">
                <a:solidFill>
                  <a:srgbClr val="00B050"/>
                </a:solidFill>
              </a:rPr>
              <a:t>لرجالهم</a:t>
            </a:r>
          </a:p>
          <a:p>
            <a:r>
              <a:rPr lang="ar-IQ" b="1" dirty="0" smtClean="0">
                <a:solidFill>
                  <a:srgbClr val="00B050"/>
                </a:solidFill>
              </a:rPr>
              <a:t>وتسبى الذرية</a:t>
            </a:r>
          </a:p>
          <a:p>
            <a:r>
              <a:rPr lang="ar-IQ" b="1" dirty="0" smtClean="0">
                <a:solidFill>
                  <a:srgbClr val="00B050"/>
                </a:solidFill>
              </a:rPr>
              <a:t>وتقسم الاموال</a:t>
            </a:r>
          </a:p>
          <a:p>
            <a:pPr marL="0" indent="0">
              <a:buNone/>
            </a:pPr>
            <a:r>
              <a:rPr lang="ar-IQ" b="1" dirty="0" smtClean="0">
                <a:solidFill>
                  <a:srgbClr val="FF9966"/>
                </a:solidFill>
              </a:rPr>
              <a:t>فقال رسول الله </a:t>
            </a:r>
            <a:r>
              <a:rPr lang="ar-IQ" b="1" dirty="0" smtClean="0">
                <a:solidFill>
                  <a:srgbClr val="FF9966"/>
                </a:solidFill>
                <a:sym typeface="AGA Arabesque"/>
              </a:rPr>
              <a:t> «لقد حكمت فيهم حكم الله من فوق سبع سموات»</a:t>
            </a:r>
            <a:endParaRPr lang="ar-IQ" b="1" dirty="0" smtClean="0">
              <a:solidFill>
                <a:srgbClr val="FF9966"/>
              </a:solidFill>
            </a:endParaRPr>
          </a:p>
          <a:p>
            <a:endParaRPr lang="ar-IQ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ar-IQ" b="1" dirty="0" smtClean="0">
                <a:solidFill>
                  <a:srgbClr val="00B050"/>
                </a:solidFill>
              </a:rPr>
              <a:t>حدثت هذه الغزوة في الخامسة للهجرة</a:t>
            </a:r>
            <a:endParaRPr lang="ar-IQ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87176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ماذا تعلم الصحابة </a:t>
            </a:r>
            <a:r>
              <a:rPr lang="ar-IQ" sz="4400" dirty="0" smtClean="0">
                <a:sym typeface="AGA Arabesque"/>
              </a:rPr>
              <a:t></a:t>
            </a:r>
            <a:r>
              <a:rPr lang="ar-IQ" dirty="0" smtClean="0">
                <a:sym typeface="AGA Arabesque"/>
              </a:rPr>
              <a:t> من امر رسول الله لهم بأنه لا يصلين احدكم العصر الا في </a:t>
            </a:r>
            <a:r>
              <a:rPr lang="ar-IQ" b="1" dirty="0" smtClean="0">
                <a:solidFill>
                  <a:srgbClr val="FF0000"/>
                </a:solidFill>
                <a:sym typeface="AGA Arabesque"/>
              </a:rPr>
              <a:t>بني قريظة؟؟</a:t>
            </a:r>
            <a:endParaRPr lang="ar-IQ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53338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الثبات </a:t>
            </a:r>
          </a:p>
          <a:p>
            <a:r>
              <a:rPr lang="ar-IQ" dirty="0" smtClean="0"/>
              <a:t>الطاعة </a:t>
            </a:r>
          </a:p>
          <a:p>
            <a:r>
              <a:rPr lang="ar-IQ" dirty="0" smtClean="0"/>
              <a:t>الحزم في القرار</a:t>
            </a:r>
          </a:p>
          <a:p>
            <a:r>
              <a:rPr lang="ar-IQ" dirty="0" smtClean="0"/>
              <a:t>لا يجب ان تاخذ الرأفة فيمن خان الأمة لومة لائم</a:t>
            </a:r>
          </a:p>
          <a:p>
            <a:r>
              <a:rPr lang="ar-IQ" dirty="0" smtClean="0"/>
              <a:t>الصبر</a:t>
            </a:r>
          </a:p>
          <a:p>
            <a:r>
              <a:rPr lang="ar-IQ" dirty="0" smtClean="0"/>
              <a:t>التوبة</a:t>
            </a:r>
          </a:p>
          <a:p>
            <a:r>
              <a:rPr lang="ar-IQ" dirty="0" smtClean="0"/>
              <a:t>السرية والكتمان     </a:t>
            </a:r>
          </a:p>
          <a:p>
            <a:endParaRPr lang="ar-IQ" dirty="0"/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ما المستفاد من هذه الغزوة </a:t>
            </a:r>
            <a:endParaRPr lang="ar-IQ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" name="وسيلة شرح مع سهم إلى اليمين 1"/>
          <p:cNvSpPr/>
          <p:nvPr/>
        </p:nvSpPr>
        <p:spPr bwMode="auto">
          <a:xfrm>
            <a:off x="1907704" y="4293096"/>
            <a:ext cx="3240360" cy="936104"/>
          </a:xfrm>
          <a:prstGeom prst="rightArrow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IQ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يأتي النصر بأذن الله</a:t>
            </a:r>
          </a:p>
        </p:txBody>
      </p:sp>
    </p:spTree>
    <p:extLst>
      <p:ext uri="{BB962C8B-B14F-4D97-AF65-F5344CB8AC3E}">
        <p14:creationId xmlns="" xmlns:p14="http://schemas.microsoft.com/office/powerpoint/2010/main" val="3287149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2" grpId="0" animBg="1"/>
    </p:bldLst>
  </p:timing>
</p:sld>
</file>

<file path=ppt/theme/theme1.xml><?xml version="1.0" encoding="utf-8"?>
<a:theme xmlns:a="http://schemas.openxmlformats.org/drawingml/2006/main" name="Pressed Leaves design template">
  <a:themeElements>
    <a:clrScheme name="Default Design 13">
      <a:dk1>
        <a:srgbClr val="000000"/>
      </a:dk1>
      <a:lt1>
        <a:srgbClr val="F1ECD8"/>
      </a:lt1>
      <a:dk2>
        <a:srgbClr val="4F261E"/>
      </a:dk2>
      <a:lt2>
        <a:srgbClr val="777777"/>
      </a:lt2>
      <a:accent1>
        <a:srgbClr val="909082"/>
      </a:accent1>
      <a:accent2>
        <a:srgbClr val="809EA8"/>
      </a:accent2>
      <a:accent3>
        <a:srgbClr val="F7F4E9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Default Design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1ECD8"/>
        </a:lt1>
        <a:dk2>
          <a:srgbClr val="4F261E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7F4E9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840716E-1241-426B-896C-CCD1B30C94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Pressed Leaves design template</Template>
  <TotalTime>456</TotalTime>
  <Words>479</Words>
  <Application>Microsoft Office PowerPoint</Application>
  <PresentationFormat>عرض على الشاشة (3:4)‏</PresentationFormat>
  <Paragraphs>68</Paragraphs>
  <Slides>10</Slides>
  <Notes>2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Pressed Leaves design template</vt:lpstr>
      <vt:lpstr>  </vt:lpstr>
      <vt:lpstr>أسباب الغزوة   </vt:lpstr>
      <vt:lpstr>فامر رسول الله  القوم </vt:lpstr>
      <vt:lpstr>اشتد الحصار على بني قريظة</vt:lpstr>
      <vt:lpstr>بعد هذا الجواب كان ولابد ان ينزلوا على حكم رسول الله </vt:lpstr>
      <vt:lpstr>بعد كل ما سمع اليهود نزلوا على حكم رسول الله </vt:lpstr>
      <vt:lpstr>فقال  سعد بن معاذ </vt:lpstr>
      <vt:lpstr>الشريحة 8</vt:lpstr>
      <vt:lpstr>ما المستفاد من هذه الغزوة </vt:lpstr>
      <vt:lpstr>الشريحة 10</vt:lpstr>
    </vt:vector>
  </TitlesOfParts>
  <Company>فراس الصعيو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LAB9</cp:lastModifiedBy>
  <cp:revision>62</cp:revision>
  <dcterms:created xsi:type="dcterms:W3CDTF">2013-03-05T05:51:30Z</dcterms:created>
  <dcterms:modified xsi:type="dcterms:W3CDTF">2019-01-30T09:38:21Z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TC100690481025</vt:lpwstr>
  </property>
</Properties>
</file>