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JO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BD66B44-E249-41A3-8893-085BA6EFC9F5}" type="datetimeFigureOut">
              <a:rPr lang="ar-JO" smtClean="0"/>
              <a:pPr/>
              <a:t>21/12/1434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JO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C78262C-6B83-4F1E-BC2C-AAD6A6512230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785793"/>
          </a:xfrm>
        </p:spPr>
        <p:txBody>
          <a:bodyPr/>
          <a:lstStyle/>
          <a:p>
            <a:r>
              <a:rPr lang="ar-JO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الوقف وأنواعه</a:t>
            </a:r>
            <a:endParaRPr lang="ar-JO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r>
              <a:rPr lang="ar-JO" sz="2000" dirty="0" smtClean="0">
                <a:solidFill>
                  <a:schemeClr val="accent2">
                    <a:lumMod val="75000"/>
                  </a:schemeClr>
                </a:solidFill>
              </a:rPr>
              <a:t>يتوقع من الطالبة في نهاية هذا الدرس أن تكون قادرة على:</a:t>
            </a:r>
          </a:p>
          <a:p>
            <a:r>
              <a:rPr lang="ar-JO" sz="2000" dirty="0" smtClean="0">
                <a:solidFill>
                  <a:schemeClr val="accent2">
                    <a:lumMod val="75000"/>
                  </a:schemeClr>
                </a:solidFill>
              </a:rPr>
              <a:t>1.تتلو الآيات تلاوة سليمة</a:t>
            </a:r>
          </a:p>
          <a:p>
            <a:r>
              <a:rPr lang="ar-JO" sz="2000" dirty="0" smtClean="0">
                <a:solidFill>
                  <a:schemeClr val="accent2">
                    <a:lumMod val="75000"/>
                  </a:schemeClr>
                </a:solidFill>
              </a:rPr>
              <a:t>2.أن تعرف الطالبة الوقف</a:t>
            </a:r>
          </a:p>
          <a:p>
            <a:r>
              <a:rPr lang="ar-JO" sz="2000" dirty="0" smtClean="0">
                <a:solidFill>
                  <a:schemeClr val="accent2">
                    <a:lumMod val="75000"/>
                  </a:schemeClr>
                </a:solidFill>
              </a:rPr>
              <a:t>3.أن ميز الطالبة علامة الوقف اللازم من علامة الاقلاب</a:t>
            </a:r>
            <a:endParaRPr lang="ar-JO" sz="20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ar-JO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  <a:t>الوقف:هو التوقف عن النطق،وقطع الصوت عن كلمة قرآنية زمنا قصيرا يتنفس به القارئ بنية مواصلة القراءة.</a:t>
            </a:r>
          </a:p>
          <a:p>
            <a:endParaRPr lang="ar-JO" sz="2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أنواع الوقف :  </a:t>
            </a:r>
            <a:r>
              <a:rPr lang="ar-JO" sz="3600" dirty="0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 الوقف اللازم.</a:t>
            </a:r>
          </a:p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                 2. الوقف الجائر.</a:t>
            </a:r>
          </a:p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                   3. الوقف الممنوع.</a:t>
            </a:r>
            <a:endParaRPr lang="ar-JO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الوقف اللازم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الوقف اللازم:هو الوقف عن الكلام الذي لا يتعلق بما بعده لفظا ولا معنى.</a:t>
            </a:r>
            <a:endParaRPr lang="ar-JO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ar-JO" sz="16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JO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سببه:أن الكلام إذا واصل الفهم معنى غير المعنى المقصود.</a:t>
            </a:r>
          </a:p>
          <a:p>
            <a:pPr>
              <a:buNone/>
            </a:pPr>
            <a:endParaRPr lang="ar-JO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علامته:حرف ميم صغير فوق الكلمة على شكل( </a:t>
            </a: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)التي </a:t>
            </a: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تفيد لزوم الوقف .</a:t>
            </a:r>
          </a:p>
          <a:p>
            <a:pPr>
              <a:buNone/>
            </a:pPr>
            <a:endParaRPr lang="ar-JO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JO" sz="2800" dirty="0" smtClean="0">
                <a:solidFill>
                  <a:srgbClr val="7030A0"/>
                </a:solidFill>
              </a:rPr>
              <a:t>مثال:</a:t>
            </a:r>
            <a:r>
              <a:rPr lang="ar-JO" sz="2800" dirty="0">
                <a:solidFill>
                  <a:srgbClr val="7030A0"/>
                </a:solidFill>
              </a:rPr>
              <a:t> </a:t>
            </a:r>
            <a:r>
              <a:rPr lang="ar-JO" sz="2800" dirty="0"/>
              <a:t> </a:t>
            </a:r>
            <a:r>
              <a:rPr lang="ar-JO" sz="2800" dirty="0">
                <a:solidFill>
                  <a:srgbClr val="7030A0"/>
                </a:solidFill>
              </a:rPr>
              <a:t>﴿ </a:t>
            </a:r>
            <a:r>
              <a:rPr lang="ar-JO" sz="2800" dirty="0" smtClean="0">
                <a:solidFill>
                  <a:srgbClr val="7030A0"/>
                </a:solidFill>
              </a:rPr>
              <a:t>لَقَدْ</a:t>
            </a:r>
            <a:r>
              <a:rPr lang="ar-JO" sz="2800" dirty="0">
                <a:solidFill>
                  <a:srgbClr val="7030A0"/>
                </a:solidFill>
              </a:rPr>
              <a:t> كَفَرَ الَّذِينَ قَالُوا إِنَّ اللَّهَ ثَالِثُ ثَلَاثَةٍ ۘ وَمَا مِنْ إِلَٰهٍ إِلَّا إِلَٰهٌ </a:t>
            </a:r>
            <a:r>
              <a:rPr lang="ar-JO" sz="2800" dirty="0" smtClean="0">
                <a:solidFill>
                  <a:srgbClr val="7030A0"/>
                </a:solidFill>
              </a:rPr>
              <a:t>وَاحِدٌ</a:t>
            </a:r>
            <a:r>
              <a:rPr lang="ar-JO" sz="2800" dirty="0">
                <a:solidFill>
                  <a:srgbClr val="7030A0"/>
                </a:solidFill>
              </a:rPr>
              <a:t> ﴾</a:t>
            </a:r>
          </a:p>
        </p:txBody>
      </p:sp>
      <p:pic>
        <p:nvPicPr>
          <p:cNvPr id="6" name="صورة 5" descr="اللازم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50" y="0"/>
            <a:ext cx="1785950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500306"/>
            <a:ext cx="9144000" cy="4357694"/>
          </a:xfrm>
        </p:spPr>
        <p:txBody>
          <a:bodyPr>
            <a:normAutofit fontScale="90000"/>
          </a:bodyPr>
          <a:lstStyle/>
          <a:p>
            <a:pPr algn="r"/>
            <a:r>
              <a:rPr lang="ar-JO" sz="2000" dirty="0" smtClean="0">
                <a:latin typeface="+mn-lt"/>
                <a:cs typeface="+mn-cs"/>
              </a:rPr>
              <a:t/>
            </a:r>
            <a:br>
              <a:rPr lang="ar-JO" sz="2000" dirty="0" smtClean="0">
                <a:latin typeface="+mn-lt"/>
                <a:cs typeface="+mn-cs"/>
              </a:rPr>
            </a:br>
            <a:r>
              <a:rPr lang="ar-JO" sz="2000" dirty="0" smtClean="0">
                <a:latin typeface="+mn-lt"/>
                <a:cs typeface="+mn-cs"/>
              </a:rPr>
              <a:t/>
            </a:r>
            <a:br>
              <a:rPr lang="ar-JO" sz="2000" dirty="0" smtClean="0">
                <a:latin typeface="+mn-lt"/>
                <a:cs typeface="+mn-cs"/>
              </a:rPr>
            </a:br>
            <a:r>
              <a:rPr lang="ar-JO" sz="2000" dirty="0" smtClean="0">
                <a:latin typeface="+mn-lt"/>
                <a:cs typeface="+mn-cs"/>
              </a:rPr>
              <a:t/>
            </a:r>
            <a:br>
              <a:rPr lang="ar-JO" sz="2000" dirty="0" smtClean="0">
                <a:latin typeface="+mn-lt"/>
                <a:cs typeface="+mn-cs"/>
              </a:rPr>
            </a:br>
            <a:r>
              <a:rPr lang="ar-JO" sz="2000" dirty="0" smtClean="0">
                <a:latin typeface="+mn-lt"/>
                <a:cs typeface="+mn-cs"/>
              </a:rPr>
              <a:t/>
            </a:r>
            <a:br>
              <a:rPr lang="ar-JO" sz="2000" dirty="0" smtClean="0">
                <a:latin typeface="+mn-lt"/>
                <a:cs typeface="+mn-cs"/>
              </a:rPr>
            </a:br>
            <a:r>
              <a:rPr lang="ar-JO" sz="2000" dirty="0" smtClean="0">
                <a:latin typeface="+mn-lt"/>
                <a:cs typeface="+mn-cs"/>
              </a:rPr>
              <a:t/>
            </a:r>
            <a:br>
              <a:rPr lang="ar-JO" sz="2000" dirty="0" smtClean="0">
                <a:latin typeface="+mn-lt"/>
                <a:cs typeface="+mn-cs"/>
              </a:rPr>
            </a:br>
            <a:r>
              <a:rPr lang="ar-JO" sz="2000" b="1" dirty="0">
                <a:latin typeface="+mn-lt"/>
                <a:cs typeface="+mn-cs"/>
              </a:rPr>
              <a:t/>
            </a:r>
            <a:br>
              <a:rPr lang="ar-JO" sz="2000" b="1" dirty="0"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b="1" dirty="0">
                <a:latin typeface="+mn-lt"/>
                <a:cs typeface="+mn-cs"/>
              </a:rPr>
              <a:t/>
            </a:r>
            <a:br>
              <a:rPr lang="ar-JO" sz="2000" b="1" dirty="0">
                <a:latin typeface="+mn-lt"/>
                <a:cs typeface="+mn-cs"/>
              </a:rPr>
            </a:br>
            <a:r>
              <a:rPr lang="ar-JO" sz="2000" dirty="0" smtClean="0"/>
              <a:t> </a:t>
            </a:r>
            <a:br>
              <a:rPr lang="ar-JO" sz="2000" dirty="0" smtClean="0"/>
            </a:b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dirty="0" smtClean="0">
                <a:solidFill>
                  <a:schemeClr val="accent6">
                    <a:lumMod val="75000"/>
                  </a:schemeClr>
                </a:solidFill>
              </a:rPr>
              <a:t> هيا بنا حبيبتي الطالبة بعد دراستنا للدرس هيا بنا نتلو الآيات تلاوة سليمة ونحدد مواضع الوقف اللازم:- </a:t>
            </a: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b="1" dirty="0">
                <a:latin typeface="+mn-lt"/>
                <a:cs typeface="+mn-cs"/>
              </a:rPr>
              <a:t/>
            </a:r>
            <a:br>
              <a:rPr lang="ar-JO" sz="2000" b="1" dirty="0"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>1. </a:t>
            </a:r>
            <a:r>
              <a:rPr lang="ar-JO" sz="2000" b="1" dirty="0" smtClean="0">
                <a:latin typeface="+mn-lt"/>
                <a:cs typeface="+mn-cs"/>
              </a:rPr>
              <a:t>قال تعالى: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(الَّذِينَ</a:t>
            </a:r>
            <a:r>
              <a:rPr lang="ar-JO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 آتَيْنَاهُمُ الْكِتَابَ يَعْرِفُونَهُ كَمَا يَعْرِفُونَ أَبْنَاءَهُمُ ۘ الَّذِينَ خَسِرُوا أَنْفُسَهُمْ فَهُمْ لَا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يُؤْمِنُونَ) .</a:t>
            </a:r>
            <a:b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>2. قال تعالى: </a:t>
            </a:r>
            <a:r>
              <a:rPr lang="ar-JO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ar-JO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إِنَّمَا يَسْتَجِيبُ الَّذِينَ يَسْمَعُونَ ۘ وَالْمَوْتَىٰ يَبْعَثُهُمُ اللَّهُ ثُمَّ إِلَيْهِ يُرْجَعُونَ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).</a:t>
            </a: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b="1" dirty="0">
                <a:latin typeface="+mn-lt"/>
                <a:cs typeface="+mn-cs"/>
              </a:rPr>
              <a:t/>
            </a:r>
            <a:br>
              <a:rPr lang="ar-JO" sz="2000" b="1" dirty="0"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>3. قال تعالى: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 </a:t>
            </a:r>
            <a:r>
              <a:rPr lang="ar-JO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فَلَا يَحْزُنْكَ قَوْلُهُمْ ۘ إِنَّا نَعْلَمُ مَا يُسِرُّونَ وَمَا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يُعْلِنُونَ).</a:t>
            </a:r>
            <a:b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/>
            </a:r>
            <a:br>
              <a:rPr lang="ar-JO" sz="2000" b="1" dirty="0" smtClean="0">
                <a:latin typeface="+mn-lt"/>
                <a:cs typeface="+mn-cs"/>
              </a:rPr>
            </a:br>
            <a:r>
              <a:rPr lang="ar-JO" sz="2000" b="1" dirty="0" smtClean="0">
                <a:latin typeface="+mn-lt"/>
                <a:cs typeface="+mn-cs"/>
              </a:rPr>
              <a:t>4. </a:t>
            </a:r>
            <a:r>
              <a:rPr lang="ar-JO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قال تعلى: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</a:t>
            </a:r>
            <a:r>
              <a:rPr lang="ar-JO" sz="2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  فَتَوَلَّ عَنْهُمْ ۘ يَوْمَ يَدْعُ الدَّاعِ إِلَىٰ شَيْءٍ نُّكُرٍ </a:t>
            </a:r>
            <a:r>
              <a:rPr lang="ar-JO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).</a:t>
            </a:r>
            <a:r>
              <a:rPr lang="ar-JO" sz="2000" dirty="0"/>
              <a:t/>
            </a:r>
            <a:br>
              <a:rPr lang="ar-JO" sz="2000" dirty="0"/>
            </a:br>
            <a:r>
              <a:rPr lang="ar-JO" sz="2000" dirty="0" smtClean="0"/>
              <a:t/>
            </a:r>
            <a:br>
              <a:rPr lang="ar-JO" sz="2000" dirty="0" smtClean="0"/>
            </a:br>
            <a:r>
              <a:rPr lang="ar-JO" sz="2000" dirty="0"/>
              <a:t/>
            </a:r>
            <a:br>
              <a:rPr lang="ar-JO" sz="2000" dirty="0"/>
            </a:br>
            <a:r>
              <a:rPr lang="ar-JO" sz="2000" dirty="0" smtClean="0"/>
              <a:t/>
            </a:r>
            <a:br>
              <a:rPr lang="ar-JO" sz="2000" dirty="0" smtClean="0"/>
            </a:br>
            <a:r>
              <a:rPr lang="ar-JO" sz="2000" dirty="0"/>
              <a:t/>
            </a:r>
            <a:br>
              <a:rPr lang="ar-JO" sz="2000" dirty="0"/>
            </a:br>
            <a:r>
              <a:rPr lang="ar-JO" sz="2000" dirty="0" smtClean="0"/>
              <a:t/>
            </a:r>
            <a:br>
              <a:rPr lang="ar-JO" sz="2000" dirty="0" smtClean="0"/>
            </a:br>
            <a:r>
              <a:rPr lang="ar-JO" sz="2000" dirty="0"/>
              <a:t/>
            </a:r>
            <a:br>
              <a:rPr lang="ar-JO" sz="2000" dirty="0"/>
            </a:br>
            <a:r>
              <a:rPr lang="ar-JO" sz="2000" dirty="0" smtClean="0"/>
              <a:t/>
            </a:r>
            <a:br>
              <a:rPr lang="ar-JO" sz="2000" dirty="0" smtClean="0"/>
            </a:br>
            <a:endParaRPr lang="ar-JO" sz="2000" dirty="0"/>
          </a:p>
        </p:txBody>
      </p:sp>
      <p:pic>
        <p:nvPicPr>
          <p:cNvPr id="4" name="عنصر نائب للمحتوى 3" descr="استفها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242886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JO" dirty="0" smtClean="0"/>
              <a:t>الوقف الجائز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الوقف الجائز:وهو ما يجوز فيه الوقف أو الوصول بدرجة متساوية،فيجوز للقارئ أن يقف عنده،يواصل القراءة.</a:t>
            </a:r>
          </a:p>
          <a:p>
            <a:pPr>
              <a:buNone/>
            </a:pPr>
            <a:endParaRPr lang="ar-JO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علامته:علامة الوقف الجائز </a:t>
            </a:r>
            <a:r>
              <a:rPr lang="ar-JO" dirty="0">
                <a:solidFill>
                  <a:schemeClr val="accent2">
                    <a:lumMod val="75000"/>
                  </a:schemeClr>
                </a:solidFill>
              </a:rPr>
              <a:t>ح</a:t>
            </a: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رف الجيم( </a:t>
            </a:r>
            <a:r>
              <a:rPr lang="ar-JO" dirty="0" err="1" smtClean="0">
                <a:solidFill>
                  <a:schemeClr val="accent2">
                    <a:lumMod val="75000"/>
                  </a:schemeClr>
                </a:solidFill>
              </a:rPr>
              <a:t>ج</a:t>
            </a:r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ar-JO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ar-JO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rgbClr val="7030A0"/>
                </a:solidFill>
              </a:rPr>
              <a:t>مثال:</a:t>
            </a:r>
            <a:r>
              <a:rPr lang="ar-JO" dirty="0">
                <a:solidFill>
                  <a:srgbClr val="7030A0"/>
                </a:solidFill>
              </a:rPr>
              <a:t> </a:t>
            </a:r>
            <a:r>
              <a:rPr lang="ar-JO" dirty="0" smtClean="0">
                <a:solidFill>
                  <a:srgbClr val="7030A0"/>
                </a:solidFill>
              </a:rPr>
              <a:t>(</a:t>
            </a:r>
            <a:r>
              <a:rPr lang="ar-JO" dirty="0">
                <a:solidFill>
                  <a:srgbClr val="7030A0"/>
                </a:solidFill>
              </a:rPr>
              <a:t> فَوَلِّ وَجْهَكَ شَطْرَ الْمَسْجِدِ الْحَرَامِ ۚ </a:t>
            </a:r>
            <a:r>
              <a:rPr lang="ar-JO" dirty="0" smtClean="0">
                <a:solidFill>
                  <a:srgbClr val="7030A0"/>
                </a:solidFill>
              </a:rPr>
              <a:t>وَحَيْثُ مَاكُنْتُمْ فَوَلُّوا وُجُوهَكُمْ شَطْرَهُ).</a:t>
            </a:r>
          </a:p>
          <a:p>
            <a:pPr>
              <a:buNone/>
            </a:pPr>
            <a:endParaRPr lang="ar-JO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accent5">
                    <a:lumMod val="75000"/>
                  </a:schemeClr>
                </a:solidFill>
              </a:rPr>
              <a:t>ففي هذا المثال يجوز أن نقف عند كلمة(الحرام)ويجوز أن نتابع أن نواصل القراءة </a:t>
            </a:r>
            <a:endParaRPr lang="ar-JO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صورة 3" descr="الجائز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0"/>
            <a:ext cx="2357454" cy="2000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214554"/>
            <a:ext cx="9144000" cy="4643446"/>
          </a:xfrm>
        </p:spPr>
        <p:txBody>
          <a:bodyPr>
            <a:normAutofit fontScale="90000"/>
          </a:bodyPr>
          <a:lstStyle/>
          <a:p>
            <a:pPr algn="r"/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200" dirty="0" smtClean="0">
                <a:solidFill>
                  <a:schemeClr val="accent6">
                    <a:lumMod val="75000"/>
                  </a:schemeClr>
                </a:solidFill>
              </a:rPr>
              <a:t>هيا بنا حبيبتي الطالبة بعد دراستنا للدرس هيا بنا نتلو الآيات تلاوة سليمة ونحدد مواضع الوقف الجائر:-</a:t>
            </a:r>
            <a:br>
              <a:rPr lang="ar-JO" sz="2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2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1.قال تعالى: </a:t>
            </a: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(ويقولون سبعة وثمانهم كلبهك قل ربي اعلم بعدتهم ما يعلمهم إلا قليل).</a:t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 قال تعالى:</a:t>
            </a: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ar-SA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وإِنَّ </a:t>
            </a:r>
            <a:r>
              <a:rPr lang="ar-SA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اللَّهَ رَبِّى وَرَبُّكُمْ فَاعْبُدُوهُ هَـذَا صِرَطٌ </a:t>
            </a:r>
            <a:r>
              <a:rPr lang="ar-SA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مُّسْتَقِيمٌ</a:t>
            </a: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</a:t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3. قال تعالى: </a:t>
            </a: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ar-JO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لَا تَحْسَبَنَّ الَّذِينَ كَفَرُوا مُعْجِزِينَ فِي الْأَرْضِ ۚ وَمَأْوَاهُمُ النَّارُ ۖ </a:t>
            </a:r>
            <a:r>
              <a:rPr lang="ar-JO" sz="2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وَلَبِئْسَ</a:t>
            </a:r>
            <a:r>
              <a:rPr lang="ar-JO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الْمَصِيرُ </a:t>
            </a:r>
            <a:r>
              <a:rPr lang="ar-JO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</a:t>
            </a:r>
            <a:r>
              <a:rPr lang="ar-JO" sz="2200" dirty="0" smtClean="0"/>
              <a:t/>
            </a:r>
            <a:br>
              <a:rPr lang="ar-JO" sz="2200" dirty="0" smtClean="0"/>
            </a:br>
            <a:r>
              <a:rPr lang="ar-JO" sz="2400" dirty="0"/>
              <a:t/>
            </a:r>
            <a:br>
              <a:rPr lang="ar-JO" sz="2400" dirty="0"/>
            </a:br>
            <a:r>
              <a:rPr lang="ar-JO" sz="2400" dirty="0" smtClean="0"/>
              <a:t/>
            </a:r>
            <a:br>
              <a:rPr lang="ar-JO" sz="2400" dirty="0" smtClean="0"/>
            </a:br>
            <a:r>
              <a:rPr lang="ar-JO" sz="2400" dirty="0"/>
              <a:t/>
            </a:r>
            <a:br>
              <a:rPr lang="ar-JO" sz="2400" dirty="0"/>
            </a:br>
            <a:r>
              <a:rPr lang="ar-JO" sz="2400" dirty="0" smtClean="0"/>
              <a:t/>
            </a:r>
            <a:br>
              <a:rPr lang="ar-JO" sz="2400" dirty="0" smtClean="0"/>
            </a:br>
            <a:r>
              <a:rPr lang="ar-JO" sz="2400" dirty="0"/>
              <a:t/>
            </a:r>
            <a:br>
              <a:rPr lang="ar-JO" sz="2400" dirty="0"/>
            </a:br>
            <a:r>
              <a:rPr lang="ar-JO" sz="2400" dirty="0" smtClean="0"/>
              <a:t/>
            </a:r>
            <a:br>
              <a:rPr lang="ar-JO" sz="2400" dirty="0" smtClean="0"/>
            </a:br>
            <a:r>
              <a:rPr lang="ar-JO" sz="2400" dirty="0"/>
              <a:t/>
            </a:r>
            <a:br>
              <a:rPr lang="ar-JO" sz="2400" dirty="0"/>
            </a:br>
            <a:r>
              <a:rPr lang="ar-JO" sz="2400" dirty="0" smtClean="0"/>
              <a:t/>
            </a:r>
            <a:br>
              <a:rPr lang="ar-JO" sz="2400" dirty="0" smtClean="0"/>
            </a:br>
            <a:endParaRPr lang="ar-JO" sz="2400" dirty="0"/>
          </a:p>
        </p:txBody>
      </p:sp>
      <p:pic>
        <p:nvPicPr>
          <p:cNvPr id="4" name="عنصر نائب للمحتوى 3" descr="سؤوال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2214554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JO" dirty="0" smtClean="0"/>
              <a:t>الوقف الممنوع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ar-JO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الوقف </a:t>
            </a:r>
            <a:r>
              <a:rPr lang="ar-JO" dirty="0" smtClean="0">
                <a:solidFill>
                  <a:schemeClr val="accent3">
                    <a:lumMod val="75000"/>
                  </a:schemeClr>
                </a:solidFill>
              </a:rPr>
              <a:t>الممنوع:هو الامتناع عن الوقف بحيث لو تم التوقف لإحداث فساد أو خللا في المعنى.</a:t>
            </a:r>
          </a:p>
          <a:p>
            <a:pPr>
              <a:buNone/>
            </a:pPr>
            <a:endParaRPr lang="ar-JO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سببه:تعلق الكلام السابق باللاحق.</a:t>
            </a:r>
          </a:p>
          <a:p>
            <a:pPr>
              <a:buNone/>
            </a:pPr>
            <a:endParaRPr lang="ar-JO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accent6">
                    <a:lumMod val="75000"/>
                  </a:schemeClr>
                </a:solidFill>
              </a:rPr>
              <a:t>علامته:علامة الوقف الممنوع </a:t>
            </a:r>
            <a:r>
              <a:rPr lang="ar-JO" dirty="0" smtClean="0">
                <a:solidFill>
                  <a:schemeClr val="accent6">
                    <a:lumMod val="75000"/>
                  </a:schemeClr>
                </a:solidFill>
              </a:rPr>
              <a:t>حرف(لا </a:t>
            </a:r>
            <a:r>
              <a:rPr lang="ar-JO" dirty="0" smtClean="0">
                <a:solidFill>
                  <a:schemeClr val="accent6">
                    <a:lumMod val="75000"/>
                  </a:schemeClr>
                </a:solidFill>
              </a:rPr>
              <a:t>).</a:t>
            </a:r>
          </a:p>
          <a:p>
            <a:pPr>
              <a:buNone/>
            </a:pPr>
            <a:r>
              <a:rPr lang="ar-JO" dirty="0" smtClean="0">
                <a:solidFill>
                  <a:srgbClr val="7030A0"/>
                </a:solidFill>
              </a:rPr>
              <a:t>مثال: (</a:t>
            </a:r>
            <a:r>
              <a:rPr lang="ar-JO" dirty="0">
                <a:solidFill>
                  <a:srgbClr val="7030A0"/>
                </a:solidFill>
              </a:rPr>
              <a:t>فَوَيْلٌ </a:t>
            </a:r>
            <a:r>
              <a:rPr lang="ar-JO" dirty="0" smtClean="0">
                <a:solidFill>
                  <a:srgbClr val="7030A0"/>
                </a:solidFill>
              </a:rPr>
              <a:t>لِلْمُصَلِّينَ*</a:t>
            </a:r>
            <a:r>
              <a:rPr lang="ar-JO" dirty="0">
                <a:solidFill>
                  <a:srgbClr val="7030A0"/>
                </a:solidFill>
              </a:rPr>
              <a:t> الَّذِينَ هُمْ عَنْ صَلَاتِهِمْ </a:t>
            </a:r>
            <a:r>
              <a:rPr lang="ar-JO" dirty="0" smtClean="0">
                <a:solidFill>
                  <a:srgbClr val="7030A0"/>
                </a:solidFill>
              </a:rPr>
              <a:t>سَاهُونَ)</a:t>
            </a:r>
          </a:p>
          <a:p>
            <a:pPr>
              <a:buNone/>
            </a:pPr>
            <a:endParaRPr lang="ar-JO" sz="2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ar-JO" dirty="0" smtClean="0">
                <a:solidFill>
                  <a:schemeClr val="accent5"/>
                </a:solidFill>
              </a:rPr>
              <a:t>لماذا يمنع الوقف على كلمة(للمصلين)في الآية السابقة؟</a:t>
            </a:r>
            <a:endParaRPr lang="ar-JO" dirty="0">
              <a:solidFill>
                <a:schemeClr val="accent5"/>
              </a:solidFill>
            </a:endParaRPr>
          </a:p>
        </p:txBody>
      </p:sp>
      <p:pic>
        <p:nvPicPr>
          <p:cNvPr id="5" name="صورة 4" descr="الممنو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56" y="0"/>
            <a:ext cx="2714644" cy="20717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214554"/>
            <a:ext cx="9143999" cy="4643446"/>
          </a:xfrm>
        </p:spPr>
        <p:txBody>
          <a:bodyPr>
            <a:normAutofit fontScale="90000"/>
          </a:bodyPr>
          <a:lstStyle/>
          <a:p>
            <a:pPr algn="r"/>
            <a: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8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8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800" dirty="0" smtClean="0">
                <a:solidFill>
                  <a:schemeClr val="accent6">
                    <a:lumMod val="75000"/>
                  </a:schemeClr>
                </a:solidFill>
              </a:rPr>
              <a:t>هيا بنا حبيبتي الطالبة بعد دراستنا للدرس هيا بنا نتلو الآيات تلاوة سليمة ونحدد مواضع الوقف الممنوع:-</a:t>
            </a: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 قال تعالى: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(وَأَقْسَمُوا</a:t>
            </a:r>
            <a: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بِاللَّهِ جَهْدَ أَيْمَانِهِمْ ۙ لَا يَبْعَثُ اللَّهُ مَنْ يَمُوتُ ۚ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b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ar-JO" sz="2400" dirty="0" smtClean="0"/>
              <a:t/>
            </a:r>
            <a:br>
              <a:rPr lang="ar-JO" sz="2400" dirty="0" smtClean="0"/>
            </a:br>
            <a:r>
              <a:rPr lang="ar-JO" sz="2400" dirty="0" smtClean="0"/>
              <a:t>2</a:t>
            </a:r>
            <a:r>
              <a:rPr lang="ar-JO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.قال تعالى: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وَلَوْ شَاءَ رَبُّكَ لَجَعَلَ النَّاسَ أُمَّةً وَاحِدَةً ۖ وَلَا يَزَالُونَ مُخْتَلِفِينَ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إلا </a:t>
            </a:r>
            <a:r>
              <a:rPr lang="ar-JO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مَنْ رَحِمَ رَبُّكَ ۚ  </a:t>
            </a:r>
            <a:r>
              <a:rPr lang="ar-JO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ar-JO" sz="24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ar-JO" sz="2400" dirty="0"/>
          </a:p>
        </p:txBody>
      </p:sp>
      <p:pic>
        <p:nvPicPr>
          <p:cNvPr id="4" name="عنصر نائب للمحتوى 3" descr="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235743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140</TotalTime>
  <Words>176</Words>
  <Application>Microsoft Office PowerPoint</Application>
  <PresentationFormat>عرض على الشاشة (3:4)‏</PresentationFormat>
  <Paragraphs>40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حيوية</vt:lpstr>
      <vt:lpstr>الوقف وأنواعه</vt:lpstr>
      <vt:lpstr>الوقف اللازم</vt:lpstr>
      <vt:lpstr>            هيا بنا حبيبتي الطالبة بعد دراستنا للدرس هيا بنا نتلو الآيات تلاوة سليمة ونحدد مواضع الوقف اللازم:-   1. قال تعالى: (الَّذِينَ آتَيْنَاهُمُ الْكِتَابَ يَعْرِفُونَهُ كَمَا يَعْرِفُونَ أَبْنَاءَهُمُ ۘ الَّذِينَ خَسِرُوا أَنْفُسَهُمْ فَهُمْ لَا يُؤْمِنُونَ) .  2. قال تعالى: ( إِنَّمَا يَسْتَجِيبُ الَّذِينَ يَسْمَعُونَ ۘ وَالْمَوْتَىٰ يَبْعَثُهُمُ اللَّهُ ثُمَّ إِلَيْهِ يُرْجَعُونَ ).  3. قال تعالى: ( فَلَا يَحْزُنْكَ قَوْلُهُمْ ۘ إِنَّا نَعْلَمُ مَا يُسِرُّونَ وَمَا يُعْلِنُونَ).  4. قال تعلى:(  فَتَوَلَّ عَنْهُمْ ۘ يَوْمَ يَدْعُ الدَّاعِ إِلَىٰ شَيْءٍ نُّكُرٍ ).        </vt:lpstr>
      <vt:lpstr>الوقف الجائز</vt:lpstr>
      <vt:lpstr>        هيا بنا حبيبتي الطالبة بعد دراستنا للدرس هيا بنا نتلو الآيات تلاوة سليمة ونحدد مواضع الوقف الجائر:-  1.قال تعالى: (ويقولون سبعة وثمانهم كلبهك قل ربي اعلم بعدتهم ما يعلمهم إلا قليل).   2. قال تعالى: (وإِنَّ اللَّهَ رَبِّى وَرَبُّكُمْ فَاعْبُدُوهُ هَـذَا صِرَطٌ مُّسْتَقِيمٌ).   3. قال تعالى: (لَا تَحْسَبَنَّ الَّذِينَ كَفَرُوا مُعْجِزِينَ فِي الْأَرْضِ ۚ وَمَأْوَاهُمُ النَّارُ ۖ وَلَبِئْسَ الْمَصِيرُ ).         </vt:lpstr>
      <vt:lpstr>الوقف الممنوع</vt:lpstr>
      <vt:lpstr>     هيا بنا حبيبتي الطالبة بعد دراستنا للدرس هيا بنا نتلو الآيات تلاوة سليمة ونحدد مواضع الوقف الممنوع:-    1. قال تعالى: (وَأَقْسَمُوا بِاللَّهِ جَهْدَ أَيْمَانِهِمْ ۙ لَا يَبْعَثُ اللَّهُ مَنْ يَمُوتُ ۚ )   2.قال تعالى: (وَلَوْ شَاءَ رَبُّكَ لَجَعَلَ النَّاسَ أُمَّةً وَاحِدَةً ۖ وَلَا يَزَالُونَ مُخْتَلِفِينَ * إلا مَنْ رَحِمَ رَبُّكَ ۚ  )       </vt:lpstr>
    </vt:vector>
  </TitlesOfParts>
  <Company>Midi 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الوقف وأنواعه</dc:title>
  <dc:creator>MidiTech</dc:creator>
  <cp:lastModifiedBy>MidiTech</cp:lastModifiedBy>
  <cp:revision>16</cp:revision>
  <dcterms:created xsi:type="dcterms:W3CDTF">2013-10-12T02:18:45Z</dcterms:created>
  <dcterms:modified xsi:type="dcterms:W3CDTF">2013-10-25T19:44:17Z</dcterms:modified>
</cp:coreProperties>
</file>