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15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343319" y="1517714"/>
            <a:ext cx="7828961" cy="1535751"/>
          </a:xfrm>
        </p:spPr>
        <p:txBody>
          <a:bodyPr/>
          <a:lstStyle/>
          <a:p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4" name="موجة 3"/>
          <p:cNvSpPr/>
          <p:nvPr/>
        </p:nvSpPr>
        <p:spPr>
          <a:xfrm>
            <a:off x="4006393" y="2121031"/>
            <a:ext cx="4091232" cy="1640264"/>
          </a:xfrm>
          <a:prstGeom prst="wav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bg1"/>
                </a:solidFill>
              </a:rPr>
              <a:t>الغدر والتآمر ( بنو قريظة </a:t>
            </a:r>
            <a:r>
              <a:rPr lang="ar-SA" sz="2800" dirty="0" err="1" smtClean="0">
                <a:solidFill>
                  <a:schemeClr val="bg1"/>
                </a:solidFill>
              </a:rPr>
              <a:t>5هـ)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5" name="شريط منحني إلى الأسفل 4"/>
          <p:cNvSpPr/>
          <p:nvPr/>
        </p:nvSpPr>
        <p:spPr>
          <a:xfrm>
            <a:off x="8785781" y="584462"/>
            <a:ext cx="2441542" cy="914400"/>
          </a:xfrm>
          <a:prstGeom prst="ellipseRibb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الدرس العاشر </a:t>
            </a:r>
            <a:endParaRPr lang="ar-SA" dirty="0"/>
          </a:p>
        </p:txBody>
      </p:sp>
      <p:sp>
        <p:nvSpPr>
          <p:cNvPr id="6" name="شكل بيضاوي 5"/>
          <p:cNvSpPr/>
          <p:nvPr/>
        </p:nvSpPr>
        <p:spPr>
          <a:xfrm>
            <a:off x="631596" y="4619134"/>
            <a:ext cx="2978870" cy="13103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إ</a:t>
            </a:r>
            <a:r>
              <a:rPr lang="ar-SA" dirty="0" smtClean="0">
                <a:solidFill>
                  <a:schemeClr val="tx1"/>
                </a:solidFill>
              </a:rPr>
              <a:t>عداد </a:t>
            </a:r>
            <a:r>
              <a:rPr lang="ar-SA" dirty="0" smtClean="0">
                <a:solidFill>
                  <a:schemeClr val="tx1"/>
                </a:solidFill>
              </a:rPr>
              <a:t>طالبة : حلا عاطف</a:t>
            </a:r>
          </a:p>
          <a:p>
            <a:pPr algn="ctr"/>
            <a:r>
              <a:rPr lang="ar-SA" dirty="0" smtClean="0">
                <a:solidFill>
                  <a:schemeClr val="tx1"/>
                </a:solidFill>
              </a:rPr>
              <a:t>صف ثامن ( </a:t>
            </a:r>
            <a:r>
              <a:rPr lang="ar-SA" dirty="0" err="1" smtClean="0">
                <a:solidFill>
                  <a:schemeClr val="tx1"/>
                </a:solidFill>
              </a:rPr>
              <a:t>د</a:t>
            </a:r>
            <a:r>
              <a:rPr lang="ar-SA" dirty="0" smtClean="0">
                <a:solidFill>
                  <a:schemeClr val="tx1"/>
                </a:solidFill>
              </a:rPr>
              <a:t> )  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587349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accent5"/>
            </a:solidFill>
          </a:ln>
        </p:spPr>
        <p:txBody>
          <a:bodyPr/>
          <a:lstStyle/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السؤال الأول : أضع دائرة حول رمز الإجابة الصحيحة فيما يأتي :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1- كانت غزوة بني قريظة في عام : 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أ- 4ه                            </a:t>
            </a:r>
            <a:r>
              <a:rPr lang="ar-SA" dirty="0" err="1" smtClean="0">
                <a:solidFill>
                  <a:schemeClr val="bg1"/>
                </a:solidFill>
              </a:rPr>
              <a:t>ب</a:t>
            </a:r>
            <a:r>
              <a:rPr lang="ar-SA" dirty="0" smtClean="0">
                <a:solidFill>
                  <a:schemeClr val="bg1"/>
                </a:solidFill>
              </a:rPr>
              <a:t>- 5ه                          </a:t>
            </a:r>
            <a:r>
              <a:rPr lang="ar-SA" dirty="0" err="1" smtClean="0">
                <a:solidFill>
                  <a:schemeClr val="bg1"/>
                </a:solidFill>
              </a:rPr>
              <a:t>ج</a:t>
            </a:r>
            <a:r>
              <a:rPr lang="ar-SA" dirty="0" smtClean="0">
                <a:solidFill>
                  <a:schemeClr val="bg1"/>
                </a:solidFill>
              </a:rPr>
              <a:t>- 6ه                              </a:t>
            </a:r>
            <a:r>
              <a:rPr lang="ar-SA" dirty="0" err="1" smtClean="0">
                <a:solidFill>
                  <a:schemeClr val="bg1"/>
                </a:solidFill>
              </a:rPr>
              <a:t>د</a:t>
            </a:r>
            <a:r>
              <a:rPr lang="ar-SA" dirty="0" smtClean="0">
                <a:solidFill>
                  <a:schemeClr val="bg1"/>
                </a:solidFill>
              </a:rPr>
              <a:t>- 7ه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2- زعيم بني النضير هو : 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أ- حيي بن أخطب            </a:t>
            </a:r>
            <a:r>
              <a:rPr lang="ar-SA" dirty="0" err="1" smtClean="0">
                <a:solidFill>
                  <a:schemeClr val="bg1"/>
                </a:solidFill>
              </a:rPr>
              <a:t>ب</a:t>
            </a:r>
            <a:r>
              <a:rPr lang="ar-SA" dirty="0" smtClean="0">
                <a:solidFill>
                  <a:schemeClr val="bg1"/>
                </a:solidFill>
              </a:rPr>
              <a:t>- عبد الله بن </a:t>
            </a:r>
            <a:r>
              <a:rPr lang="ar-SA" dirty="0" err="1" smtClean="0">
                <a:solidFill>
                  <a:schemeClr val="bg1"/>
                </a:solidFill>
              </a:rPr>
              <a:t>سلول</a:t>
            </a:r>
            <a:r>
              <a:rPr lang="ar-SA" dirty="0" smtClean="0">
                <a:solidFill>
                  <a:schemeClr val="bg1"/>
                </a:solidFill>
              </a:rPr>
              <a:t>              ج- كعب بن </a:t>
            </a:r>
            <a:r>
              <a:rPr lang="ar-SA" dirty="0" err="1" smtClean="0">
                <a:solidFill>
                  <a:schemeClr val="bg1"/>
                </a:solidFill>
              </a:rPr>
              <a:t>الأشرف</a:t>
            </a:r>
            <a:r>
              <a:rPr lang="ar-SA" dirty="0" smtClean="0">
                <a:solidFill>
                  <a:schemeClr val="bg1"/>
                </a:solidFill>
              </a:rPr>
              <a:t>                   د- كعب بن أسد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3- الصحابي الذي حكم في بني قريظة هو :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أ- علي بن أبي طالب            </a:t>
            </a:r>
            <a:r>
              <a:rPr lang="ar-SA" dirty="0" err="1" smtClean="0">
                <a:solidFill>
                  <a:schemeClr val="bg1"/>
                </a:solidFill>
              </a:rPr>
              <a:t>ب</a:t>
            </a:r>
            <a:r>
              <a:rPr lang="ar-SA" dirty="0" smtClean="0">
                <a:solidFill>
                  <a:schemeClr val="bg1"/>
                </a:solidFill>
              </a:rPr>
              <a:t>- سعد بن عبادة               </a:t>
            </a:r>
            <a:r>
              <a:rPr lang="ar-SA" dirty="0" err="1" smtClean="0">
                <a:solidFill>
                  <a:schemeClr val="bg1"/>
                </a:solidFill>
              </a:rPr>
              <a:t>ج</a:t>
            </a:r>
            <a:r>
              <a:rPr lang="ar-SA" dirty="0" smtClean="0">
                <a:solidFill>
                  <a:schemeClr val="bg1"/>
                </a:solidFill>
              </a:rPr>
              <a:t>- سعد بن أبي وقاص            </a:t>
            </a:r>
            <a:r>
              <a:rPr lang="ar-SA" dirty="0" err="1" smtClean="0">
                <a:solidFill>
                  <a:schemeClr val="bg1"/>
                </a:solidFill>
              </a:rPr>
              <a:t>د</a:t>
            </a:r>
            <a:r>
              <a:rPr lang="ar-SA" dirty="0" smtClean="0">
                <a:solidFill>
                  <a:schemeClr val="bg1"/>
                </a:solidFill>
              </a:rPr>
              <a:t>- سعد بن معاذ  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4- من الصفات التي لم يتصف </a:t>
            </a:r>
            <a:r>
              <a:rPr lang="ar-SA" dirty="0" err="1" smtClean="0">
                <a:solidFill>
                  <a:schemeClr val="bg1"/>
                </a:solidFill>
              </a:rPr>
              <a:t>بها</a:t>
            </a:r>
            <a:r>
              <a:rPr lang="ar-SA" dirty="0" smtClean="0">
                <a:solidFill>
                  <a:schemeClr val="bg1"/>
                </a:solidFill>
              </a:rPr>
              <a:t> بنو قريظة :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أ- الغدر                         </a:t>
            </a:r>
            <a:r>
              <a:rPr lang="ar-SA" dirty="0" err="1" smtClean="0">
                <a:solidFill>
                  <a:schemeClr val="bg1"/>
                </a:solidFill>
              </a:rPr>
              <a:t>ب</a:t>
            </a:r>
            <a:r>
              <a:rPr lang="ar-SA" dirty="0" smtClean="0">
                <a:solidFill>
                  <a:schemeClr val="bg1"/>
                </a:solidFill>
              </a:rPr>
              <a:t>- الخيانة                     </a:t>
            </a:r>
            <a:r>
              <a:rPr lang="ar-SA" dirty="0" err="1" smtClean="0">
                <a:solidFill>
                  <a:schemeClr val="bg1"/>
                </a:solidFill>
              </a:rPr>
              <a:t>ج</a:t>
            </a:r>
            <a:r>
              <a:rPr lang="ar-SA" dirty="0" smtClean="0">
                <a:solidFill>
                  <a:schemeClr val="bg1"/>
                </a:solidFill>
              </a:rPr>
              <a:t>- نقض العهد                       </a:t>
            </a:r>
            <a:r>
              <a:rPr lang="ar-SA" dirty="0" err="1" smtClean="0">
                <a:solidFill>
                  <a:schemeClr val="bg1"/>
                </a:solidFill>
              </a:rPr>
              <a:t>د</a:t>
            </a:r>
            <a:r>
              <a:rPr lang="ar-SA" dirty="0" smtClean="0">
                <a:solidFill>
                  <a:schemeClr val="bg1"/>
                </a:solidFill>
              </a:rPr>
              <a:t>- الشجاعة والجرأة</a:t>
            </a:r>
          </a:p>
          <a:p>
            <a:pPr>
              <a:buNone/>
            </a:pPr>
            <a:endParaRPr lang="ar-SA" dirty="0"/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4411744" y="537327"/>
            <a:ext cx="3525625" cy="933254"/>
          </a:xfrm>
          <a:prstGeom prst="flowChartTermina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التقويم </a:t>
            </a:r>
            <a:endParaRPr lang="ar-SA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خطط انسيابي: تحضير 3"/>
          <p:cNvSpPr/>
          <p:nvPr/>
        </p:nvSpPr>
        <p:spPr>
          <a:xfrm>
            <a:off x="9096865" y="952108"/>
            <a:ext cx="2630079" cy="584461"/>
          </a:xfrm>
          <a:prstGeom prst="flowChartPreparati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السؤال الثاني :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5" name="مخطط انسيابي: محطة طرفية 4"/>
          <p:cNvSpPr/>
          <p:nvPr/>
        </p:nvSpPr>
        <p:spPr>
          <a:xfrm>
            <a:off x="2941164" y="857840"/>
            <a:ext cx="5750351" cy="688156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أذكر سبب غزوة بني قريظة .</a:t>
            </a:r>
            <a:endParaRPr lang="ar-SA" dirty="0"/>
          </a:p>
        </p:txBody>
      </p:sp>
      <p:sp>
        <p:nvSpPr>
          <p:cNvPr id="7" name="مخطط انسيابي: تحضير 6"/>
          <p:cNvSpPr/>
          <p:nvPr/>
        </p:nvSpPr>
        <p:spPr>
          <a:xfrm>
            <a:off x="9070156" y="1670117"/>
            <a:ext cx="2630079" cy="584461"/>
          </a:xfrm>
          <a:prstGeom prst="flowChartPreparati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السؤال الثالث :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8" name="مخطط انسيابي: تحضير 7"/>
          <p:cNvSpPr/>
          <p:nvPr/>
        </p:nvSpPr>
        <p:spPr>
          <a:xfrm>
            <a:off x="9023023" y="4997778"/>
            <a:ext cx="2630079" cy="584461"/>
          </a:xfrm>
          <a:prstGeom prst="flowChartPreparati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السؤال السابع :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9" name="مخطط انسيابي: تحضير 8"/>
          <p:cNvSpPr/>
          <p:nvPr/>
        </p:nvSpPr>
        <p:spPr>
          <a:xfrm>
            <a:off x="9100008" y="4169791"/>
            <a:ext cx="2630079" cy="584461"/>
          </a:xfrm>
          <a:prstGeom prst="flowChartPreparati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السؤال السادس :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0" name="مخطط انسيابي: تحضير 9"/>
          <p:cNvSpPr/>
          <p:nvPr/>
        </p:nvSpPr>
        <p:spPr>
          <a:xfrm>
            <a:off x="9007311" y="2465110"/>
            <a:ext cx="2630079" cy="584461"/>
          </a:xfrm>
          <a:prstGeom prst="flowChartPreparati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السؤال الرابع :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1" name="مخطط انسيابي: تحضير 10"/>
          <p:cNvSpPr/>
          <p:nvPr/>
        </p:nvSpPr>
        <p:spPr>
          <a:xfrm>
            <a:off x="9032449" y="3319805"/>
            <a:ext cx="2630079" cy="584461"/>
          </a:xfrm>
          <a:prstGeom prst="flowChartPreparati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السؤال الخامس :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2" name="مخطط انسيابي: تحضير 11"/>
          <p:cNvSpPr/>
          <p:nvPr/>
        </p:nvSpPr>
        <p:spPr>
          <a:xfrm>
            <a:off x="9043447" y="5904323"/>
            <a:ext cx="2630079" cy="584461"/>
          </a:xfrm>
          <a:prstGeom prst="flowChartPreparati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السؤال الثامن :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3" name="مخطط انسيابي: محطة طرفية 12"/>
          <p:cNvSpPr/>
          <p:nvPr/>
        </p:nvSpPr>
        <p:spPr>
          <a:xfrm>
            <a:off x="2886174" y="1651263"/>
            <a:ext cx="5750351" cy="688156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أذكر السبب الذي دفع بني قريظة إلى الاستسلام .</a:t>
            </a:r>
            <a:endParaRPr lang="ar-SA" dirty="0"/>
          </a:p>
        </p:txBody>
      </p:sp>
      <p:sp>
        <p:nvSpPr>
          <p:cNvPr id="14" name="مخطط انسيابي: محطة طرفية 13"/>
          <p:cNvSpPr/>
          <p:nvPr/>
        </p:nvSpPr>
        <p:spPr>
          <a:xfrm>
            <a:off x="2859464" y="2425832"/>
            <a:ext cx="5750351" cy="688156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أبين حكم الله في بني قريظة .</a:t>
            </a:r>
            <a:endParaRPr lang="ar-SA" dirty="0"/>
          </a:p>
        </p:txBody>
      </p:sp>
      <p:sp>
        <p:nvSpPr>
          <p:cNvPr id="15" name="مخطط انسيابي: محطة طرفية 14"/>
          <p:cNvSpPr/>
          <p:nvPr/>
        </p:nvSpPr>
        <p:spPr>
          <a:xfrm>
            <a:off x="2964730" y="3266389"/>
            <a:ext cx="5750351" cy="688156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على ماذا يدل نقض بني قريظة عهدهم مع النبي (صلى الله عليه وسلم) .</a:t>
            </a:r>
            <a:endParaRPr lang="ar-SA" dirty="0"/>
          </a:p>
        </p:txBody>
      </p:sp>
      <p:sp>
        <p:nvSpPr>
          <p:cNvPr id="16" name="مخطط انسيابي: محطة طرفية 15"/>
          <p:cNvSpPr/>
          <p:nvPr/>
        </p:nvSpPr>
        <p:spPr>
          <a:xfrm>
            <a:off x="2900314" y="4088093"/>
            <a:ext cx="5750351" cy="688156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أذكر أهم العبر والدروس المستفادة من الدرس .</a:t>
            </a:r>
            <a:endParaRPr lang="ar-SA" dirty="0"/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2967873" y="4956930"/>
            <a:ext cx="5750351" cy="688156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أستنتج من الدرس ما يدل على تعليم النبي (صلى الله عليه وسلم) أصحابه أدب الاختلاف .</a:t>
            </a:r>
            <a:endParaRPr lang="ar-SA" dirty="0"/>
          </a:p>
        </p:txBody>
      </p:sp>
      <p:sp>
        <p:nvSpPr>
          <p:cNvPr id="18" name="مخطط انسيابي: محطة طرفية 17"/>
          <p:cNvSpPr/>
          <p:nvPr/>
        </p:nvSpPr>
        <p:spPr>
          <a:xfrm>
            <a:off x="2903456" y="5740922"/>
            <a:ext cx="5750351" cy="956821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أعلل : </a:t>
            </a:r>
          </a:p>
          <a:p>
            <a:pPr algn="ctr"/>
            <a:r>
              <a:rPr lang="ar-SA" dirty="0" smtClean="0"/>
              <a:t>1- طلبت قبيلة الأوس من الرسول (صلى الله عليه وسلم) تحكيم سعد بن معاذ .</a:t>
            </a:r>
          </a:p>
          <a:p>
            <a:pPr algn="ctr"/>
            <a:r>
              <a:rPr lang="ar-SA" dirty="0" smtClean="0"/>
              <a:t>2- معاناة المسلمين من قسوة البرد وشدة تعب .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عنوان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عنصر نائب للمحتوى 11"/>
          <p:cNvSpPr>
            <a:spLocks noGrp="1"/>
          </p:cNvSpPr>
          <p:nvPr>
            <p:ph idx="1"/>
          </p:nvPr>
        </p:nvSpPr>
        <p:spPr>
          <a:xfrm>
            <a:off x="742361" y="2100292"/>
            <a:ext cx="10820400" cy="4413630"/>
          </a:xfrm>
          <a:ln>
            <a:solidFill>
              <a:schemeClr val="accent5"/>
            </a:solidFill>
          </a:ln>
        </p:spPr>
        <p:txBody>
          <a:bodyPr/>
          <a:lstStyle/>
          <a:p>
            <a:pPr>
              <a:buNone/>
            </a:pPr>
            <a:r>
              <a:rPr lang="ar-SA" sz="2800" dirty="0" smtClean="0"/>
              <a:t>يتوقع من الطالبة في نهاية الدرس : </a:t>
            </a:r>
          </a:p>
          <a:p>
            <a:endParaRPr lang="ar-SA" sz="2800" dirty="0" smtClean="0"/>
          </a:p>
          <a:p>
            <a:r>
              <a:rPr lang="ar-SA" smtClean="0"/>
              <a:t>التعريف </a:t>
            </a:r>
            <a:r>
              <a:rPr lang="ar-SA" smtClean="0"/>
              <a:t>ببني </a:t>
            </a:r>
            <a:r>
              <a:rPr lang="ar-SA" dirty="0" smtClean="0"/>
              <a:t>قريظة .</a:t>
            </a:r>
          </a:p>
          <a:p>
            <a:r>
              <a:rPr lang="ar-SA" dirty="0" smtClean="0"/>
              <a:t>ذكر السبب المباشر للغزوة .</a:t>
            </a:r>
          </a:p>
          <a:p>
            <a:r>
              <a:rPr lang="ar-SA" dirty="0" smtClean="0"/>
              <a:t>شرح غدر بني قريظة بالمسلمين .</a:t>
            </a:r>
          </a:p>
          <a:p>
            <a:r>
              <a:rPr lang="ar-SA" dirty="0" smtClean="0"/>
              <a:t>تحديد موقع بني قريظة وبني النضير على الخريطة . </a:t>
            </a:r>
          </a:p>
          <a:p>
            <a:r>
              <a:rPr lang="ar-SA" dirty="0" smtClean="0"/>
              <a:t>توضيح كيفية استسلام بني قريظة . </a:t>
            </a:r>
          </a:p>
          <a:p>
            <a:r>
              <a:rPr lang="ar-SA" dirty="0" smtClean="0"/>
              <a:t>بيان حكم الله تعالى في بني قريظة .</a:t>
            </a:r>
          </a:p>
          <a:p>
            <a:r>
              <a:rPr lang="ar-SA" dirty="0" smtClean="0"/>
              <a:t>استنباط بعض الدروس والعبر من الدرس . </a:t>
            </a:r>
          </a:p>
          <a:p>
            <a:endParaRPr lang="ar-SA" dirty="0"/>
          </a:p>
        </p:txBody>
      </p:sp>
      <p:sp>
        <p:nvSpPr>
          <p:cNvPr id="4" name="شريط منحني إلى الأعلى 3"/>
          <p:cNvSpPr/>
          <p:nvPr/>
        </p:nvSpPr>
        <p:spPr>
          <a:xfrm>
            <a:off x="5302578" y="810561"/>
            <a:ext cx="2941164" cy="1234912"/>
          </a:xfrm>
          <a:prstGeom prst="ellipseRibbon2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bg1"/>
                </a:solidFill>
              </a:rPr>
              <a:t>الأهداف : </a:t>
            </a:r>
            <a:endParaRPr lang="ar-SA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2205872" y="1715678"/>
            <a:ext cx="7503736" cy="3535051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tx1"/>
                </a:solidFill>
              </a:rPr>
              <a:t>لما هاجر النبي (صلى الله عليه وسلم) من مكة المكرمة إلى المدينة المنورة , كان بالمدينة ثلاث قبائل من اليهود : بنو </a:t>
            </a:r>
            <a:r>
              <a:rPr lang="ar-SA" sz="2400" dirty="0" err="1" smtClean="0">
                <a:solidFill>
                  <a:schemeClr val="tx1"/>
                </a:solidFill>
              </a:rPr>
              <a:t>قينقاع</a:t>
            </a:r>
            <a:r>
              <a:rPr lang="ar-SA" sz="2400" dirty="0" smtClean="0">
                <a:solidFill>
                  <a:schemeClr val="tx1"/>
                </a:solidFill>
              </a:rPr>
              <a:t> , وبنو النضير , وبنو قريظة , فدعاهم النبي (صلى الله عليه وسلم) إلى الإسلام , فأبى عامتهم , فكتب بينه وبينهم كتاباً ( أي </a:t>
            </a:r>
            <a:r>
              <a:rPr lang="ar-SA" sz="2400" dirty="0" err="1" smtClean="0">
                <a:solidFill>
                  <a:schemeClr val="tx1"/>
                </a:solidFill>
              </a:rPr>
              <a:t>عهدأً</a:t>
            </a:r>
            <a:r>
              <a:rPr lang="ar-SA" sz="2400" dirty="0" smtClean="0">
                <a:solidFill>
                  <a:schemeClr val="tx1"/>
                </a:solidFill>
              </a:rPr>
              <a:t> يلتزمون </a:t>
            </a:r>
            <a:r>
              <a:rPr lang="ar-SA" sz="2400" dirty="0" err="1" smtClean="0">
                <a:solidFill>
                  <a:schemeClr val="tx1"/>
                </a:solidFill>
              </a:rPr>
              <a:t>به</a:t>
            </a:r>
            <a:r>
              <a:rPr lang="ar-SA" sz="2400" dirty="0" smtClean="0">
                <a:solidFill>
                  <a:schemeClr val="tx1"/>
                </a:solidFill>
              </a:rPr>
              <a:t> ) , لكنهم نقضوا عهودهم وحاربوا الإسلام , فكان منهم بنو قريظة , الذين تحالفوا مع الأحزاب ضد المسلمين . </a:t>
            </a:r>
            <a:endParaRPr lang="ar-SA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وجة 3"/>
          <p:cNvSpPr/>
          <p:nvPr/>
        </p:nvSpPr>
        <p:spPr>
          <a:xfrm>
            <a:off x="6579909" y="358219"/>
            <a:ext cx="4883084" cy="1489435"/>
          </a:xfrm>
          <a:prstGeom prst="wav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سبب غزوة بني قريظة :</a:t>
            </a:r>
            <a:endParaRPr lang="ar-SA" sz="3200" dirty="0">
              <a:solidFill>
                <a:schemeClr val="tx1"/>
              </a:solidFill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2281286" y="2168164"/>
            <a:ext cx="7720552" cy="367645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tx1"/>
                </a:solidFill>
              </a:rPr>
              <a:t>وقعت غزوة بني قريظة بعد الأحزاب مباشرة , في آخر ذي القعدة وأول ذي الحجة من السنة الخامسة للهجرة . وقد كانت بسبب خيانة بني قريظة ونقضهم العهد الذي بينهم وبين النبي (صلى الله عليه وسلم) , وكان ذلك بتحريض من حُيي بن أخطب زعيم بني النضير . </a:t>
            </a:r>
            <a:endParaRPr lang="ar-SA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</p:txBody>
      </p:sp>
      <p:sp>
        <p:nvSpPr>
          <p:cNvPr id="4" name="موجة 3"/>
          <p:cNvSpPr/>
          <p:nvPr/>
        </p:nvSpPr>
        <p:spPr>
          <a:xfrm>
            <a:off x="7569724" y="367646"/>
            <a:ext cx="2931736" cy="1376313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bg1"/>
                </a:solidFill>
              </a:rPr>
              <a:t>حصار بني قريظة :</a:t>
            </a:r>
            <a:endParaRPr lang="ar-SA" sz="2000" dirty="0">
              <a:solidFill>
                <a:schemeClr val="bg1"/>
              </a:solidFill>
            </a:endParaRPr>
          </a:p>
        </p:txBody>
      </p:sp>
      <p:sp>
        <p:nvSpPr>
          <p:cNvPr id="5" name="مخطط انسيابي: معالجة متعاقبة 4"/>
          <p:cNvSpPr/>
          <p:nvPr/>
        </p:nvSpPr>
        <p:spPr>
          <a:xfrm>
            <a:off x="1913640" y="2215299"/>
            <a:ext cx="8210747" cy="399696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لما وقعت هذه الخيانة في وقت عصيب , فقد أمر الله تعالى نبيه عليه الصلاة والسلام بقتالهم بعد عودته من الخندق ووضعه السلاح , فامتثل النبي (صلى الله عليه وسلم) لأمر الله تعالى , وأمر أصحابه أن يتوجهوا إلى بني قريظة , </a:t>
            </a:r>
            <a:r>
              <a:rPr lang="ar-SA" dirty="0" smtClean="0">
                <a:solidFill>
                  <a:srgbClr val="FF0000"/>
                </a:solidFill>
              </a:rPr>
              <a:t>وكانوا ثلاثة آلاف رجل مع ثلاثين فرسا .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ar-SA" dirty="0" smtClean="0">
                <a:solidFill>
                  <a:schemeClr val="tx1"/>
                </a:solidFill>
              </a:rPr>
              <a:t>وتأكيداً للمسارعة إلى قتالهم أوصاهم النبي (صلى الله عليه وسلم) قائلاً : </a:t>
            </a:r>
            <a:r>
              <a:rPr lang="ar-SA" dirty="0" smtClean="0">
                <a:solidFill>
                  <a:srgbClr val="FF0000"/>
                </a:solidFill>
              </a:rPr>
              <a:t>( لا </a:t>
            </a:r>
            <a:r>
              <a:rPr lang="ar-SA" dirty="0" err="1" smtClean="0">
                <a:solidFill>
                  <a:srgbClr val="FF0000"/>
                </a:solidFill>
              </a:rPr>
              <a:t>يصلين</a:t>
            </a:r>
            <a:r>
              <a:rPr lang="ar-SA" dirty="0" smtClean="0">
                <a:solidFill>
                  <a:srgbClr val="FF0000"/>
                </a:solidFill>
              </a:rPr>
              <a:t> أحد العصر إلا في بني قريظة )</a:t>
            </a:r>
          </a:p>
          <a:p>
            <a:pPr algn="ctr"/>
            <a:r>
              <a:rPr lang="ar-SA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ar-SA" dirty="0" smtClean="0">
                <a:solidFill>
                  <a:schemeClr val="tx1"/>
                </a:solidFill>
              </a:rPr>
              <a:t>وعندما أدركهم الوقت في الطريق , قال بعضهم : لا نصلي حتى نأتي بني قريظة , وقال آخرون : بل نصلي , لم يرد منا ذلك , فذكر ذلك للنبي (صلى الله عليه وسلم) فأقر اجتهاد كلا الفريقين . فلما علم بنو قريظة بنحرك المسلمين لاذوا إلى حصونهم , </a:t>
            </a:r>
            <a:r>
              <a:rPr lang="ar-SA" dirty="0" smtClean="0">
                <a:solidFill>
                  <a:srgbClr val="FF0000"/>
                </a:solidFill>
              </a:rPr>
              <a:t>فحاصرهم المسلمون خمسا وعشرون ليلة </a:t>
            </a:r>
            <a:r>
              <a:rPr lang="ar-SA" dirty="0" smtClean="0">
                <a:solidFill>
                  <a:schemeClr val="tx1"/>
                </a:solidFill>
              </a:rPr>
              <a:t>.   </a:t>
            </a:r>
            <a:endParaRPr lang="ar-S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خطط انسيابي: شريط مثقب 3"/>
          <p:cNvSpPr/>
          <p:nvPr/>
        </p:nvSpPr>
        <p:spPr>
          <a:xfrm>
            <a:off x="8527543" y="365503"/>
            <a:ext cx="2366128" cy="782424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استسلام بني قريظة :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5" name="مخطط انسيابي: مستند 4"/>
          <p:cNvSpPr/>
          <p:nvPr/>
        </p:nvSpPr>
        <p:spPr>
          <a:xfrm>
            <a:off x="1108364" y="1591702"/>
            <a:ext cx="10335490" cy="444888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لما اشتد الحصار على بني قريظة , استسلموا وأذعنوا لأمر النبي (صلى الله عليه وسلم) , بالرغم من </a:t>
            </a:r>
            <a:r>
              <a:rPr lang="ar-SA" dirty="0" smtClean="0">
                <a:solidFill>
                  <a:srgbClr val="FF0000"/>
                </a:solidFill>
              </a:rPr>
              <a:t>مناعة حصونهم وكثرة ما عندهم من زاد </a:t>
            </a:r>
            <a:r>
              <a:rPr lang="ar-SA" dirty="0" err="1" smtClean="0">
                <a:solidFill>
                  <a:srgbClr val="FF0000"/>
                </a:solidFill>
              </a:rPr>
              <a:t>ومؤونة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, بينما </a:t>
            </a:r>
            <a:r>
              <a:rPr lang="ar-SA" dirty="0" smtClean="0">
                <a:solidFill>
                  <a:srgbClr val="FF0000"/>
                </a:solidFill>
              </a:rPr>
              <a:t>كان المسلمون يعانون من البرد, لأنهم كانوا في العراء , وكانوا يقاسون من التعب والإعياء , بسب حصارهم الشديد من الأحزاب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غير أن حرب بني قريظة كانت </a:t>
            </a:r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>حرب أعصاب </a:t>
            </a:r>
            <a:r>
              <a:rPr lang="ar-SA" dirty="0" smtClean="0">
                <a:solidFill>
                  <a:schemeClr val="tx1"/>
                </a:solidFill>
              </a:rPr>
              <a:t>وقد قذف الله تعالى في قلوبهم الرعب , فانهارت معنوياتهم , وارتعدت فرائضهم , مما أدى إلى استسلامهم ونزولهم على شروط المسلمين .  </a:t>
            </a:r>
            <a:endParaRPr lang="ar-S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خطط انسيابي: شريط مثقب 3"/>
          <p:cNvSpPr/>
          <p:nvPr/>
        </p:nvSpPr>
        <p:spPr>
          <a:xfrm>
            <a:off x="8059918" y="527901"/>
            <a:ext cx="2884602" cy="1253765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حكم الله تعالى في بني قريظة :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6" name="مستطيل ذو زوايا قطرية مخدوشة 5"/>
          <p:cNvSpPr/>
          <p:nvPr/>
        </p:nvSpPr>
        <p:spPr>
          <a:xfrm>
            <a:off x="1813718" y="2264418"/>
            <a:ext cx="8658568" cy="3510739"/>
          </a:xfrm>
          <a:prstGeom prst="snip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طلب الأوس من النبي (صلى الله عليه وسلم), أن يحكمهم في بني قريظة , وقد كانوا مواليهم وأصدقاءهم في الجاهلية , فأسند النبي (صلى الله عليه وسلم) الحكم فيهم </a:t>
            </a:r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>لسعد بن معاذ (رضي الله عنه ) </a:t>
            </a:r>
            <a:r>
              <a:rPr lang="ar-SA" dirty="0" smtClean="0">
                <a:solidFill>
                  <a:schemeClr val="tx1"/>
                </a:solidFill>
              </a:rPr>
              <a:t>, وكان جريحاً ؛ نتيجة إصابته يوم الخندق , فجيء </a:t>
            </a:r>
            <a:r>
              <a:rPr lang="ar-SA" dirty="0" err="1" smtClean="0">
                <a:solidFill>
                  <a:schemeClr val="tx1"/>
                </a:solidFill>
              </a:rPr>
              <a:t>به</a:t>
            </a:r>
            <a:r>
              <a:rPr lang="ar-SA" dirty="0" smtClean="0">
                <a:solidFill>
                  <a:schemeClr val="tx1"/>
                </a:solidFill>
              </a:rPr>
              <a:t> محمولاً إلى النبي (صلى الله عليه وسلم) , فجعلوا يقولون له : يا أبا عمرو , أجمل في مواليك , وأحسن فيهم , فإن رسول (صلى الله عليه وسلم) قد حكمك لتحسن فيهم , فقال سعد (رضي الله عنه ) : لقد آن لسعد ألا تأخذه في الله </a:t>
            </a:r>
            <a:r>
              <a:rPr lang="ar-SA" dirty="0" err="1" smtClean="0">
                <a:solidFill>
                  <a:schemeClr val="tx1"/>
                </a:solidFill>
              </a:rPr>
              <a:t>لومة</a:t>
            </a:r>
            <a:r>
              <a:rPr lang="ar-SA" dirty="0" smtClean="0">
                <a:solidFill>
                  <a:schemeClr val="tx1"/>
                </a:solidFill>
              </a:rPr>
              <a:t> لائم . وحكم بقتل مقاتليهم, ومصادرة أموالهم , فقال (صلى الله عليه وسلم) </a:t>
            </a:r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>( لقد حكمت فيهم بحكم الله عز وجل </a:t>
            </a:r>
            <a:r>
              <a:rPr lang="ar-SA" dirty="0" smtClean="0">
                <a:solidFill>
                  <a:schemeClr val="tx1"/>
                </a:solidFill>
              </a:rPr>
              <a:t>).</a:t>
            </a:r>
          </a:p>
          <a:p>
            <a:pPr algn="ctr"/>
            <a:r>
              <a:rPr lang="ar-SA" dirty="0" smtClean="0">
                <a:solidFill>
                  <a:schemeClr val="tx1"/>
                </a:solidFill>
              </a:rPr>
              <a:t>وأنزل الله تبارك وتعالى فيهم قوله (وَأَنزَلَ الَّذِينَ ظَاهَرُوهُم مِّنْ أَهْلِ الْكِتَابِ مِن صَيَاصِيهِمْ وَقَذَفَ فِي قُلُوبِهِمُ الرُّعْبَ فَرِيقاً تَقْتُلُونَ وَتَأْسِرُونَ فَرِيقاً ) .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uiExpan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endParaRPr lang="ar-SA" sz="2400" dirty="0" smtClean="0"/>
          </a:p>
          <a:p>
            <a:r>
              <a:rPr lang="ar-SA" sz="2400" dirty="0" smtClean="0"/>
              <a:t>من أهم الدروس والعبر المستفادة من غزوة بني قريظة ما يأتي :</a:t>
            </a:r>
          </a:p>
          <a:p>
            <a:endParaRPr lang="ar-SA" sz="2400" dirty="0" smtClean="0"/>
          </a:p>
          <a:p>
            <a:r>
              <a:rPr lang="ar-SA" sz="2400" dirty="0" smtClean="0"/>
              <a:t>1- الخائن مصيره خزي في الحياة الدنيا , وعذاب شديد يوم القيامة . </a:t>
            </a:r>
          </a:p>
          <a:p>
            <a:r>
              <a:rPr lang="ar-SA" sz="2400" dirty="0" smtClean="0"/>
              <a:t>2- المسلم يحكم بحكم الله ولا تأخذه في ذلك </a:t>
            </a:r>
            <a:r>
              <a:rPr lang="ar-SA" sz="2400" dirty="0" err="1" smtClean="0"/>
              <a:t>لومة</a:t>
            </a:r>
            <a:r>
              <a:rPr lang="ar-SA" sz="2400" dirty="0" smtClean="0"/>
              <a:t> لائم .</a:t>
            </a:r>
          </a:p>
          <a:p>
            <a:r>
              <a:rPr lang="ar-SA" sz="2400" dirty="0" smtClean="0"/>
              <a:t>3- الظالمون لا بد أن يلاقوا جزاء ظلمهم وبغيهم .</a:t>
            </a:r>
          </a:p>
          <a:p>
            <a:r>
              <a:rPr lang="ar-SA" sz="2400" dirty="0" smtClean="0"/>
              <a:t>4- ضرورة تأمين الجبهة الداخلية للمجتمع المسلم من العابثين والخائنين والمفسدين .</a:t>
            </a:r>
          </a:p>
          <a:p>
            <a:endParaRPr lang="ar-SA" sz="2400" dirty="0" smtClean="0"/>
          </a:p>
          <a:p>
            <a:endParaRPr lang="ar-SA" dirty="0"/>
          </a:p>
        </p:txBody>
      </p:sp>
      <p:sp>
        <p:nvSpPr>
          <p:cNvPr id="4" name="مخطط انسيابي: شريط مثقب 3"/>
          <p:cNvSpPr/>
          <p:nvPr/>
        </p:nvSpPr>
        <p:spPr>
          <a:xfrm>
            <a:off x="7503736" y="480766"/>
            <a:ext cx="3742441" cy="1272618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العبر والدروس المستفادة من غزوة بني قريظة </a:t>
            </a:r>
            <a:endParaRPr lang="ar-S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خطط انسيابي: متعدد المستندات 3"/>
          <p:cNvSpPr/>
          <p:nvPr/>
        </p:nvSpPr>
        <p:spPr>
          <a:xfrm>
            <a:off x="6278251" y="499621"/>
            <a:ext cx="3676454" cy="2592372"/>
          </a:xfrm>
          <a:prstGeom prst="flowChartMultidocumen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نشاط : بالتعاون مع أفراد مجموعتي , نكتب تعريفاً بقبيلة بني قريظة . </a:t>
            </a:r>
            <a:endParaRPr lang="ar-SA" dirty="0"/>
          </a:p>
        </p:txBody>
      </p:sp>
      <p:sp>
        <p:nvSpPr>
          <p:cNvPr id="5" name="مخطط انسيابي: متعدد المستندات 4"/>
          <p:cNvSpPr/>
          <p:nvPr/>
        </p:nvSpPr>
        <p:spPr>
          <a:xfrm>
            <a:off x="1008668" y="2535810"/>
            <a:ext cx="3996965" cy="3648174"/>
          </a:xfrm>
          <a:prstGeom prst="flowChartMultidocument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نشاط بيتي : أرجع إلى أحد كتب تفسير , وأكتب تفسيراً لآيتين ( 26-27) من سورة الأحزاب .</a:t>
            </a:r>
            <a:endParaRPr lang="ar-SA" dirty="0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مسلك بخاري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903</Words>
  <Application>Microsoft Office PowerPoint</Application>
  <PresentationFormat>مخصص</PresentationFormat>
  <Paragraphs>65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مسلك بخاري</vt:lpstr>
      <vt:lpstr> 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Paphinwich Jaisuekool</dc:creator>
  <cp:lastModifiedBy>EBDA3</cp:lastModifiedBy>
  <cp:revision>9</cp:revision>
  <dcterms:created xsi:type="dcterms:W3CDTF">2013-07-31T03:10:55Z</dcterms:created>
  <dcterms:modified xsi:type="dcterms:W3CDTF">2018-03-04T18:16:27Z</dcterms:modified>
</cp:coreProperties>
</file>