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7" r:id="rId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94598-CA85-4144-B2D6-8BF0EBE96EDD}" type="datetimeFigureOut">
              <a:rPr lang="ar-SA" smtClean="0"/>
              <a:pPr/>
              <a:t>16/06/39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8AC36-0737-41EA-8604-62B9C90A7B7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94598-CA85-4144-B2D6-8BF0EBE96EDD}" type="datetimeFigureOut">
              <a:rPr lang="ar-SA" smtClean="0"/>
              <a:pPr/>
              <a:t>16/06/39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8AC36-0737-41EA-8604-62B9C90A7B7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94598-CA85-4144-B2D6-8BF0EBE96EDD}" type="datetimeFigureOut">
              <a:rPr lang="ar-SA" smtClean="0"/>
              <a:pPr/>
              <a:t>16/06/39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8AC36-0737-41EA-8604-62B9C90A7B7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94598-CA85-4144-B2D6-8BF0EBE96EDD}" type="datetimeFigureOut">
              <a:rPr lang="ar-SA" smtClean="0"/>
              <a:pPr/>
              <a:t>16/06/39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8AC36-0737-41EA-8604-62B9C90A7B7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94598-CA85-4144-B2D6-8BF0EBE96EDD}" type="datetimeFigureOut">
              <a:rPr lang="ar-SA" smtClean="0"/>
              <a:pPr/>
              <a:t>16/06/39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8AC36-0737-41EA-8604-62B9C90A7B7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94598-CA85-4144-B2D6-8BF0EBE96EDD}" type="datetimeFigureOut">
              <a:rPr lang="ar-SA" smtClean="0"/>
              <a:pPr/>
              <a:t>16/06/39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8AC36-0737-41EA-8604-62B9C90A7B7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94598-CA85-4144-B2D6-8BF0EBE96EDD}" type="datetimeFigureOut">
              <a:rPr lang="ar-SA" smtClean="0"/>
              <a:pPr/>
              <a:t>16/06/39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8AC36-0737-41EA-8604-62B9C90A7B7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94598-CA85-4144-B2D6-8BF0EBE96EDD}" type="datetimeFigureOut">
              <a:rPr lang="ar-SA" smtClean="0"/>
              <a:pPr/>
              <a:t>16/06/39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8AC36-0737-41EA-8604-62B9C90A7B7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94598-CA85-4144-B2D6-8BF0EBE96EDD}" type="datetimeFigureOut">
              <a:rPr lang="ar-SA" smtClean="0"/>
              <a:pPr/>
              <a:t>16/06/39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8AC36-0737-41EA-8604-62B9C90A7B7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94598-CA85-4144-B2D6-8BF0EBE96EDD}" type="datetimeFigureOut">
              <a:rPr lang="ar-SA" smtClean="0"/>
              <a:pPr/>
              <a:t>16/06/39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8AC36-0737-41EA-8604-62B9C90A7B7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94598-CA85-4144-B2D6-8BF0EBE96EDD}" type="datetimeFigureOut">
              <a:rPr lang="ar-SA" smtClean="0"/>
              <a:pPr/>
              <a:t>16/06/39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8AC36-0737-41EA-8604-62B9C90A7B7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94598-CA85-4144-B2D6-8BF0EBE96EDD}" type="datetimeFigureOut">
              <a:rPr lang="ar-SA" smtClean="0"/>
              <a:pPr/>
              <a:t>16/06/39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8AC36-0737-41EA-8604-62B9C90A7B74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images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images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2123728" y="2708920"/>
            <a:ext cx="4464496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6000" dirty="0" smtClean="0">
                <a:solidFill>
                  <a:srgbClr val="FF66CC"/>
                </a:solidFill>
              </a:rPr>
              <a:t>الهدى</a:t>
            </a:r>
            <a:r>
              <a:rPr lang="ar-SA" sz="6000" dirty="0" smtClean="0"/>
              <a:t> </a:t>
            </a:r>
            <a:r>
              <a:rPr lang="ar-SA" sz="6000" dirty="0" smtClean="0">
                <a:solidFill>
                  <a:srgbClr val="FF66CC"/>
                </a:solidFill>
              </a:rPr>
              <a:t>والضلال</a:t>
            </a:r>
            <a:endParaRPr lang="ar-SA" sz="6000" dirty="0">
              <a:solidFill>
                <a:srgbClr val="FF66CC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2015_1391048447_647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1187624" y="1844824"/>
            <a:ext cx="6696744" cy="283154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 smtClean="0"/>
              <a:t>خلق الله تعالى الناس </a:t>
            </a:r>
            <a:r>
              <a:rPr lang="ar-SA" sz="2000" dirty="0" err="1" smtClean="0"/>
              <a:t>وارسل</a:t>
            </a:r>
            <a:r>
              <a:rPr lang="ar-SA" sz="2000" dirty="0" smtClean="0"/>
              <a:t> الانبياء </a:t>
            </a:r>
            <a:r>
              <a:rPr lang="ar-SA" sz="2000" dirty="0" err="1" smtClean="0"/>
              <a:t>والرسل </a:t>
            </a:r>
            <a:r>
              <a:rPr lang="ar-SA" sz="2000" dirty="0" smtClean="0"/>
              <a:t>–عليهم </a:t>
            </a:r>
            <a:r>
              <a:rPr lang="ar-SA" sz="2000" dirty="0" err="1" smtClean="0"/>
              <a:t>السلام </a:t>
            </a:r>
            <a:r>
              <a:rPr lang="ar-SA" sz="2000" dirty="0" smtClean="0"/>
              <a:t>– </a:t>
            </a:r>
            <a:r>
              <a:rPr lang="ar-SA" sz="2000" dirty="0" err="1" smtClean="0"/>
              <a:t>لارشادهم</a:t>
            </a:r>
            <a:r>
              <a:rPr lang="ar-SA" sz="2000" dirty="0" smtClean="0"/>
              <a:t> وهدايتهم الى طريق الخير وتحذيرهم من الشر والضلال فمن اطاع نجا من عذاب </a:t>
            </a:r>
            <a:r>
              <a:rPr lang="ar-SA" sz="2000" dirty="0" err="1" smtClean="0"/>
              <a:t>الله </a:t>
            </a:r>
            <a:r>
              <a:rPr lang="ar-SA" sz="2000" dirty="0" smtClean="0"/>
              <a:t>–تعالى ومن سلك طرق الضلال فقد ضل وخسر الدنيا </a:t>
            </a:r>
            <a:r>
              <a:rPr lang="ar-SA" sz="2000" dirty="0" err="1" smtClean="0"/>
              <a:t>والاخرة</a:t>
            </a:r>
            <a:r>
              <a:rPr lang="ar-SA" sz="2000" dirty="0" smtClean="0"/>
              <a:t> </a:t>
            </a:r>
            <a:r>
              <a:rPr lang="ar-SA" sz="2000" dirty="0" err="1" smtClean="0"/>
              <a:t>.</a:t>
            </a:r>
            <a:endParaRPr lang="ar-SA" sz="2000" dirty="0" smtClean="0"/>
          </a:p>
          <a:p>
            <a:endParaRPr lang="ar-SA" dirty="0" smtClean="0"/>
          </a:p>
          <a:p>
            <a:r>
              <a:rPr lang="ar-SA" sz="3200" dirty="0" smtClean="0"/>
              <a:t> </a:t>
            </a:r>
            <a:r>
              <a:rPr lang="ar-SA" sz="3200" dirty="0"/>
              <a:t>*</a:t>
            </a:r>
            <a:r>
              <a:rPr lang="ar-SA" sz="3200" dirty="0" smtClean="0"/>
              <a:t>الهدى </a:t>
            </a:r>
            <a:r>
              <a:rPr lang="ar-SA" sz="3200" dirty="0" err="1" smtClean="0"/>
              <a:t>ومراتبه </a:t>
            </a:r>
            <a:r>
              <a:rPr lang="ar-SA" dirty="0" err="1" smtClean="0"/>
              <a:t>:</a:t>
            </a:r>
            <a:endParaRPr lang="ar-SA" dirty="0" smtClean="0"/>
          </a:p>
          <a:p>
            <a:r>
              <a:rPr lang="ar-SA" sz="2800" dirty="0" err="1" smtClean="0"/>
              <a:t>الهدى </a:t>
            </a:r>
            <a:r>
              <a:rPr lang="ar-SA" sz="2800" dirty="0" smtClean="0"/>
              <a:t>:</a:t>
            </a:r>
            <a:r>
              <a:rPr lang="ar-SA" dirty="0" smtClean="0"/>
              <a:t> </a:t>
            </a:r>
            <a:r>
              <a:rPr lang="ar-SA" sz="2000" dirty="0" smtClean="0"/>
              <a:t>هو سلوك الطريق الذي يوصل الانسان الى طاعة الله تعالى ولا يكون ذلك </a:t>
            </a:r>
            <a:r>
              <a:rPr lang="ar-SA" sz="2000" dirty="0" err="1" smtClean="0"/>
              <a:t>الا</a:t>
            </a:r>
            <a:r>
              <a:rPr lang="ar-SA" sz="2000" dirty="0" smtClean="0"/>
              <a:t> </a:t>
            </a:r>
            <a:r>
              <a:rPr lang="ar-SA" sz="2000" dirty="0" err="1" smtClean="0"/>
              <a:t>باتباع</a:t>
            </a:r>
            <a:r>
              <a:rPr lang="ar-SA" sz="2000" dirty="0" smtClean="0"/>
              <a:t> شرعه عز وجل والاستقامة على الصراط المستقيم كما امرنا </a:t>
            </a:r>
            <a:r>
              <a:rPr lang="ar-SA" sz="2000" dirty="0" err="1" smtClean="0"/>
              <a:t>سبحانه .</a:t>
            </a:r>
            <a:r>
              <a:rPr lang="ar-SA" sz="2000" dirty="0" smtClean="0"/>
              <a:t> قال </a:t>
            </a:r>
            <a:r>
              <a:rPr lang="ar-SA" sz="2000" dirty="0" err="1" smtClean="0"/>
              <a:t>تعالى : </a:t>
            </a:r>
            <a:r>
              <a:rPr lang="ar-SA" sz="2000" dirty="0" smtClean="0"/>
              <a:t>(اهدنا الصراط </a:t>
            </a:r>
            <a:r>
              <a:rPr lang="ar-SA" sz="2000" dirty="0" err="1" smtClean="0"/>
              <a:t>المستقيم )</a:t>
            </a:r>
            <a:endParaRPr lang="ar-SA" sz="20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755576" y="1196752"/>
            <a:ext cx="7488832" cy="34163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buFont typeface="Arial" charset="0"/>
              <a:buChar char="•"/>
            </a:pPr>
            <a:r>
              <a:rPr lang="ar-SA" sz="3600" dirty="0" smtClean="0"/>
              <a:t>وللهدى ثلاث مراتب </a:t>
            </a:r>
            <a:r>
              <a:rPr lang="ar-SA" sz="3600" dirty="0" err="1" smtClean="0"/>
              <a:t>هي :</a:t>
            </a:r>
            <a:endParaRPr lang="ar-SA" sz="3600" dirty="0" smtClean="0"/>
          </a:p>
          <a:p>
            <a:pPr>
              <a:buFont typeface="Arial" charset="0"/>
              <a:buChar char="•"/>
            </a:pPr>
            <a:endParaRPr lang="ar-SA" sz="3600" dirty="0"/>
          </a:p>
          <a:p>
            <a:r>
              <a:rPr lang="ar-SA" sz="2400" dirty="0" smtClean="0"/>
              <a:t>1-  الهداية العامة </a:t>
            </a:r>
            <a:r>
              <a:rPr lang="ar-SA" sz="2400" dirty="0" err="1" smtClean="0"/>
              <a:t>المشتركة </a:t>
            </a:r>
            <a:r>
              <a:rPr lang="ar-SA" dirty="0" smtClean="0"/>
              <a:t>, وهي هداية المخلوقات الى مصالح معاشها وما يقيمها وهذه اعم </a:t>
            </a:r>
            <a:r>
              <a:rPr lang="ar-SA" dirty="0" err="1" smtClean="0"/>
              <a:t>مرتبة </a:t>
            </a:r>
            <a:r>
              <a:rPr lang="ar-SA" dirty="0" smtClean="0"/>
              <a:t>, حيث تشمل هداية كل شيء لما خلق له </a:t>
            </a:r>
          </a:p>
          <a:p>
            <a:endParaRPr lang="ar-SA" dirty="0" smtClean="0"/>
          </a:p>
          <a:p>
            <a:r>
              <a:rPr lang="ar-SA" sz="2400" dirty="0" smtClean="0"/>
              <a:t>2- هداية البيان والدلالة والتعليم </a:t>
            </a:r>
            <a:r>
              <a:rPr lang="ar-SA" dirty="0" smtClean="0"/>
              <a:t>بالنصح والتذكير للعباد في امور دينهم التي تصلح </a:t>
            </a:r>
            <a:r>
              <a:rPr lang="ar-SA" dirty="0" err="1" smtClean="0"/>
              <a:t>بها</a:t>
            </a:r>
            <a:r>
              <a:rPr lang="ar-SA" dirty="0" smtClean="0"/>
              <a:t> دنياهم </a:t>
            </a:r>
            <a:r>
              <a:rPr lang="ar-SA" dirty="0" err="1" smtClean="0"/>
              <a:t>واخرتهم</a:t>
            </a:r>
            <a:r>
              <a:rPr lang="ar-SA" dirty="0" smtClean="0"/>
              <a:t> وهذه مهمة الانبياء </a:t>
            </a:r>
            <a:r>
              <a:rPr lang="ar-SA" dirty="0" err="1" smtClean="0"/>
              <a:t>والرسل </a:t>
            </a:r>
            <a:r>
              <a:rPr lang="ar-SA" dirty="0" smtClean="0"/>
              <a:t>–عليهم </a:t>
            </a:r>
            <a:r>
              <a:rPr lang="ar-SA" dirty="0" err="1" smtClean="0"/>
              <a:t>السلام </a:t>
            </a:r>
            <a:r>
              <a:rPr lang="ar-SA" dirty="0" smtClean="0"/>
              <a:t>– </a:t>
            </a:r>
            <a:r>
              <a:rPr lang="ar-SA" dirty="0" err="1" smtClean="0"/>
              <a:t>واتباعهم</a:t>
            </a:r>
            <a:r>
              <a:rPr lang="ar-SA" dirty="0" smtClean="0"/>
              <a:t> </a:t>
            </a:r>
          </a:p>
          <a:p>
            <a:endParaRPr lang="ar-SA" dirty="0" smtClean="0"/>
          </a:p>
          <a:p>
            <a:r>
              <a:rPr lang="ar-SA" sz="2400" dirty="0" smtClean="0"/>
              <a:t>3- هداية </a:t>
            </a:r>
            <a:r>
              <a:rPr lang="ar-SA" sz="2400" dirty="0" err="1" smtClean="0"/>
              <a:t>التوفيق </a:t>
            </a:r>
            <a:r>
              <a:rPr lang="ar-SA" dirty="0" smtClean="0"/>
              <a:t>, وهي توفيق الله للعبد بالاستقامة والصلاح بما ينتفع </a:t>
            </a:r>
            <a:r>
              <a:rPr lang="ar-SA" dirty="0" err="1" smtClean="0"/>
              <a:t>به</a:t>
            </a:r>
            <a:r>
              <a:rPr lang="ar-SA" dirty="0" smtClean="0"/>
              <a:t> في دنياه </a:t>
            </a:r>
            <a:r>
              <a:rPr lang="ar-SA" dirty="0" err="1" smtClean="0"/>
              <a:t>واخرتهم</a:t>
            </a:r>
            <a:r>
              <a:rPr lang="ar-SA" dirty="0" smtClean="0"/>
              <a:t> </a:t>
            </a:r>
            <a:endParaRPr lang="ar-SA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70847374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18" y="0"/>
            <a:ext cx="9134964" cy="6858000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611560" y="980728"/>
            <a:ext cx="8532440" cy="480131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ar-SA" sz="3600" dirty="0" smtClean="0"/>
              <a:t>سبل </a:t>
            </a:r>
            <a:r>
              <a:rPr lang="ar-SA" sz="3600" dirty="0" err="1" smtClean="0"/>
              <a:t>الهداية :</a:t>
            </a:r>
            <a:endParaRPr lang="ar-SA" sz="3600" dirty="0" smtClean="0"/>
          </a:p>
          <a:p>
            <a:pPr>
              <a:buFont typeface="Arial" pitchFamily="34" charset="0"/>
              <a:buChar char="•"/>
            </a:pPr>
            <a:endParaRPr lang="ar-SA" sz="3600" dirty="0" smtClean="0"/>
          </a:p>
          <a:p>
            <a:r>
              <a:rPr lang="ar-SA" sz="2400" dirty="0" smtClean="0"/>
              <a:t>1- </a:t>
            </a:r>
            <a:r>
              <a:rPr lang="ar-SA" sz="2400" dirty="0" err="1" smtClean="0"/>
              <a:t>الفطرة </a:t>
            </a:r>
            <a:r>
              <a:rPr lang="ar-SA" sz="2400" dirty="0" smtClean="0"/>
              <a:t>: </a:t>
            </a:r>
            <a:r>
              <a:rPr lang="ar-SA" dirty="0" smtClean="0"/>
              <a:t>فقد جعل الله لكل مخلوق صفات وخصائص غرسها في نفسه منذ ولادته وجعلها لا تنفصل عنه </a:t>
            </a:r>
            <a:r>
              <a:rPr lang="ar-SA" dirty="0" err="1" smtClean="0"/>
              <a:t>فالايمان</a:t>
            </a:r>
            <a:r>
              <a:rPr lang="ar-SA" dirty="0" smtClean="0"/>
              <a:t> بالله امر فطري موجود في نفس كل </a:t>
            </a:r>
            <a:r>
              <a:rPr lang="ar-SA" dirty="0" err="1" smtClean="0"/>
              <a:t>انسان .</a:t>
            </a:r>
            <a:endParaRPr lang="ar-SA" dirty="0" smtClean="0"/>
          </a:p>
          <a:p>
            <a:r>
              <a:rPr lang="ar-SA" dirty="0" smtClean="0"/>
              <a:t>قال </a:t>
            </a:r>
            <a:r>
              <a:rPr lang="ar-SA" dirty="0" err="1" smtClean="0"/>
              <a:t>تعالى : </a:t>
            </a:r>
            <a:r>
              <a:rPr lang="ar-SA" dirty="0" smtClean="0"/>
              <a:t>(فطرت الله التي فطر الناس عليها لا تبديل لخلق </a:t>
            </a:r>
            <a:r>
              <a:rPr lang="ar-SA" dirty="0" err="1" smtClean="0"/>
              <a:t>الله )</a:t>
            </a:r>
            <a:endParaRPr lang="ar-SA" dirty="0" smtClean="0"/>
          </a:p>
          <a:p>
            <a:r>
              <a:rPr lang="ar-SA" dirty="0" smtClean="0"/>
              <a:t>قال رسول </a:t>
            </a:r>
            <a:r>
              <a:rPr lang="ar-SA" dirty="0" err="1" smtClean="0"/>
              <a:t>الله </a:t>
            </a:r>
            <a:r>
              <a:rPr lang="ar-SA" dirty="0" smtClean="0"/>
              <a:t>(صلى الله عليه </a:t>
            </a:r>
            <a:r>
              <a:rPr lang="ar-SA" dirty="0" err="1" smtClean="0"/>
              <a:t>وسلم ) : </a:t>
            </a:r>
            <a:r>
              <a:rPr lang="ar-SA" dirty="0" smtClean="0"/>
              <a:t>(ما من مولد </a:t>
            </a:r>
            <a:r>
              <a:rPr lang="ar-SA" dirty="0" err="1" smtClean="0"/>
              <a:t>الا</a:t>
            </a:r>
            <a:r>
              <a:rPr lang="ar-SA" dirty="0" smtClean="0"/>
              <a:t> يولد على الفطرة </a:t>
            </a:r>
            <a:r>
              <a:rPr lang="ar-SA" dirty="0" err="1" smtClean="0"/>
              <a:t>فابواه</a:t>
            </a:r>
            <a:r>
              <a:rPr lang="ar-SA" dirty="0" smtClean="0"/>
              <a:t> يهودانه او ينصرانه او </a:t>
            </a:r>
            <a:r>
              <a:rPr lang="ar-SA" dirty="0" err="1" smtClean="0"/>
              <a:t>يمجسانه</a:t>
            </a:r>
            <a:r>
              <a:rPr lang="ar-SA" dirty="0" smtClean="0"/>
              <a:t> </a:t>
            </a:r>
            <a:r>
              <a:rPr lang="ar-SA" dirty="0" err="1" smtClean="0"/>
              <a:t>) </a:t>
            </a:r>
            <a:r>
              <a:rPr lang="ar-SA" sz="2400" dirty="0" err="1" smtClean="0"/>
              <a:t>.</a:t>
            </a:r>
            <a:endParaRPr lang="ar-SA" sz="2400" dirty="0" smtClean="0"/>
          </a:p>
          <a:p>
            <a:endParaRPr lang="ar-SA" sz="2400" dirty="0" smtClean="0"/>
          </a:p>
          <a:p>
            <a:r>
              <a:rPr lang="ar-SA" sz="2400" dirty="0" smtClean="0"/>
              <a:t>2- العقل: </a:t>
            </a:r>
            <a:r>
              <a:rPr lang="ar-SA" dirty="0" smtClean="0"/>
              <a:t>للعقل دور بارز في الوصول الى الهداية ومعرفة الخالق وذلك من خلال التفكر والتدبر والنظر في مخلوقات </a:t>
            </a:r>
            <a:r>
              <a:rPr lang="ar-SA" dirty="0" err="1" smtClean="0"/>
              <a:t>الله </a:t>
            </a:r>
            <a:r>
              <a:rPr lang="ar-SA" dirty="0" smtClean="0"/>
              <a:t>–تعالى- كما قال عز </a:t>
            </a:r>
            <a:r>
              <a:rPr lang="ar-SA" dirty="0" err="1" smtClean="0"/>
              <a:t>وجل:</a:t>
            </a:r>
            <a:r>
              <a:rPr lang="ar-SA" dirty="0" smtClean="0"/>
              <a:t>(افلا ينظرون الى الابل كيف </a:t>
            </a:r>
            <a:r>
              <a:rPr lang="ar-SA" dirty="0" err="1" smtClean="0"/>
              <a:t>خلقت </a:t>
            </a:r>
            <a:r>
              <a:rPr lang="ar-SA" dirty="0" smtClean="0"/>
              <a:t>*والى السماء كيف </a:t>
            </a:r>
            <a:r>
              <a:rPr lang="ar-SA" dirty="0" err="1" smtClean="0"/>
              <a:t>رفعت </a:t>
            </a:r>
            <a:r>
              <a:rPr lang="ar-SA" dirty="0" smtClean="0"/>
              <a:t>*والى الجبال كيف </a:t>
            </a:r>
            <a:r>
              <a:rPr lang="ar-SA" dirty="0" err="1" smtClean="0"/>
              <a:t>نصبت </a:t>
            </a:r>
            <a:r>
              <a:rPr lang="ar-SA" dirty="0" smtClean="0"/>
              <a:t>*والى الارض كيف </a:t>
            </a:r>
            <a:r>
              <a:rPr lang="ar-SA" dirty="0" err="1" smtClean="0"/>
              <a:t>سطحت*)</a:t>
            </a:r>
            <a:endParaRPr lang="ar-SA" dirty="0" smtClean="0"/>
          </a:p>
          <a:p>
            <a:endParaRPr lang="ar-SA" dirty="0" smtClean="0"/>
          </a:p>
          <a:p>
            <a:r>
              <a:rPr lang="ar-SA" sz="2400" dirty="0" smtClean="0"/>
              <a:t>3- الرسل: </a:t>
            </a:r>
            <a:r>
              <a:rPr lang="ar-SA" sz="2000" dirty="0" smtClean="0"/>
              <a:t>ارسل </a:t>
            </a:r>
            <a:r>
              <a:rPr lang="ar-SA" sz="2000" dirty="0" err="1" smtClean="0"/>
              <a:t>الله </a:t>
            </a:r>
            <a:r>
              <a:rPr lang="ar-SA" sz="2000" dirty="0" smtClean="0"/>
              <a:t>–تعالى- رسله لتبليغ الشريعة الربانية للناس </a:t>
            </a:r>
            <a:r>
              <a:rPr lang="ar-SA" sz="2000" dirty="0" err="1" smtClean="0"/>
              <a:t>وارشادهم</a:t>
            </a:r>
            <a:r>
              <a:rPr lang="ar-SA" sz="2000" dirty="0" smtClean="0"/>
              <a:t> الى ما يصلح حالهم في الدنيا </a:t>
            </a:r>
            <a:r>
              <a:rPr lang="ar-SA" sz="2000" dirty="0" err="1" smtClean="0"/>
              <a:t>والاخرة</a:t>
            </a:r>
            <a:r>
              <a:rPr lang="ar-SA" sz="2000" dirty="0" smtClean="0"/>
              <a:t> قال </a:t>
            </a:r>
            <a:r>
              <a:rPr lang="ar-SA" sz="2000" dirty="0" err="1" smtClean="0"/>
              <a:t>تعالى:</a:t>
            </a:r>
            <a:r>
              <a:rPr lang="ar-SA" sz="2000" dirty="0" smtClean="0"/>
              <a:t>(لقد ارسلنا رسلا </a:t>
            </a:r>
            <a:r>
              <a:rPr lang="ar-SA" sz="2000" dirty="0" err="1" smtClean="0"/>
              <a:t>بالبينات</a:t>
            </a:r>
            <a:r>
              <a:rPr lang="ar-SA" sz="2000" dirty="0" smtClean="0"/>
              <a:t> </a:t>
            </a:r>
            <a:r>
              <a:rPr lang="ar-SA" sz="2000" dirty="0" err="1" smtClean="0"/>
              <a:t>وانزلنا</a:t>
            </a:r>
            <a:r>
              <a:rPr lang="ar-SA" sz="2000" dirty="0" smtClean="0"/>
              <a:t> معهم الكتاب والميزان ليقوم الناس </a:t>
            </a:r>
            <a:r>
              <a:rPr lang="ar-SA" sz="2000" dirty="0" err="1" smtClean="0"/>
              <a:t>بالقسط )</a:t>
            </a:r>
            <a:r>
              <a:rPr lang="ar-SA" sz="2400" dirty="0" smtClean="0"/>
              <a:t>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2d60b2004d70c0ce682569d0b769559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0" y="1268760"/>
            <a:ext cx="36004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400" dirty="0" smtClean="0"/>
              <a:t>الضلال </a:t>
            </a:r>
            <a:r>
              <a:rPr lang="ar-SA" sz="4400" dirty="0" err="1" smtClean="0"/>
              <a:t>وسبله :</a:t>
            </a:r>
            <a:endParaRPr lang="ar-SA" sz="4400" dirty="0"/>
          </a:p>
        </p:txBody>
      </p:sp>
      <p:sp>
        <p:nvSpPr>
          <p:cNvPr id="6" name="مربع نص 5"/>
          <p:cNvSpPr txBox="1"/>
          <p:nvPr/>
        </p:nvSpPr>
        <p:spPr>
          <a:xfrm>
            <a:off x="611560" y="2636912"/>
            <a:ext cx="453650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dirty="0" err="1" smtClean="0"/>
              <a:t>الضلال </a:t>
            </a:r>
            <a:r>
              <a:rPr lang="ar-SA" sz="3600" dirty="0" smtClean="0"/>
              <a:t>: </a:t>
            </a:r>
            <a:r>
              <a:rPr lang="ar-SA" sz="2400" dirty="0" smtClean="0"/>
              <a:t>هو العدول عن طريق مستقيم والبعد عن سبل الرشاد وهو ضد </a:t>
            </a:r>
            <a:r>
              <a:rPr lang="ar-SA" sz="2400" dirty="0" err="1" smtClean="0"/>
              <a:t>الهداية .</a:t>
            </a:r>
            <a:endParaRPr lang="ar-SA" sz="2400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2921504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827584" y="260648"/>
            <a:ext cx="8316416" cy="566308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dirty="0" smtClean="0"/>
              <a:t>ومن سبل الضلال والغواية ما </a:t>
            </a:r>
            <a:r>
              <a:rPr lang="ar-SA" sz="3200" dirty="0" err="1" smtClean="0"/>
              <a:t>ياتي:</a:t>
            </a:r>
            <a:endParaRPr lang="ar-SA" sz="3200" dirty="0" smtClean="0"/>
          </a:p>
          <a:p>
            <a:endParaRPr lang="ar-SA" dirty="0" smtClean="0"/>
          </a:p>
          <a:p>
            <a:r>
              <a:rPr lang="ar-SA" sz="2400" dirty="0" smtClean="0"/>
              <a:t>1- اتباع الشيطان: </a:t>
            </a:r>
            <a:r>
              <a:rPr lang="ar-SA" dirty="0" smtClean="0"/>
              <a:t>فقد اقسم الشيطان ان يوسوس </a:t>
            </a:r>
            <a:r>
              <a:rPr lang="ar-SA" dirty="0" err="1" smtClean="0"/>
              <a:t>للانسان</a:t>
            </a:r>
            <a:r>
              <a:rPr lang="ar-SA" dirty="0" smtClean="0"/>
              <a:t> ليبعده عن الصراط المستقيم قال تعالى على لسان </a:t>
            </a:r>
            <a:r>
              <a:rPr lang="ar-SA" dirty="0" err="1" smtClean="0"/>
              <a:t>ابليس </a:t>
            </a:r>
            <a:r>
              <a:rPr lang="ar-SA" dirty="0" smtClean="0">
                <a:sym typeface="Wingdings" pitchFamily="2" charset="2"/>
              </a:rPr>
              <a:t>(قال ربي رب بما اغويتني </a:t>
            </a:r>
            <a:r>
              <a:rPr lang="ar-SA" dirty="0" err="1" smtClean="0">
                <a:sym typeface="Wingdings" pitchFamily="2" charset="2"/>
              </a:rPr>
              <a:t>لازينن</a:t>
            </a:r>
            <a:r>
              <a:rPr lang="ar-SA" dirty="0" smtClean="0">
                <a:sym typeface="Wingdings" pitchFamily="2" charset="2"/>
              </a:rPr>
              <a:t> لهم في الارض </a:t>
            </a:r>
            <a:r>
              <a:rPr lang="ar-SA" dirty="0" err="1" smtClean="0">
                <a:sym typeface="Wingdings" pitchFamily="2" charset="2"/>
              </a:rPr>
              <a:t>ولاغوينهم</a:t>
            </a:r>
            <a:r>
              <a:rPr lang="ar-SA" dirty="0" smtClean="0">
                <a:sym typeface="Wingdings" pitchFamily="2" charset="2"/>
              </a:rPr>
              <a:t> اجمعين*</a:t>
            </a:r>
            <a:r>
              <a:rPr lang="ar-SA" dirty="0" err="1" smtClean="0">
                <a:sym typeface="Wingdings" pitchFamily="2" charset="2"/>
              </a:rPr>
              <a:t>الا</a:t>
            </a:r>
            <a:r>
              <a:rPr lang="ar-SA" dirty="0" smtClean="0">
                <a:sym typeface="Wingdings" pitchFamily="2" charset="2"/>
              </a:rPr>
              <a:t> عبادك منهم </a:t>
            </a:r>
            <a:r>
              <a:rPr lang="ar-SA" dirty="0" err="1" smtClean="0">
                <a:sym typeface="Wingdings" pitchFamily="2" charset="2"/>
              </a:rPr>
              <a:t>المخلصين *)</a:t>
            </a:r>
            <a:r>
              <a:rPr lang="ar-SA" dirty="0" smtClean="0">
                <a:sym typeface="Wingdings" pitchFamily="2" charset="2"/>
              </a:rPr>
              <a:t> </a:t>
            </a:r>
          </a:p>
          <a:p>
            <a:endParaRPr lang="ar-SA" dirty="0" smtClean="0">
              <a:sym typeface="Wingdings" pitchFamily="2" charset="2"/>
            </a:endParaRPr>
          </a:p>
          <a:p>
            <a:r>
              <a:rPr lang="ar-SA" sz="2400" dirty="0" smtClean="0">
                <a:sym typeface="Wingdings" pitchFamily="2" charset="2"/>
              </a:rPr>
              <a:t>2- اتباع الشهوات </a:t>
            </a:r>
            <a:r>
              <a:rPr lang="ar-SA" sz="2400" dirty="0" err="1" smtClean="0">
                <a:sym typeface="Wingdings" pitchFamily="2" charset="2"/>
              </a:rPr>
              <a:t>والاهواء</a:t>
            </a:r>
            <a:r>
              <a:rPr lang="ar-SA" sz="2400" dirty="0" smtClean="0">
                <a:sym typeface="Wingdings" pitchFamily="2" charset="2"/>
              </a:rPr>
              <a:t>: </a:t>
            </a:r>
            <a:r>
              <a:rPr lang="ar-SA" dirty="0" err="1" smtClean="0">
                <a:sym typeface="Wingdings" pitchFamily="2" charset="2"/>
              </a:rPr>
              <a:t>فاتباع</a:t>
            </a:r>
            <a:r>
              <a:rPr lang="ar-SA" dirty="0" smtClean="0">
                <a:sym typeface="Wingdings" pitchFamily="2" charset="2"/>
              </a:rPr>
              <a:t> الشهوات </a:t>
            </a:r>
            <a:r>
              <a:rPr lang="ar-SA" dirty="0" err="1" smtClean="0">
                <a:sym typeface="Wingdings" pitchFamily="2" charset="2"/>
              </a:rPr>
              <a:t>والاهواء</a:t>
            </a:r>
            <a:r>
              <a:rPr lang="ar-SA" dirty="0" smtClean="0">
                <a:sym typeface="Wingdings" pitchFamily="2" charset="2"/>
              </a:rPr>
              <a:t> سبب في الضلال قال سبحانه </a:t>
            </a:r>
            <a:r>
              <a:rPr lang="ar-SA" dirty="0" err="1" smtClean="0">
                <a:sym typeface="Wingdings" pitchFamily="2" charset="2"/>
              </a:rPr>
              <a:t>وتعالى :</a:t>
            </a:r>
            <a:r>
              <a:rPr lang="ar-SA" dirty="0" smtClean="0">
                <a:sym typeface="Wingdings" pitchFamily="2" charset="2"/>
              </a:rPr>
              <a:t>(</a:t>
            </a:r>
            <a:r>
              <a:rPr lang="ar-SA" dirty="0" err="1" smtClean="0">
                <a:sym typeface="Wingdings" pitchFamily="2" charset="2"/>
              </a:rPr>
              <a:t>افرءيت</a:t>
            </a:r>
            <a:r>
              <a:rPr lang="ar-SA" dirty="0" smtClean="0">
                <a:sym typeface="Wingdings" pitchFamily="2" charset="2"/>
              </a:rPr>
              <a:t> من اتخذ </a:t>
            </a:r>
            <a:r>
              <a:rPr lang="ar-SA" dirty="0" err="1" smtClean="0">
                <a:sym typeface="Wingdings" pitchFamily="2" charset="2"/>
              </a:rPr>
              <a:t>الاهه</a:t>
            </a:r>
            <a:r>
              <a:rPr lang="ar-SA" dirty="0" smtClean="0">
                <a:sym typeface="Wingdings" pitchFamily="2" charset="2"/>
              </a:rPr>
              <a:t> </a:t>
            </a:r>
            <a:r>
              <a:rPr lang="ar-SA" dirty="0" err="1" smtClean="0">
                <a:sym typeface="Wingdings" pitchFamily="2" charset="2"/>
              </a:rPr>
              <a:t>هواىه</a:t>
            </a:r>
            <a:r>
              <a:rPr lang="ar-SA" dirty="0" smtClean="0">
                <a:sym typeface="Wingdings" pitchFamily="2" charset="2"/>
              </a:rPr>
              <a:t> </a:t>
            </a:r>
            <a:r>
              <a:rPr lang="ar-SA" dirty="0" err="1" smtClean="0">
                <a:sym typeface="Wingdings" pitchFamily="2" charset="2"/>
              </a:rPr>
              <a:t>واضله</a:t>
            </a:r>
            <a:r>
              <a:rPr lang="ar-SA" dirty="0" smtClean="0">
                <a:sym typeface="Wingdings" pitchFamily="2" charset="2"/>
              </a:rPr>
              <a:t> الله الله على </a:t>
            </a:r>
            <a:r>
              <a:rPr lang="ar-SA" dirty="0" err="1" smtClean="0">
                <a:sym typeface="Wingdings" pitchFamily="2" charset="2"/>
              </a:rPr>
              <a:t>علم )</a:t>
            </a:r>
            <a:endParaRPr lang="ar-SA" dirty="0" smtClean="0">
              <a:sym typeface="Wingdings" pitchFamily="2" charset="2"/>
            </a:endParaRPr>
          </a:p>
          <a:p>
            <a:r>
              <a:rPr lang="ar-SA" dirty="0" smtClean="0">
                <a:sym typeface="Wingdings" pitchFamily="2" charset="2"/>
              </a:rPr>
              <a:t>وقد حث الله تعالى على مجاهدة النفس فقال:</a:t>
            </a:r>
            <a:r>
              <a:rPr lang="ar-SA" dirty="0" err="1" smtClean="0">
                <a:sym typeface="Wingdings" pitchFamily="2" charset="2"/>
              </a:rPr>
              <a:t>0والذين</a:t>
            </a:r>
            <a:r>
              <a:rPr lang="ar-SA" dirty="0" smtClean="0">
                <a:sym typeface="Wingdings" pitchFamily="2" charset="2"/>
              </a:rPr>
              <a:t> جاهدوا فينا لنهدينهم سبلنا وان الله لمع </a:t>
            </a:r>
            <a:r>
              <a:rPr lang="ar-SA" dirty="0" err="1" smtClean="0">
                <a:sym typeface="Wingdings" pitchFamily="2" charset="2"/>
              </a:rPr>
              <a:t>المحسنين *)</a:t>
            </a:r>
            <a:endParaRPr lang="ar-SA" dirty="0" smtClean="0">
              <a:sym typeface="Wingdings" pitchFamily="2" charset="2"/>
            </a:endParaRPr>
          </a:p>
          <a:p>
            <a:endParaRPr lang="ar-SA" dirty="0" smtClean="0">
              <a:sym typeface="Wingdings" pitchFamily="2" charset="2"/>
            </a:endParaRPr>
          </a:p>
          <a:p>
            <a:r>
              <a:rPr lang="ar-SA" sz="2400" dirty="0" smtClean="0">
                <a:sym typeface="Wingdings" pitchFamily="2" charset="2"/>
              </a:rPr>
              <a:t>3- اتباع السادة والكبراء: </a:t>
            </a:r>
            <a:r>
              <a:rPr lang="ar-SA" dirty="0" smtClean="0">
                <a:sym typeface="Wingdings" pitchFamily="2" charset="2"/>
              </a:rPr>
              <a:t>فبين القران ان السادة والكبراء يؤثرون في اتباعهم ويبعدونهم عن منهج </a:t>
            </a:r>
            <a:r>
              <a:rPr lang="ar-SA" dirty="0" err="1" smtClean="0">
                <a:sym typeface="Wingdings" pitchFamily="2" charset="2"/>
              </a:rPr>
              <a:t>الله-تعالى </a:t>
            </a:r>
            <a:r>
              <a:rPr lang="ar-SA" dirty="0" smtClean="0">
                <a:sym typeface="Wingdings" pitchFamily="2" charset="2"/>
              </a:rPr>
              <a:t>– ويتبرؤون منهم يوم القيامة قال تعالىقال الذين حق عليهم القول ربنا هؤلاء الذين اغوينا اغواهم كما غوينا تبرأنا اليك ما كانوا اياه </a:t>
            </a:r>
            <a:r>
              <a:rPr lang="ar-SA" dirty="0" err="1" smtClean="0">
                <a:sym typeface="Wingdings" pitchFamily="2" charset="2"/>
              </a:rPr>
              <a:t>يعبدون *)</a:t>
            </a:r>
            <a:endParaRPr lang="ar-SA" dirty="0" smtClean="0">
              <a:sym typeface="Wingdings" pitchFamily="2" charset="2"/>
            </a:endParaRPr>
          </a:p>
          <a:p>
            <a:endParaRPr lang="ar-SA" dirty="0" smtClean="0">
              <a:sym typeface="Wingdings" pitchFamily="2" charset="2"/>
            </a:endParaRPr>
          </a:p>
          <a:p>
            <a:r>
              <a:rPr lang="ar-SA" sz="2400" dirty="0" smtClean="0">
                <a:sym typeface="Wingdings" pitchFamily="2" charset="2"/>
              </a:rPr>
              <a:t>4- التقليد العمى </a:t>
            </a:r>
            <a:r>
              <a:rPr lang="ar-SA" sz="2400" dirty="0" err="1" smtClean="0">
                <a:sym typeface="Wingdings" pitchFamily="2" charset="2"/>
              </a:rPr>
              <a:t>للاباء</a:t>
            </a:r>
            <a:r>
              <a:rPr lang="ar-SA" sz="2400" dirty="0" smtClean="0">
                <a:sym typeface="Wingdings" pitchFamily="2" charset="2"/>
              </a:rPr>
              <a:t> </a:t>
            </a:r>
            <a:r>
              <a:rPr lang="ar-SA" sz="2400" dirty="0" err="1" smtClean="0">
                <a:sym typeface="Wingdings" pitchFamily="2" charset="2"/>
              </a:rPr>
              <a:t>والاجداد</a:t>
            </a:r>
            <a:r>
              <a:rPr lang="ar-SA" sz="2400" dirty="0" smtClean="0">
                <a:sym typeface="Wingdings" pitchFamily="2" charset="2"/>
              </a:rPr>
              <a:t>: </a:t>
            </a:r>
            <a:r>
              <a:rPr lang="ar-SA" dirty="0" smtClean="0">
                <a:sym typeface="Wingdings" pitchFamily="2" charset="2"/>
              </a:rPr>
              <a:t>فالتمسك بما كان عليه الاباء </a:t>
            </a:r>
            <a:r>
              <a:rPr lang="ar-SA" dirty="0" err="1" smtClean="0">
                <a:sym typeface="Wingdings" pitchFamily="2" charset="2"/>
              </a:rPr>
              <a:t>والاجداد</a:t>
            </a:r>
            <a:r>
              <a:rPr lang="ar-SA" dirty="0" smtClean="0">
                <a:sym typeface="Wingdings" pitchFamily="2" charset="2"/>
              </a:rPr>
              <a:t> من ضلال وانحراف يؤدي الى تعطيل </a:t>
            </a:r>
            <a:r>
              <a:rPr lang="ar-SA" dirty="0" err="1" smtClean="0">
                <a:sym typeface="Wingdings" pitchFamily="2" charset="2"/>
              </a:rPr>
              <a:t>القل</a:t>
            </a:r>
            <a:r>
              <a:rPr lang="ar-SA" dirty="0" smtClean="0">
                <a:sym typeface="Wingdings" pitchFamily="2" charset="2"/>
              </a:rPr>
              <a:t> قال </a:t>
            </a:r>
            <a:r>
              <a:rPr lang="ar-SA" dirty="0" err="1" smtClean="0">
                <a:sym typeface="Wingdings" pitchFamily="2" charset="2"/>
              </a:rPr>
              <a:t>تعالىك</a:t>
            </a:r>
            <a:r>
              <a:rPr lang="ar-SA" dirty="0" smtClean="0">
                <a:sym typeface="Wingdings" pitchFamily="2" charset="2"/>
              </a:rPr>
              <a:t>(</a:t>
            </a:r>
            <a:r>
              <a:rPr lang="ar-SA" dirty="0" err="1" smtClean="0">
                <a:sym typeface="Wingdings" pitchFamily="2" charset="2"/>
              </a:rPr>
              <a:t>واذ</a:t>
            </a:r>
            <a:r>
              <a:rPr lang="ar-SA" dirty="0" smtClean="0">
                <a:sym typeface="Wingdings" pitchFamily="2" charset="2"/>
              </a:rPr>
              <a:t> قيل لهم اتبعوا ما انزل الله قالوا بل نتبع ما وجدنا عليه </a:t>
            </a:r>
            <a:r>
              <a:rPr lang="ar-SA" dirty="0" err="1" smtClean="0">
                <a:sym typeface="Wingdings" pitchFamily="2" charset="2"/>
              </a:rPr>
              <a:t>ءاباءنا</a:t>
            </a:r>
            <a:r>
              <a:rPr lang="ar-SA" dirty="0" smtClean="0">
                <a:sym typeface="Wingdings" pitchFamily="2" charset="2"/>
              </a:rPr>
              <a:t> اولو كان الشيطان يدعوهم الى عذاب </a:t>
            </a:r>
            <a:r>
              <a:rPr lang="ar-SA" dirty="0" err="1" smtClean="0">
                <a:sym typeface="Wingdings" pitchFamily="2" charset="2"/>
              </a:rPr>
              <a:t>السعير *).</a:t>
            </a:r>
            <a:endParaRPr lang="ar-SA" dirty="0" smtClean="0">
              <a:sym typeface="Wingdings" pitchFamily="2" charset="2"/>
            </a:endParaRPr>
          </a:p>
          <a:p>
            <a:endParaRPr lang="ar-SA" dirty="0" smtClean="0">
              <a:sym typeface="Wingdings" pitchFamily="2" charset="2"/>
            </a:endParaRPr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8732alsh3e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499</Words>
  <Application>Microsoft Office PowerPoint</Application>
  <PresentationFormat>عرض على الشاشة (3:4)‏</PresentationFormat>
  <Paragraphs>33</Paragraphs>
  <Slides>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Ahmed-Under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حميدات للالكترونيات</dc:creator>
  <cp:lastModifiedBy>abdalla zaid</cp:lastModifiedBy>
  <cp:revision>17</cp:revision>
  <dcterms:created xsi:type="dcterms:W3CDTF">2018-02-02T16:04:01Z</dcterms:created>
  <dcterms:modified xsi:type="dcterms:W3CDTF">2018-03-03T12:52:44Z</dcterms:modified>
</cp:coreProperties>
</file>