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9"/>
  </p:notesMasterIdLst>
  <p:sldIdLst>
    <p:sldId id="276" r:id="rId2"/>
    <p:sldId id="289" r:id="rId3"/>
    <p:sldId id="287" r:id="rId4"/>
    <p:sldId id="293" r:id="rId5"/>
    <p:sldId id="294" r:id="rId6"/>
    <p:sldId id="290" r:id="rId7"/>
    <p:sldId id="291" r:id="rId8"/>
    <p:sldId id="277" r:id="rId9"/>
    <p:sldId id="295" r:id="rId10"/>
    <p:sldId id="279" r:id="rId11"/>
    <p:sldId id="280" r:id="rId12"/>
    <p:sldId id="281" r:id="rId13"/>
    <p:sldId id="282" r:id="rId14"/>
    <p:sldId id="270" r:id="rId15"/>
    <p:sldId id="284" r:id="rId16"/>
    <p:sldId id="275" r:id="rId17"/>
    <p:sldId id="285" r:id="rId1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EB2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4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DD55CA8-AB2F-4A9C-B710-0FE1FCD3A401}" type="datetimeFigureOut">
              <a:rPr lang="ar-SA" smtClean="0"/>
              <a:pPr/>
              <a:t>02/15/1439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B373ED1-517E-4144-98EA-41EC531E6FC6}"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miter lim="800000"/>
            <a:headEnd/>
            <a:tailEnd/>
          </a:ln>
        </p:spPr>
        <p:txBody>
          <a:bodyPr/>
          <a:lstStyle/>
          <a:p>
            <a:fld id="{8D91E144-B29C-4871-BD36-0B310C42696E}" type="slidenum">
              <a:rPr lang="en-US" smtClean="0"/>
              <a:pPr/>
              <a:t>5</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miter lim="800000"/>
            <a:headEnd/>
            <a:tailEnd/>
          </a:ln>
        </p:spPr>
        <p:txBody>
          <a:bodyPr/>
          <a:lstStyle/>
          <a:p>
            <a:fld id="{C228ACC8-0476-41C3-A25C-00D6EB8B72D7}" type="slidenum">
              <a:rPr lang="en-US" smtClean="0"/>
              <a:pPr/>
              <a:t>6</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miter lim="800000"/>
            <a:headEnd/>
            <a:tailEnd/>
          </a:ln>
        </p:spPr>
        <p:txBody>
          <a:bodyPr/>
          <a:lstStyle/>
          <a:p>
            <a:fld id="{F5C5C01E-ED3E-46AE-81C7-78CD84D91422}" type="slidenum">
              <a:rPr lang="en-US" smtClean="0"/>
              <a:pPr/>
              <a:t>7</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miter lim="800000"/>
            <a:headEnd/>
            <a:tailEnd/>
          </a:ln>
        </p:spPr>
        <p:txBody>
          <a:bodyPr/>
          <a:lstStyle/>
          <a:p>
            <a:fld id="{0C200231-0E59-49F3-ADA5-A73BC3FF054F}" type="slidenum">
              <a:rPr lang="en-US" smtClean="0"/>
              <a:pPr/>
              <a:t>14</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miter lim="800000"/>
            <a:headEnd/>
            <a:tailEnd/>
          </a:ln>
        </p:spPr>
        <p:txBody>
          <a:bodyPr/>
          <a:lstStyle/>
          <a:p>
            <a:fld id="{AB1BAB68-3CD1-4BFD-9586-07BA20C3C74A}" type="slidenum">
              <a:rPr lang="en-US" smtClean="0"/>
              <a:pPr/>
              <a:t>16</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4ED809F-FAFD-466D-AD07-701BC92ED412}" type="datetimeFigureOut">
              <a:rPr lang="ar-SA" smtClean="0"/>
              <a:pPr/>
              <a:t>02/15/1439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1B55A33-8E73-4275-AC06-FBFF166E7F6F}" type="slidenum">
              <a:rPr lang="ar-SA" smtClean="0"/>
              <a:pPr/>
              <a:t>‹#›</a:t>
            </a:fld>
            <a:endParaRPr lang="ar-SA"/>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4ED809F-FAFD-466D-AD07-701BC92ED412}" type="datetimeFigureOut">
              <a:rPr lang="ar-SA" smtClean="0"/>
              <a:pPr/>
              <a:t>02/15/1439</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1B55A33-8E73-4275-AC06-FBFF166E7F6F}"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d"/>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ar.wikipedia.org/wiki/%D8%A7%D9%84%D9%87%D8%AC%D8%B1%D8%A9_%D8%A7%D9%84%D9%86%D8%A8%D9%88%D9%8A%D8%A9" TargetMode="External"/><Relationship Id="rId2" Type="http://schemas.openxmlformats.org/officeDocument/2006/relationships/hyperlink" Target="https://ar.wikipedia.org/wiki/%D9%85%D9%86%D9%89" TargetMode="External"/><Relationship Id="rId1" Type="http://schemas.openxmlformats.org/officeDocument/2006/relationships/slideLayout" Target="../slideLayouts/slideLayout7.xml"/><Relationship Id="rId5" Type="http://schemas.openxmlformats.org/officeDocument/2006/relationships/hyperlink" Target="https://ar.wikipedia.org/wiki/%D8%A7%D9%84%D9%85%D8%AF%D9%8A%D9%86%D8%A9_%D8%A7%D9%84%D9%85%D9%86%D9%88%D8%B1%D8%A9" TargetMode="External"/><Relationship Id="rId4" Type="http://schemas.openxmlformats.org/officeDocument/2006/relationships/hyperlink" Target="https://ar.wikipedia.org/wiki/%D9%8A%D8%AB%D8%B1%D8%A8"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file:///C:\Users\HP\Desktop\&#1576;&#1610;&#1593;&#1577;%20&#1575;&#1604;&#1593;&#1602;&#1576;&#1577;%20&#1575;&#1604;&#1575;&#1608;&#1604;&#1609;.mp4" TargetMode="Externa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Aqua Scenery 3"/>
          <p:cNvPicPr>
            <a:picLocks noChangeAspect="1" noChangeArrowheads="1"/>
          </p:cNvPicPr>
          <p:nvPr/>
        </p:nvPicPr>
        <p:blipFill>
          <a:blip r:embed="rId2"/>
          <a:srcRect/>
          <a:stretch>
            <a:fillRect/>
          </a:stretch>
        </p:blipFill>
        <p:spPr bwMode="auto">
          <a:xfrm>
            <a:off x="-1" y="0"/>
            <a:ext cx="9144001" cy="6858000"/>
          </a:xfrm>
          <a:prstGeom prst="rect">
            <a:avLst/>
          </a:prstGeom>
          <a:noFill/>
          <a:ln w="9525">
            <a:noFill/>
            <a:miter lim="800000"/>
            <a:headEnd/>
            <a:tailEnd/>
          </a:ln>
        </p:spPr>
      </p:pic>
      <p:sp>
        <p:nvSpPr>
          <p:cNvPr id="14341" name="WordArt 5" descr="Picture1"/>
          <p:cNvSpPr>
            <a:spLocks noChangeArrowheads="1" noChangeShapeType="1" noTextEdit="1"/>
          </p:cNvSpPr>
          <p:nvPr/>
        </p:nvSpPr>
        <p:spPr bwMode="auto">
          <a:xfrm>
            <a:off x="2286000" y="571480"/>
            <a:ext cx="4914900" cy="1257320"/>
          </a:xfrm>
          <a:prstGeom prst="rect">
            <a:avLst/>
          </a:prstGeom>
        </p:spPr>
        <p:txBody>
          <a:bodyPr wrap="none" fromWordArt="1">
            <a:prstTxWarp prst="textPlain">
              <a:avLst>
                <a:gd name="adj" fmla="val 50000"/>
              </a:avLst>
            </a:prstTxWarp>
          </a:bodyPr>
          <a:lstStyle/>
          <a:p>
            <a:pPr algn="ctr"/>
            <a:r>
              <a:rPr lang="ar-SA" sz="3600" kern="10" dirty="0" smtClean="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rPr>
              <a:t>السيرة </a:t>
            </a:r>
            <a:r>
              <a:rPr lang="ar-SA" sz="3600" kern="10" dirty="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rPr>
              <a:t>النبوية</a:t>
            </a:r>
          </a:p>
        </p:txBody>
      </p:sp>
      <p:sp>
        <p:nvSpPr>
          <p:cNvPr id="14343" name="WordArt 7" descr="Picture1"/>
          <p:cNvSpPr>
            <a:spLocks noChangeArrowheads="1" noChangeShapeType="1" noTextEdit="1"/>
          </p:cNvSpPr>
          <p:nvPr/>
        </p:nvSpPr>
        <p:spPr bwMode="auto">
          <a:xfrm>
            <a:off x="1357290" y="2000240"/>
            <a:ext cx="6858048" cy="1185866"/>
          </a:xfrm>
          <a:prstGeom prst="rect">
            <a:avLst/>
          </a:prstGeom>
        </p:spPr>
        <p:txBody>
          <a:bodyPr wrap="none" fromWordArt="1">
            <a:prstTxWarp prst="textPlain">
              <a:avLst>
                <a:gd name="adj" fmla="val 50000"/>
              </a:avLst>
            </a:prstTxWarp>
          </a:bodyPr>
          <a:lstStyle/>
          <a:p>
            <a:pPr algn="ctr"/>
            <a:r>
              <a:rPr lang="ar-SA" sz="6000" kern="10" dirty="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rPr>
              <a:t> </a:t>
            </a:r>
            <a:r>
              <a:rPr lang="ar-SA" sz="8800" kern="10" dirty="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rPr>
              <a:t>درس: بيعة العقبة الأولى</a:t>
            </a:r>
            <a:endParaRPr lang="ar-SA" sz="6000" kern="10" dirty="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endParaRPr>
          </a:p>
        </p:txBody>
      </p:sp>
      <p:sp>
        <p:nvSpPr>
          <p:cNvPr id="14344" name="WordArt 8" descr="Picture1"/>
          <p:cNvSpPr>
            <a:spLocks noChangeArrowheads="1" noChangeShapeType="1" noTextEdit="1"/>
          </p:cNvSpPr>
          <p:nvPr/>
        </p:nvSpPr>
        <p:spPr bwMode="auto">
          <a:xfrm>
            <a:off x="1214414" y="3357562"/>
            <a:ext cx="6048375" cy="1257304"/>
          </a:xfrm>
          <a:prstGeom prst="rect">
            <a:avLst/>
          </a:prstGeom>
        </p:spPr>
        <p:txBody>
          <a:bodyPr wrap="none" fromWordArt="1">
            <a:prstTxWarp prst="textPlain">
              <a:avLst>
                <a:gd name="adj" fmla="val 50000"/>
              </a:avLst>
            </a:prstTxWarp>
          </a:bodyPr>
          <a:lstStyle/>
          <a:p>
            <a:pPr algn="ctr"/>
            <a:r>
              <a:rPr lang="ar-SA" sz="3600" kern="10" dirty="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rPr>
              <a:t>الصف: </a:t>
            </a:r>
            <a:r>
              <a:rPr lang="ar-SA" sz="3600" kern="10" dirty="0" smtClean="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rPr>
              <a:t>السادس الفصل </a:t>
            </a:r>
            <a:r>
              <a:rPr lang="ar-SA" sz="3600" kern="10" dirty="0">
                <a:ln w="9525">
                  <a:noFill/>
                  <a:round/>
                  <a:headEnd/>
                  <a:tailEnd/>
                </a:ln>
                <a:blipFill dpi="0" rotWithShape="0">
                  <a:blip r:embed="rId3"/>
                  <a:srcRect/>
                  <a:stretch>
                    <a:fillRect/>
                  </a:stretch>
                </a:blipFill>
                <a:effectLst>
                  <a:outerShdw dist="35921" dir="2700000" sy="50000" kx="2115830" algn="bl" rotWithShape="0">
                    <a:srgbClr val="C0C0C0">
                      <a:alpha val="79999"/>
                    </a:srgbClr>
                  </a:outerShdw>
                </a:effectLst>
                <a:latin typeface="Arial"/>
                <a:cs typeface="Arial"/>
              </a:rPr>
              <a:t>الدراسي: الأول</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2000"/>
                                        <p:tgtEl>
                                          <p:spTgt spid="14341"/>
                                        </p:tgtEl>
                                      </p:cBhvr>
                                    </p:animEffect>
                                  </p:childTnLst>
                                </p:cTn>
                              </p:par>
                            </p:childTnLst>
                          </p:cTn>
                        </p:par>
                        <p:par>
                          <p:cTn id="8" fill="hold" nodeType="afterGroup">
                            <p:stCondLst>
                              <p:cond delay="2000"/>
                            </p:stCondLst>
                            <p:childTnLst>
                              <p:par>
                                <p:cTn id="9" presetID="58" presetClass="entr" presetSubtype="0" accel="100000" fill="hold" grpId="0" nodeType="afterEffect">
                                  <p:stCondLst>
                                    <p:cond delay="0"/>
                                  </p:stCondLst>
                                  <p:childTnLst>
                                    <p:set>
                                      <p:cBhvr>
                                        <p:cTn id="10" dur="1" fill="hold">
                                          <p:stCondLst>
                                            <p:cond delay="0"/>
                                          </p:stCondLst>
                                        </p:cTn>
                                        <p:tgtEl>
                                          <p:spTgt spid="14343"/>
                                        </p:tgtEl>
                                        <p:attrNameLst>
                                          <p:attrName>style.visibility</p:attrName>
                                        </p:attrNameLst>
                                      </p:cBhvr>
                                      <p:to>
                                        <p:strVal val="visible"/>
                                      </p:to>
                                    </p:set>
                                    <p:anim calcmode="lin" valueType="num">
                                      <p:cBhvr>
                                        <p:cTn id="11" dur="2000" fill="hold"/>
                                        <p:tgtEl>
                                          <p:spTgt spid="14343"/>
                                        </p:tgtEl>
                                        <p:attrNameLst>
                                          <p:attrName>ppt_w</p:attrName>
                                        </p:attrNameLst>
                                      </p:cBhvr>
                                      <p:tavLst>
                                        <p:tav tm="0">
                                          <p:val>
                                            <p:strVal val="#ppt_w*2.5"/>
                                          </p:val>
                                        </p:tav>
                                        <p:tav tm="100000">
                                          <p:val>
                                            <p:strVal val="#ppt_w"/>
                                          </p:val>
                                        </p:tav>
                                      </p:tavLst>
                                    </p:anim>
                                    <p:anim calcmode="lin" valueType="num">
                                      <p:cBhvr>
                                        <p:cTn id="12" dur="2000" fill="hold"/>
                                        <p:tgtEl>
                                          <p:spTgt spid="14343"/>
                                        </p:tgtEl>
                                        <p:attrNameLst>
                                          <p:attrName>ppt_h</p:attrName>
                                        </p:attrNameLst>
                                      </p:cBhvr>
                                      <p:tavLst>
                                        <p:tav tm="0">
                                          <p:val>
                                            <p:strVal val="#ppt_h*0.01"/>
                                          </p:val>
                                        </p:tav>
                                        <p:tav tm="100000">
                                          <p:val>
                                            <p:strVal val="#ppt_h"/>
                                          </p:val>
                                        </p:tav>
                                      </p:tavLst>
                                    </p:anim>
                                    <p:anim calcmode="lin" valueType="num">
                                      <p:cBhvr>
                                        <p:cTn id="13" dur="2000" fill="hold"/>
                                        <p:tgtEl>
                                          <p:spTgt spid="14343"/>
                                        </p:tgtEl>
                                        <p:attrNameLst>
                                          <p:attrName>ppt_x</p:attrName>
                                        </p:attrNameLst>
                                      </p:cBhvr>
                                      <p:tavLst>
                                        <p:tav tm="0">
                                          <p:val>
                                            <p:strVal val="#ppt_x"/>
                                          </p:val>
                                        </p:tav>
                                        <p:tav tm="100000">
                                          <p:val>
                                            <p:strVal val="#ppt_x"/>
                                          </p:val>
                                        </p:tav>
                                      </p:tavLst>
                                    </p:anim>
                                    <p:anim calcmode="lin" valueType="num">
                                      <p:cBhvr>
                                        <p:cTn id="14" dur="2000" fill="hold"/>
                                        <p:tgtEl>
                                          <p:spTgt spid="14343"/>
                                        </p:tgtEl>
                                        <p:attrNameLst>
                                          <p:attrName>ppt_y</p:attrName>
                                        </p:attrNameLst>
                                      </p:cBhvr>
                                      <p:tavLst>
                                        <p:tav tm="0">
                                          <p:val>
                                            <p:strVal val="#ppt_h+1"/>
                                          </p:val>
                                        </p:tav>
                                        <p:tav tm="100000">
                                          <p:val>
                                            <p:strVal val="#ppt_y"/>
                                          </p:val>
                                        </p:tav>
                                      </p:tavLst>
                                    </p:anim>
                                    <p:animEffect transition="in" filter="fade">
                                      <p:cBhvr>
                                        <p:cTn id="15" dur="2000"/>
                                        <p:tgtEl>
                                          <p:spTgt spid="14343"/>
                                        </p:tgtEl>
                                      </p:cBhvr>
                                    </p:animEffect>
                                  </p:childTnLst>
                                </p:cTn>
                              </p:par>
                            </p:childTnLst>
                          </p:cTn>
                        </p:par>
                        <p:par>
                          <p:cTn id="16" fill="hold" nodeType="afterGroup">
                            <p:stCondLst>
                              <p:cond delay="4000"/>
                            </p:stCondLst>
                            <p:childTnLst>
                              <p:par>
                                <p:cTn id="17" presetID="10" presetClass="entr" presetSubtype="0" fill="hold" grpId="0" nodeType="afterEffect">
                                  <p:stCondLst>
                                    <p:cond delay="0"/>
                                  </p:stCondLst>
                                  <p:childTnLst>
                                    <p:set>
                                      <p:cBhvr>
                                        <p:cTn id="18" dur="1" fill="hold">
                                          <p:stCondLst>
                                            <p:cond delay="0"/>
                                          </p:stCondLst>
                                        </p:cTn>
                                        <p:tgtEl>
                                          <p:spTgt spid="14344"/>
                                        </p:tgtEl>
                                        <p:attrNameLst>
                                          <p:attrName>style.visibility</p:attrName>
                                        </p:attrNameLst>
                                      </p:cBhvr>
                                      <p:to>
                                        <p:strVal val="visible"/>
                                      </p:to>
                                    </p:set>
                                    <p:animEffect transition="in" filter="fade">
                                      <p:cBhvr>
                                        <p:cTn id="19" dur="2000"/>
                                        <p:tgtEl>
                                          <p:spTgt spid="14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P spid="14343" grpId="0" animBg="1"/>
      <p:bldP spid="1434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fontScale="90000"/>
          </a:bodyPr>
          <a:lstStyle/>
          <a:p>
            <a:r>
              <a:rPr lang="ar-SA" dirty="0" smtClean="0"/>
              <a:t>نشاط 1                                       الزمن 4   </a:t>
            </a:r>
            <a:endParaRPr lang="en-US" dirty="0">
              <a:solidFill>
                <a:schemeClr val="accent1"/>
              </a:solidFill>
            </a:endParaRPr>
          </a:p>
        </p:txBody>
      </p:sp>
      <p:sp>
        <p:nvSpPr>
          <p:cNvPr id="89091"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endParaRPr lang="ar-SA"/>
          </a:p>
        </p:txBody>
      </p:sp>
      <p:sp>
        <p:nvSpPr>
          <p:cNvPr id="89134" name="AutoShape 46"/>
          <p:cNvSpPr>
            <a:spLocks noChangeArrowheads="1"/>
          </p:cNvSpPr>
          <p:nvPr/>
        </p:nvSpPr>
        <p:spPr bwMode="ltGray">
          <a:xfrm rot="5400000">
            <a:off x="-2422526" y="14747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ar-SA"/>
          </a:p>
        </p:txBody>
      </p:sp>
      <p:sp>
        <p:nvSpPr>
          <p:cNvPr id="89135"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 xmlns:a14="http://schemas.microsoft.com/office/drawing/2010/main" w="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ar-SA"/>
          </a:p>
        </p:txBody>
      </p:sp>
      <p:sp>
        <p:nvSpPr>
          <p:cNvPr id="89138" name="AutoShape 50"/>
          <p:cNvSpPr>
            <a:spLocks noChangeArrowheads="1"/>
          </p:cNvSpPr>
          <p:nvPr/>
        </p:nvSpPr>
        <p:spPr bwMode="gray">
          <a:xfrm>
            <a:off x="2438400" y="3459163"/>
            <a:ext cx="4869904" cy="1337990"/>
          </a:xfrm>
          <a:prstGeom prst="roundRect">
            <a:avLst>
              <a:gd name="adj" fmla="val 50000"/>
            </a:avLst>
          </a:prstGeom>
          <a:noFill/>
          <a:ln w="28575" algn="ctr">
            <a:solidFill>
              <a:schemeClr val="bg2"/>
            </a:solidFill>
            <a:round/>
            <a:headEnd/>
            <a:tailEnd/>
          </a:ln>
          <a:effectLst/>
          <a:extLst>
            <a:ext uri="{909E8E84-426E-40DD-AFC4-6F175D3DCCD1}">
              <a14:hiddenFill xmlns=""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ar-SA" sz="2000" b="1" dirty="0" smtClean="0">
                <a:solidFill>
                  <a:schemeClr val="accent4">
                    <a:lumMod val="50000"/>
                  </a:schemeClr>
                </a:solidFill>
              </a:rPr>
              <a:t>كان الرسول صلى الله عليه وسلم يلتقي القبائل  في</a:t>
            </a:r>
          </a:p>
          <a:p>
            <a:pPr algn="ctr" eaLnBrk="0" hangingPunct="0"/>
            <a:r>
              <a:rPr lang="ar-SA" sz="2000" b="1" dirty="0" smtClean="0">
                <a:solidFill>
                  <a:schemeClr val="accent4">
                    <a:lumMod val="50000"/>
                  </a:schemeClr>
                </a:solidFill>
              </a:rPr>
              <a:t> موسم الحج ويدعوهم للإسلام  حيث قابل مجموعة </a:t>
            </a:r>
          </a:p>
          <a:p>
            <a:pPr algn="ctr" eaLnBrk="0" hangingPunct="0"/>
            <a:r>
              <a:rPr lang="ar-SA" sz="2000" b="1" dirty="0" smtClean="0">
                <a:solidFill>
                  <a:schemeClr val="accent4">
                    <a:lumMod val="50000"/>
                  </a:schemeClr>
                </a:solidFill>
              </a:rPr>
              <a:t>من أهل يثرب  دعاهم للإسلام فقبلوا دعوته </a:t>
            </a:r>
          </a:p>
          <a:p>
            <a:pPr eaLnBrk="0" hangingPunct="0"/>
            <a:endParaRPr lang="en-US" sz="2000" b="1" dirty="0">
              <a:solidFill>
                <a:schemeClr val="accent4">
                  <a:lumMod val="50000"/>
                </a:schemeClr>
              </a:solidFill>
            </a:endParaRPr>
          </a:p>
        </p:txBody>
      </p:sp>
      <p:sp>
        <p:nvSpPr>
          <p:cNvPr id="89139" name="AutoShape 51"/>
          <p:cNvSpPr>
            <a:spLocks noChangeArrowheads="1"/>
          </p:cNvSpPr>
          <p:nvPr/>
        </p:nvSpPr>
        <p:spPr bwMode="gray">
          <a:xfrm>
            <a:off x="2286000" y="2590800"/>
            <a:ext cx="4419600" cy="508000"/>
          </a:xfrm>
          <a:prstGeom prst="roundRect">
            <a:avLst>
              <a:gd name="adj" fmla="val 50000"/>
            </a:avLst>
          </a:prstGeom>
          <a:noFill/>
          <a:ln w="28575" algn="ctr">
            <a:solidFill>
              <a:schemeClr val="bg2"/>
            </a:solidFill>
            <a:round/>
            <a:headEnd/>
            <a:tailEnd/>
          </a:ln>
          <a:effectLst/>
          <a:extLst>
            <a:ext uri="{909E8E84-426E-40DD-AFC4-6F175D3DCCD1}">
              <a14:hiddenFill xmlns=""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ar-SA" sz="2400" b="1" dirty="0" smtClean="0">
                <a:solidFill>
                  <a:srgbClr val="0070C0"/>
                </a:solidFill>
              </a:rPr>
              <a:t>بدأ عام  11 للبعثة  </a:t>
            </a:r>
            <a:endParaRPr lang="en-US" sz="2400" b="1" dirty="0">
              <a:solidFill>
                <a:srgbClr val="0070C0"/>
              </a:solidFill>
            </a:endParaRPr>
          </a:p>
        </p:txBody>
      </p:sp>
      <p:sp>
        <p:nvSpPr>
          <p:cNvPr id="89140" name="AutoShape 52"/>
          <p:cNvSpPr>
            <a:spLocks noChangeArrowheads="1"/>
          </p:cNvSpPr>
          <p:nvPr/>
        </p:nvSpPr>
        <p:spPr bwMode="gray">
          <a:xfrm>
            <a:off x="1765300" y="1820863"/>
            <a:ext cx="4940300" cy="508000"/>
          </a:xfrm>
          <a:prstGeom prst="roundRect">
            <a:avLst>
              <a:gd name="adj" fmla="val 50000"/>
            </a:avLst>
          </a:prstGeom>
          <a:noFill/>
          <a:ln w="28575" algn="ctr">
            <a:solidFill>
              <a:schemeClr val="bg2"/>
            </a:solidFill>
            <a:round/>
            <a:headEnd/>
            <a:tailEnd/>
          </a:ln>
          <a:effectLst/>
          <a:extLst>
            <a:ext uri="{909E8E84-426E-40DD-AFC4-6F175D3DCCD1}">
              <a14:hiddenFill xmlns=""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ar-SA" sz="2400" b="1" dirty="0" smtClean="0">
                <a:solidFill>
                  <a:schemeClr val="tx2"/>
                </a:solidFill>
              </a:rPr>
              <a:t>متى بدأ انتشار الاسلام في يثرب ؟   وكيف  ؟</a:t>
            </a:r>
            <a:r>
              <a:rPr lang="ar-SA" b="1" dirty="0" smtClean="0">
                <a:solidFill>
                  <a:schemeClr val="tx2"/>
                </a:solidFill>
              </a:rPr>
              <a:t>  </a:t>
            </a:r>
            <a:endParaRPr lang="en-US" b="1" dirty="0">
              <a:solidFill>
                <a:schemeClr val="tx2"/>
              </a:solidFill>
            </a:endParaRPr>
          </a:p>
        </p:txBody>
      </p:sp>
      <p:grpSp>
        <p:nvGrpSpPr>
          <p:cNvPr id="2" name="Group 53"/>
          <p:cNvGrpSpPr>
            <a:grpSpLocks/>
          </p:cNvGrpSpPr>
          <p:nvPr/>
        </p:nvGrpSpPr>
        <p:grpSpPr bwMode="auto">
          <a:xfrm>
            <a:off x="1447800" y="1909763"/>
            <a:ext cx="381000" cy="381000"/>
            <a:chOff x="2078" y="1680"/>
            <a:chExt cx="1615" cy="1615"/>
          </a:xfrm>
        </p:grpSpPr>
        <p:sp>
          <p:nvSpPr>
            <p:cNvPr id="8914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ar-SA"/>
            </a:p>
          </p:txBody>
        </p:sp>
        <p:sp>
          <p:nvSpPr>
            <p:cNvPr id="8914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ar-SA"/>
            </a:p>
          </p:txBody>
        </p:sp>
        <p:sp>
          <p:nvSpPr>
            <p:cNvPr id="8914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ar-SA"/>
            </a:p>
          </p:txBody>
        </p:sp>
        <p:sp>
          <p:nvSpPr>
            <p:cNvPr id="8914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ar-SA"/>
            </a:p>
          </p:txBody>
        </p:sp>
        <p:sp>
          <p:nvSpPr>
            <p:cNvPr id="8914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ar-SA"/>
            </a:p>
          </p:txBody>
        </p:sp>
        <p:sp>
          <p:nvSpPr>
            <p:cNvPr id="8914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ar-SA"/>
            </a:p>
          </p:txBody>
        </p:sp>
      </p:grpSp>
      <p:grpSp>
        <p:nvGrpSpPr>
          <p:cNvPr id="3" name="Group 60"/>
          <p:cNvGrpSpPr>
            <a:grpSpLocks/>
          </p:cNvGrpSpPr>
          <p:nvPr/>
        </p:nvGrpSpPr>
        <p:grpSpPr bwMode="auto">
          <a:xfrm>
            <a:off x="1981200" y="2697163"/>
            <a:ext cx="381000" cy="381000"/>
            <a:chOff x="2078" y="1680"/>
            <a:chExt cx="1615" cy="1615"/>
          </a:xfrm>
        </p:grpSpPr>
        <p:sp>
          <p:nvSpPr>
            <p:cNvPr id="89149" name="Oval 6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ar-SA"/>
            </a:p>
          </p:txBody>
        </p:sp>
        <p:sp>
          <p:nvSpPr>
            <p:cNvPr id="89150" name="Oval 6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ar-SA"/>
            </a:p>
          </p:txBody>
        </p:sp>
        <p:sp>
          <p:nvSpPr>
            <p:cNvPr id="89151" name="Oval 6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ar-SA"/>
            </a:p>
          </p:txBody>
        </p:sp>
        <p:sp>
          <p:nvSpPr>
            <p:cNvPr id="89152" name="Oval 64"/>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ar-SA"/>
            </a:p>
          </p:txBody>
        </p:sp>
        <p:sp>
          <p:nvSpPr>
            <p:cNvPr id="89153" name="Oval 6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ar-SA"/>
            </a:p>
          </p:txBody>
        </p:sp>
        <p:sp>
          <p:nvSpPr>
            <p:cNvPr id="89154" name="Oval 66"/>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ar-SA"/>
            </a:p>
          </p:txBody>
        </p:sp>
      </p:grpSp>
      <p:grpSp>
        <p:nvGrpSpPr>
          <p:cNvPr id="4" name="Group 67"/>
          <p:cNvGrpSpPr>
            <a:grpSpLocks/>
          </p:cNvGrpSpPr>
          <p:nvPr/>
        </p:nvGrpSpPr>
        <p:grpSpPr bwMode="auto">
          <a:xfrm>
            <a:off x="2133600" y="3535363"/>
            <a:ext cx="381000" cy="381000"/>
            <a:chOff x="2078" y="1680"/>
            <a:chExt cx="1615" cy="1615"/>
          </a:xfrm>
        </p:grpSpPr>
        <p:sp>
          <p:nvSpPr>
            <p:cNvPr id="89156"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ar-SA"/>
            </a:p>
          </p:txBody>
        </p:sp>
        <p:sp>
          <p:nvSpPr>
            <p:cNvPr id="89157"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ar-SA"/>
            </a:p>
          </p:txBody>
        </p:sp>
        <p:sp>
          <p:nvSpPr>
            <p:cNvPr id="89158"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ar-SA"/>
            </a:p>
          </p:txBody>
        </p:sp>
        <p:sp>
          <p:nvSpPr>
            <p:cNvPr id="89159"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ar-SA"/>
            </a:p>
          </p:txBody>
        </p:sp>
        <p:sp>
          <p:nvSpPr>
            <p:cNvPr id="89160"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ar-SA"/>
            </a:p>
          </p:txBody>
        </p:sp>
        <p:sp>
          <p:nvSpPr>
            <p:cNvPr id="89161"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ar-SA"/>
            </a:p>
          </p:txBody>
        </p:sp>
      </p:gr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9139"/>
                                        </p:tgtEl>
                                        <p:attrNameLst>
                                          <p:attrName>style.visibility</p:attrName>
                                        </p:attrNameLst>
                                      </p:cBhvr>
                                      <p:to>
                                        <p:strVal val="visible"/>
                                      </p:to>
                                    </p:set>
                                    <p:animEffect transition="in" filter="fade">
                                      <p:cBhvr>
                                        <p:cTn id="7" dur="800" decel="100000"/>
                                        <p:tgtEl>
                                          <p:spTgt spid="89139"/>
                                        </p:tgtEl>
                                      </p:cBhvr>
                                    </p:animEffect>
                                    <p:anim calcmode="lin" valueType="num">
                                      <p:cBhvr>
                                        <p:cTn id="8" dur="800" decel="100000" fill="hold"/>
                                        <p:tgtEl>
                                          <p:spTgt spid="89139"/>
                                        </p:tgtEl>
                                        <p:attrNameLst>
                                          <p:attrName>style.rotation</p:attrName>
                                        </p:attrNameLst>
                                      </p:cBhvr>
                                      <p:tavLst>
                                        <p:tav tm="0">
                                          <p:val>
                                            <p:fltVal val="-90"/>
                                          </p:val>
                                        </p:tav>
                                        <p:tav tm="100000">
                                          <p:val>
                                            <p:fltVal val="0"/>
                                          </p:val>
                                        </p:tav>
                                      </p:tavLst>
                                    </p:anim>
                                    <p:anim calcmode="lin" valueType="num">
                                      <p:cBhvr>
                                        <p:cTn id="9" dur="800" decel="100000" fill="hold"/>
                                        <p:tgtEl>
                                          <p:spTgt spid="89139"/>
                                        </p:tgtEl>
                                        <p:attrNameLst>
                                          <p:attrName>ppt_x</p:attrName>
                                        </p:attrNameLst>
                                      </p:cBhvr>
                                      <p:tavLst>
                                        <p:tav tm="0">
                                          <p:val>
                                            <p:strVal val="#ppt_x+0.4"/>
                                          </p:val>
                                        </p:tav>
                                        <p:tav tm="100000">
                                          <p:val>
                                            <p:strVal val="#ppt_x-0.05"/>
                                          </p:val>
                                        </p:tav>
                                      </p:tavLst>
                                    </p:anim>
                                    <p:anim calcmode="lin" valueType="num">
                                      <p:cBhvr>
                                        <p:cTn id="10" dur="800" decel="100000" fill="hold"/>
                                        <p:tgtEl>
                                          <p:spTgt spid="8913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913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913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89138"/>
                                        </p:tgtEl>
                                        <p:attrNameLst>
                                          <p:attrName>style.visibility</p:attrName>
                                        </p:attrNameLst>
                                      </p:cBhvr>
                                      <p:to>
                                        <p:strVal val="visible"/>
                                      </p:to>
                                    </p:set>
                                    <p:animEffect transition="in" filter="fade">
                                      <p:cBhvr>
                                        <p:cTn id="17" dur="800" decel="100000"/>
                                        <p:tgtEl>
                                          <p:spTgt spid="89138"/>
                                        </p:tgtEl>
                                      </p:cBhvr>
                                    </p:animEffect>
                                    <p:anim calcmode="lin" valueType="num">
                                      <p:cBhvr>
                                        <p:cTn id="18" dur="800" decel="100000" fill="hold"/>
                                        <p:tgtEl>
                                          <p:spTgt spid="89138"/>
                                        </p:tgtEl>
                                        <p:attrNameLst>
                                          <p:attrName>style.rotation</p:attrName>
                                        </p:attrNameLst>
                                      </p:cBhvr>
                                      <p:tavLst>
                                        <p:tav tm="0">
                                          <p:val>
                                            <p:fltVal val="-90"/>
                                          </p:val>
                                        </p:tav>
                                        <p:tav tm="100000">
                                          <p:val>
                                            <p:fltVal val="0"/>
                                          </p:val>
                                        </p:tav>
                                      </p:tavLst>
                                    </p:anim>
                                    <p:anim calcmode="lin" valueType="num">
                                      <p:cBhvr>
                                        <p:cTn id="19" dur="800" decel="100000" fill="hold"/>
                                        <p:tgtEl>
                                          <p:spTgt spid="89138"/>
                                        </p:tgtEl>
                                        <p:attrNameLst>
                                          <p:attrName>ppt_x</p:attrName>
                                        </p:attrNameLst>
                                      </p:cBhvr>
                                      <p:tavLst>
                                        <p:tav tm="0">
                                          <p:val>
                                            <p:strVal val="#ppt_x+0.4"/>
                                          </p:val>
                                        </p:tav>
                                        <p:tav tm="100000">
                                          <p:val>
                                            <p:strVal val="#ppt_x-0.05"/>
                                          </p:val>
                                        </p:tav>
                                      </p:tavLst>
                                    </p:anim>
                                    <p:anim calcmode="lin" valueType="num">
                                      <p:cBhvr>
                                        <p:cTn id="20" dur="800" decel="100000" fill="hold"/>
                                        <p:tgtEl>
                                          <p:spTgt spid="89138"/>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89138"/>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8913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38" grpId="0" animBg="1"/>
      <p:bldP spid="8913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4638"/>
            <a:ext cx="8229600" cy="796908"/>
          </a:xfrm>
        </p:spPr>
        <p:txBody>
          <a:bodyPr>
            <a:normAutofit/>
          </a:bodyPr>
          <a:lstStyle/>
          <a:p>
            <a:r>
              <a:rPr lang="ar-SA" dirty="0" smtClean="0"/>
              <a:t>نشاط  2        الزمن                دقيقتان  </a:t>
            </a:r>
            <a:endParaRPr lang="en-US" dirty="0"/>
          </a:p>
        </p:txBody>
      </p:sp>
      <p:sp>
        <p:nvSpPr>
          <p:cNvPr id="3" name="مربع نص 2"/>
          <p:cNvSpPr txBox="1"/>
          <p:nvPr/>
        </p:nvSpPr>
        <p:spPr>
          <a:xfrm>
            <a:off x="6156176" y="1772816"/>
            <a:ext cx="184731" cy="369332"/>
          </a:xfrm>
          <a:prstGeom prst="rect">
            <a:avLst/>
          </a:prstGeom>
          <a:noFill/>
        </p:spPr>
        <p:txBody>
          <a:bodyPr wrap="none" rtlCol="1">
            <a:spAutoFit/>
          </a:bodyPr>
          <a:lstStyle/>
          <a:p>
            <a:endParaRPr lang="ar-SA" dirty="0"/>
          </a:p>
        </p:txBody>
      </p:sp>
      <p:pic>
        <p:nvPicPr>
          <p:cNvPr id="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39552" y="2142148"/>
            <a:ext cx="4937259" cy="42091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AutoShape 51"/>
          <p:cNvSpPr>
            <a:spLocks noChangeArrowheads="1"/>
          </p:cNvSpPr>
          <p:nvPr/>
        </p:nvSpPr>
        <p:spPr bwMode="gray">
          <a:xfrm>
            <a:off x="1071538" y="1155455"/>
            <a:ext cx="7786742" cy="832738"/>
          </a:xfrm>
          <a:prstGeom prst="roundRect">
            <a:avLst>
              <a:gd name="adj" fmla="val 50000"/>
            </a:avLst>
          </a:prstGeom>
          <a:noFill/>
          <a:ln w="28575" algn="ctr">
            <a:solidFill>
              <a:schemeClr val="bg2"/>
            </a:solidFill>
            <a:round/>
            <a:headEnd/>
            <a:tailEnd/>
          </a:ln>
          <a:effectLst/>
          <a:extLst>
            <a:ext uri="{909E8E84-426E-40DD-AFC4-6F175D3DCCD1}">
              <a14:hiddenFill xmlns=""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ar-SA" sz="2400" b="1" dirty="0" smtClean="0">
                <a:solidFill>
                  <a:srgbClr val="0070C0"/>
                </a:solidFill>
              </a:rPr>
              <a:t> </a:t>
            </a:r>
            <a:r>
              <a:rPr lang="ar-SA" sz="2400" b="1" dirty="0" smtClean="0">
                <a:solidFill>
                  <a:schemeClr val="accent1"/>
                </a:solidFill>
              </a:rPr>
              <a:t>انظر الخريطة ثم احدد موقع العقبة</a:t>
            </a:r>
          </a:p>
          <a:p>
            <a:pPr algn="ctr" eaLnBrk="0" hangingPunct="0"/>
            <a:r>
              <a:rPr lang="ar-SA" sz="2400" b="1" dirty="0" smtClean="0">
                <a:solidFill>
                  <a:schemeClr val="accent1"/>
                </a:solidFill>
              </a:rPr>
              <a:t>بالنسبة لمكة المكرمة  </a:t>
            </a:r>
            <a:endParaRPr lang="en-US" sz="2400" b="1" dirty="0">
              <a:solidFill>
                <a:schemeClr val="accent1"/>
              </a:solidFill>
            </a:endParaRPr>
          </a:p>
        </p:txBody>
      </p:sp>
      <p:sp>
        <p:nvSpPr>
          <p:cNvPr id="6" name="مربع نص 5"/>
          <p:cNvSpPr txBox="1"/>
          <p:nvPr/>
        </p:nvSpPr>
        <p:spPr>
          <a:xfrm>
            <a:off x="6340907" y="3068960"/>
            <a:ext cx="1455848" cy="523220"/>
          </a:xfrm>
          <a:prstGeom prst="rect">
            <a:avLst/>
          </a:prstGeom>
          <a:noFill/>
        </p:spPr>
        <p:txBody>
          <a:bodyPr wrap="none" rtlCol="1">
            <a:spAutoFit/>
          </a:bodyPr>
          <a:lstStyle/>
          <a:p>
            <a:r>
              <a:rPr lang="ar-SA" sz="2800" b="1" dirty="0" smtClean="0"/>
              <a:t>في الشرق </a:t>
            </a:r>
            <a:endParaRPr lang="ar-SA" sz="2800"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800" decel="100000"/>
                                        <p:tgtEl>
                                          <p:spTgt spid="6"/>
                                        </p:tgtEl>
                                      </p:cBhvr>
                                    </p:animEffect>
                                    <p:anim calcmode="lin" valueType="num">
                                      <p:cBhvr>
                                        <p:cTn id="15" dur="800" decel="100000" fill="hold"/>
                                        <p:tgtEl>
                                          <p:spTgt spid="6"/>
                                        </p:tgtEl>
                                        <p:attrNameLst>
                                          <p:attrName>style.rotation</p:attrName>
                                        </p:attrNameLst>
                                      </p:cBhvr>
                                      <p:tavLst>
                                        <p:tav tm="0">
                                          <p:val>
                                            <p:fltVal val="-90"/>
                                          </p:val>
                                        </p:tav>
                                        <p:tav tm="100000">
                                          <p:val>
                                            <p:fltVal val="0"/>
                                          </p:val>
                                        </p:tav>
                                      </p:tavLst>
                                    </p:anim>
                                    <p:anim calcmode="lin" valueType="num">
                                      <p:cBhvr>
                                        <p:cTn id="16" dur="800" decel="100000" fill="hold"/>
                                        <p:tgtEl>
                                          <p:spTgt spid="6"/>
                                        </p:tgtEl>
                                        <p:attrNameLst>
                                          <p:attrName>ppt_x</p:attrName>
                                        </p:attrNameLst>
                                      </p:cBhvr>
                                      <p:tavLst>
                                        <p:tav tm="0">
                                          <p:val>
                                            <p:strVal val="#ppt_x+0.4"/>
                                          </p:val>
                                        </p:tav>
                                        <p:tav tm="100000">
                                          <p:val>
                                            <p:strVal val="#ppt_x-0.05"/>
                                          </p:val>
                                        </p:tav>
                                      </p:tavLst>
                                    </p:anim>
                                    <p:anim calcmode="lin" valueType="num">
                                      <p:cBhvr>
                                        <p:cTn id="17" dur="800" decel="100000" fill="hold"/>
                                        <p:tgtEl>
                                          <p:spTgt spid="6"/>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2"/>
          <p:cNvSpPr txBox="1">
            <a:spLocks/>
          </p:cNvSpPr>
          <p:nvPr/>
        </p:nvSpPr>
        <p:spPr>
          <a:xfrm>
            <a:off x="3059113" y="1060450"/>
            <a:ext cx="5118100" cy="1143000"/>
          </a:xfrm>
          <a:prstGeom prst="rect">
            <a:avLst/>
          </a:prstGeom>
        </p:spPr>
        <p:txBody>
          <a:bodyPr anchor="ctr">
            <a:normAutofit/>
            <a:scene3d>
              <a:camera prst="orthographicFront"/>
              <a:lightRig rig="soft" dir="t"/>
            </a:scene3d>
            <a:sp3d prstMaterial="softEdge">
              <a:bevelT w="25400" h="25400"/>
            </a:sp3d>
          </a:bodyPr>
          <a:lst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defRPr/>
            </a:pPr>
            <a:endParaRPr lang="ar-SA" dirty="0">
              <a:solidFill>
                <a:srgbClr val="FF0000"/>
              </a:solidFill>
            </a:endParaRPr>
          </a:p>
        </p:txBody>
      </p:sp>
      <p:pic>
        <p:nvPicPr>
          <p:cNvPr id="5125"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59114" y="1844824"/>
            <a:ext cx="5881004" cy="1919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عنوان 2"/>
          <p:cNvSpPr txBox="1">
            <a:spLocks/>
          </p:cNvSpPr>
          <p:nvPr/>
        </p:nvSpPr>
        <p:spPr>
          <a:xfrm>
            <a:off x="3419872" y="2405033"/>
            <a:ext cx="5197698" cy="1359024"/>
          </a:xfrm>
          <a:prstGeom prst="rect">
            <a:avLst/>
          </a:prstGeom>
        </p:spPr>
        <p:txBody>
          <a:bodyPr anchor="ctr">
            <a:normAutofit/>
            <a:scene3d>
              <a:camera prst="orthographicFront"/>
              <a:lightRig rig="soft" dir="t"/>
            </a:scene3d>
            <a:sp3d prstMaterial="softEdge">
              <a:bevelT w="25400" h="25400"/>
            </a:sp3d>
          </a:bodyPr>
          <a:lst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r" fontAlgn="auto">
              <a:spcAft>
                <a:spcPts val="0"/>
              </a:spcAft>
              <a:defRPr/>
            </a:pPr>
            <a:r>
              <a:rPr lang="ar-SA" sz="2800" dirty="0" smtClean="0">
                <a:solidFill>
                  <a:srgbClr val="FF0000"/>
                </a:solidFill>
              </a:rPr>
              <a:t>1- إسلام ستة من أهل يثرب</a:t>
            </a:r>
          </a:p>
          <a:p>
            <a:pPr algn="r" fontAlgn="auto">
              <a:spcAft>
                <a:spcPts val="0"/>
              </a:spcAft>
              <a:defRPr/>
            </a:pPr>
            <a:r>
              <a:rPr lang="ar-SA" sz="2800" dirty="0" smtClean="0">
                <a:solidFill>
                  <a:srgbClr val="FF0000"/>
                </a:solidFill>
              </a:rPr>
              <a:t>2- نشر الإسلام في يثرب (  المدينة )  </a:t>
            </a:r>
            <a:endParaRPr lang="ar-SA" sz="2800" dirty="0">
              <a:solidFill>
                <a:srgbClr val="FF0000"/>
              </a:solidFill>
            </a:endParaRPr>
          </a:p>
        </p:txBody>
      </p:sp>
      <p:pic>
        <p:nvPicPr>
          <p:cNvPr id="5126" name="Picture 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059113" y="3764057"/>
            <a:ext cx="5881005" cy="22705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عنوان 2"/>
          <p:cNvSpPr txBox="1">
            <a:spLocks/>
          </p:cNvSpPr>
          <p:nvPr/>
        </p:nvSpPr>
        <p:spPr>
          <a:xfrm>
            <a:off x="4593506" y="4149080"/>
            <a:ext cx="4176464" cy="1359024"/>
          </a:xfrm>
          <a:prstGeom prst="rect">
            <a:avLst/>
          </a:prstGeom>
        </p:spPr>
        <p:txBody>
          <a:bodyPr anchor="ctr">
            <a:normAutofit/>
            <a:scene3d>
              <a:camera prst="orthographicFront"/>
              <a:lightRig rig="soft" dir="t"/>
            </a:scene3d>
            <a:sp3d prstMaterial="softEdge">
              <a:bevelT w="25400" h="25400"/>
            </a:sp3d>
          </a:bodyPr>
          <a:lst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fontAlgn="auto">
              <a:spcAft>
                <a:spcPts val="0"/>
              </a:spcAft>
              <a:defRPr/>
            </a:pPr>
            <a:r>
              <a:rPr lang="ar-SA" sz="2800" dirty="0" smtClean="0">
                <a:solidFill>
                  <a:srgbClr val="FF0000"/>
                </a:solidFill>
              </a:rPr>
              <a:t>تقع في الشمال من مكة</a:t>
            </a:r>
            <a:endParaRPr lang="ar-SA" sz="2800" dirty="0">
              <a:solidFill>
                <a:srgbClr val="FF0000"/>
              </a:solidFill>
            </a:endParaRPr>
          </a:p>
        </p:txBody>
      </p:sp>
      <p:sp>
        <p:nvSpPr>
          <p:cNvPr id="13" name="عنوان 2"/>
          <p:cNvSpPr txBox="1">
            <a:spLocks/>
          </p:cNvSpPr>
          <p:nvPr/>
        </p:nvSpPr>
        <p:spPr>
          <a:xfrm>
            <a:off x="4572000" y="5877272"/>
            <a:ext cx="4176464" cy="926976"/>
          </a:xfrm>
          <a:prstGeom prst="rect">
            <a:avLst/>
          </a:prstGeom>
        </p:spPr>
        <p:txBody>
          <a:bodyPr anchor="ctr">
            <a:normAutofit/>
            <a:scene3d>
              <a:camera prst="orthographicFront"/>
              <a:lightRig rig="soft" dir="t"/>
            </a:scene3d>
            <a:sp3d prstMaterial="softEdge">
              <a:bevelT w="25400" h="25400"/>
            </a:sp3d>
          </a:bodyPr>
          <a:lst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r" fontAlgn="auto">
              <a:spcAft>
                <a:spcPts val="0"/>
              </a:spcAft>
              <a:defRPr/>
            </a:pPr>
            <a:r>
              <a:rPr lang="ar-SA" sz="2800" dirty="0" smtClean="0">
                <a:solidFill>
                  <a:srgbClr val="FF0000"/>
                </a:solidFill>
              </a:rPr>
              <a:t>         تقع في الشرق من مكة</a:t>
            </a:r>
            <a:endParaRPr lang="ar-SA" sz="2800" dirty="0">
              <a:solidFill>
                <a:srgbClr val="FF0000"/>
              </a:solidFill>
            </a:endParaRPr>
          </a:p>
        </p:txBody>
      </p:sp>
      <p:sp>
        <p:nvSpPr>
          <p:cNvPr id="12" name="Rectangle 2"/>
          <p:cNvSpPr>
            <a:spLocks noGrp="1" noChangeArrowheads="1"/>
          </p:cNvSpPr>
          <p:nvPr>
            <p:ph type="title"/>
          </p:nvPr>
        </p:nvSpPr>
        <p:spPr>
          <a:xfrm>
            <a:off x="214282" y="285728"/>
            <a:ext cx="8458200" cy="563563"/>
          </a:xfrm>
        </p:spPr>
        <p:txBody>
          <a:bodyPr>
            <a:normAutofit fontScale="90000"/>
          </a:bodyPr>
          <a:lstStyle/>
          <a:p>
            <a:r>
              <a:rPr lang="ar-SA" dirty="0" smtClean="0"/>
              <a:t>نشاط  3              الزمن             5 دقائق </a:t>
            </a:r>
            <a:endParaRPr lang="en-US" dirty="0"/>
          </a:p>
        </p:txBody>
      </p:sp>
      <p:sp>
        <p:nvSpPr>
          <p:cNvPr id="14" name="AutoShape 52"/>
          <p:cNvSpPr>
            <a:spLocks noChangeArrowheads="1"/>
          </p:cNvSpPr>
          <p:nvPr/>
        </p:nvSpPr>
        <p:spPr bwMode="gray">
          <a:xfrm>
            <a:off x="539552" y="1144814"/>
            <a:ext cx="8247290" cy="508000"/>
          </a:xfrm>
          <a:prstGeom prst="roundRect">
            <a:avLst>
              <a:gd name="adj" fmla="val 50000"/>
            </a:avLst>
          </a:prstGeom>
          <a:noFill/>
          <a:ln w="28575" algn="ctr">
            <a:solidFill>
              <a:schemeClr val="bg2"/>
            </a:solidFill>
            <a:round/>
            <a:headEnd/>
            <a:tailEnd/>
          </a:ln>
          <a:effectLst/>
          <a:extLst>
            <a:ext uri="{909E8E84-426E-40DD-AFC4-6F175D3DCCD1}">
              <a14:hiddenFill xmlns=""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ar-SA" sz="2400" b="1" dirty="0" smtClean="0">
                <a:solidFill>
                  <a:schemeClr val="tx2"/>
                </a:solidFill>
              </a:rPr>
              <a:t>بالتعاون مع افراد مجموعتك حل النشاط التالي:</a:t>
            </a:r>
            <a:endParaRPr lang="en-US" b="1" dirty="0">
              <a:solidFill>
                <a:schemeClr val="tx2"/>
              </a:solidFill>
            </a:endParaRPr>
          </a:p>
        </p:txBody>
      </p:sp>
      <p:pic>
        <p:nvPicPr>
          <p:cNvPr id="15"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4282" y="1714488"/>
            <a:ext cx="3143272" cy="47863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شكل بيضاوي 16"/>
          <p:cNvSpPr/>
          <p:nvPr/>
        </p:nvSpPr>
        <p:spPr bwMode="auto">
          <a:xfrm>
            <a:off x="2214546" y="5857892"/>
            <a:ext cx="503337" cy="375185"/>
          </a:xfrm>
          <a:prstGeom prst="ellipse">
            <a:avLst/>
          </a:prstGeom>
          <a:noFill/>
          <a:ln w="76200"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charset="0"/>
            </a:endParaRPr>
          </a:p>
        </p:txBody>
      </p:sp>
    </p:spTree>
    <p:extLst>
      <p:ext uri="{BB962C8B-B14F-4D97-AF65-F5344CB8AC3E}">
        <p14:creationId xmlns="" xmlns:p14="http://schemas.microsoft.com/office/powerpoint/2010/main" val="332240417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1000"/>
                                        <p:tgtEl>
                                          <p:spTgt spid="9">
                                            <p:txEl>
                                              <p:pRg st="0" end="0"/>
                                            </p:txEl>
                                          </p:spTgt>
                                        </p:tgtEl>
                                      </p:cBhvr>
                                    </p:animEffect>
                                    <p:anim calcmode="lin" valueType="num">
                                      <p:cBhvr>
                                        <p:cTn id="1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1000"/>
                                        <p:tgtEl>
                                          <p:spTgt spid="9">
                                            <p:txEl>
                                              <p:pRg st="1" end="1"/>
                                            </p:txEl>
                                          </p:spTgt>
                                        </p:tgtEl>
                                      </p:cBhvr>
                                    </p:animEffect>
                                    <p:anim calcmode="lin" valueType="num">
                                      <p:cBhvr>
                                        <p:cTn id="2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style.rotation</p:attrName>
                                        </p:attrNameLst>
                                      </p:cBhvr>
                                      <p:tavLst>
                                        <p:tav tm="0">
                                          <p:val>
                                            <p:fltVal val="90"/>
                                          </p:val>
                                        </p:tav>
                                        <p:tav tm="100000">
                                          <p:val>
                                            <p:fltVal val="0"/>
                                          </p:val>
                                        </p:tav>
                                      </p:tavLst>
                                    </p:anim>
                                    <p:animEffect transition="in" filter="fade">
                                      <p:cBhvr>
                                        <p:cTn id="32" dur="1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1000"/>
                                        <p:tgtEl>
                                          <p:spTgt spid="11">
                                            <p:txEl>
                                              <p:pRg st="0" end="0"/>
                                            </p:txEl>
                                          </p:spTgt>
                                        </p:tgtEl>
                                      </p:cBhvr>
                                    </p:animEffect>
                                    <p:anim calcmode="lin" valueType="num">
                                      <p:cBhvr>
                                        <p:cTn id="3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anim calcmode="lin" valueType="num">
                                      <p:cBhvr>
                                        <p:cTn id="45" dur="1000" fill="hold"/>
                                        <p:tgtEl>
                                          <p:spTgt spid="15"/>
                                        </p:tgtEl>
                                        <p:attrNameLst>
                                          <p:attrName>ppt_x</p:attrName>
                                        </p:attrNameLst>
                                      </p:cBhvr>
                                      <p:tavLst>
                                        <p:tav tm="0">
                                          <p:val>
                                            <p:strVal val="#ppt_x"/>
                                          </p:val>
                                        </p:tav>
                                        <p:tav tm="100000">
                                          <p:val>
                                            <p:strVal val="#ppt_x"/>
                                          </p:val>
                                        </p:tav>
                                      </p:tavLst>
                                    </p:anim>
                                    <p:anim calcmode="lin" valueType="num">
                                      <p:cBhvr>
                                        <p:cTn id="4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800" decel="100000"/>
                                        <p:tgtEl>
                                          <p:spTgt spid="13"/>
                                        </p:tgtEl>
                                      </p:cBhvr>
                                    </p:animEffect>
                                    <p:anim calcmode="lin" valueType="num">
                                      <p:cBhvr>
                                        <p:cTn id="52" dur="800" decel="100000" fill="hold"/>
                                        <p:tgtEl>
                                          <p:spTgt spid="13"/>
                                        </p:tgtEl>
                                        <p:attrNameLst>
                                          <p:attrName>style.rotation</p:attrName>
                                        </p:attrNameLst>
                                      </p:cBhvr>
                                      <p:tavLst>
                                        <p:tav tm="0">
                                          <p:val>
                                            <p:fltVal val="-90"/>
                                          </p:val>
                                        </p:tav>
                                        <p:tav tm="100000">
                                          <p:val>
                                            <p:fltVal val="0"/>
                                          </p:val>
                                        </p:tav>
                                      </p:tavLst>
                                    </p:anim>
                                    <p:anim calcmode="lin" valueType="num">
                                      <p:cBhvr>
                                        <p:cTn id="53" dur="800" decel="100000" fill="hold"/>
                                        <p:tgtEl>
                                          <p:spTgt spid="13"/>
                                        </p:tgtEl>
                                        <p:attrNameLst>
                                          <p:attrName>ppt_x</p:attrName>
                                        </p:attrNameLst>
                                      </p:cBhvr>
                                      <p:tavLst>
                                        <p:tav tm="0">
                                          <p:val>
                                            <p:strVal val="#ppt_x+0.4"/>
                                          </p:val>
                                        </p:tav>
                                        <p:tav tm="100000">
                                          <p:val>
                                            <p:strVal val="#ppt_x-0.05"/>
                                          </p:val>
                                        </p:tav>
                                      </p:tavLst>
                                    </p:anim>
                                    <p:anim calcmode="lin" valueType="num">
                                      <p:cBhvr>
                                        <p:cTn id="54" dur="800" decel="100000" fill="hold"/>
                                        <p:tgtEl>
                                          <p:spTgt spid="13"/>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down)">
                                      <p:cBhvr>
                                        <p:cTn id="61" dur="580">
                                          <p:stCondLst>
                                            <p:cond delay="0"/>
                                          </p:stCondLst>
                                        </p:cTn>
                                        <p:tgtEl>
                                          <p:spTgt spid="17"/>
                                        </p:tgtEl>
                                      </p:cBhvr>
                                    </p:animEffect>
                                    <p:anim calcmode="lin" valueType="num">
                                      <p:cBhvr>
                                        <p:cTn id="6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7" dur="26">
                                          <p:stCondLst>
                                            <p:cond delay="650"/>
                                          </p:stCondLst>
                                        </p:cTn>
                                        <p:tgtEl>
                                          <p:spTgt spid="17"/>
                                        </p:tgtEl>
                                      </p:cBhvr>
                                      <p:to x="100000" y="60000"/>
                                    </p:animScale>
                                    <p:animScale>
                                      <p:cBhvr>
                                        <p:cTn id="68" dur="166" decel="50000">
                                          <p:stCondLst>
                                            <p:cond delay="676"/>
                                          </p:stCondLst>
                                        </p:cTn>
                                        <p:tgtEl>
                                          <p:spTgt spid="17"/>
                                        </p:tgtEl>
                                      </p:cBhvr>
                                      <p:to x="100000" y="100000"/>
                                    </p:animScale>
                                    <p:animScale>
                                      <p:cBhvr>
                                        <p:cTn id="69" dur="26">
                                          <p:stCondLst>
                                            <p:cond delay="1312"/>
                                          </p:stCondLst>
                                        </p:cTn>
                                        <p:tgtEl>
                                          <p:spTgt spid="17"/>
                                        </p:tgtEl>
                                      </p:cBhvr>
                                      <p:to x="100000" y="80000"/>
                                    </p:animScale>
                                    <p:animScale>
                                      <p:cBhvr>
                                        <p:cTn id="70" dur="166" decel="50000">
                                          <p:stCondLst>
                                            <p:cond delay="1338"/>
                                          </p:stCondLst>
                                        </p:cTn>
                                        <p:tgtEl>
                                          <p:spTgt spid="17"/>
                                        </p:tgtEl>
                                      </p:cBhvr>
                                      <p:to x="100000" y="100000"/>
                                    </p:animScale>
                                    <p:animScale>
                                      <p:cBhvr>
                                        <p:cTn id="71" dur="26">
                                          <p:stCondLst>
                                            <p:cond delay="1642"/>
                                          </p:stCondLst>
                                        </p:cTn>
                                        <p:tgtEl>
                                          <p:spTgt spid="17"/>
                                        </p:tgtEl>
                                      </p:cBhvr>
                                      <p:to x="100000" y="90000"/>
                                    </p:animScale>
                                    <p:animScale>
                                      <p:cBhvr>
                                        <p:cTn id="72" dur="166" decel="50000">
                                          <p:stCondLst>
                                            <p:cond delay="1668"/>
                                          </p:stCondLst>
                                        </p:cTn>
                                        <p:tgtEl>
                                          <p:spTgt spid="17"/>
                                        </p:tgtEl>
                                      </p:cBhvr>
                                      <p:to x="100000" y="100000"/>
                                    </p:animScale>
                                    <p:animScale>
                                      <p:cBhvr>
                                        <p:cTn id="73" dur="26">
                                          <p:stCondLst>
                                            <p:cond delay="1808"/>
                                          </p:stCondLst>
                                        </p:cTn>
                                        <p:tgtEl>
                                          <p:spTgt spid="17"/>
                                        </p:tgtEl>
                                      </p:cBhvr>
                                      <p:to x="100000" y="95000"/>
                                    </p:animScale>
                                    <p:animScale>
                                      <p:cBhvr>
                                        <p:cTn id="74"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عنصر نائب للتذييل 3"/>
          <p:cNvSpPr>
            <a:spLocks noGrp="1"/>
          </p:cNvSpPr>
          <p:nvPr>
            <p:ph type="ftr" sz="quarter" idx="10"/>
          </p:nvPr>
        </p:nvSpPr>
        <p:spPr>
          <a:xfrm>
            <a:off x="68984" y="6357958"/>
            <a:ext cx="2859942" cy="344045"/>
          </a:xfrm>
        </p:spPr>
        <p:txBody>
          <a:bodyPr/>
          <a:lstStyle/>
          <a:p>
            <a:r>
              <a:rPr lang="ar-SA" dirty="0"/>
              <a:t> </a:t>
            </a:r>
            <a:r>
              <a:rPr lang="ar-SA" dirty="0" smtClean="0"/>
              <a:t>                                 أ. أحمد حسين عوض </a:t>
            </a:r>
            <a:endParaRPr lang="en-US" dirty="0"/>
          </a:p>
        </p:txBody>
      </p:sp>
      <p:sp>
        <p:nvSpPr>
          <p:cNvPr id="71682" name="Rectangle 2"/>
          <p:cNvSpPr>
            <a:spLocks noGrp="1" noChangeArrowheads="1"/>
          </p:cNvSpPr>
          <p:nvPr>
            <p:ph type="title"/>
          </p:nvPr>
        </p:nvSpPr>
        <p:spPr/>
        <p:txBody>
          <a:bodyPr/>
          <a:lstStyle/>
          <a:p>
            <a:r>
              <a:rPr lang="ar-SA" sz="3600" dirty="0" smtClean="0"/>
              <a:t>نشاط  4                                    الزمن 6 دقائق</a:t>
            </a:r>
            <a:endParaRPr lang="en-US" sz="2000" dirty="0"/>
          </a:p>
        </p:txBody>
      </p:sp>
      <p:sp>
        <p:nvSpPr>
          <p:cNvPr id="71683" name="AutoShape 3"/>
          <p:cNvSpPr>
            <a:spLocks noChangeArrowheads="1"/>
          </p:cNvSpPr>
          <p:nvPr/>
        </p:nvSpPr>
        <p:spPr bwMode="auto">
          <a:xfrm>
            <a:off x="55626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ar-SA">
              <a:latin typeface="Verdana" pitchFamily="34" charset="0"/>
            </a:endParaRPr>
          </a:p>
        </p:txBody>
      </p:sp>
      <p:sp>
        <p:nvSpPr>
          <p:cNvPr id="71685" name="AutoShape 5"/>
          <p:cNvSpPr>
            <a:spLocks noChangeArrowheads="1"/>
          </p:cNvSpPr>
          <p:nvPr/>
        </p:nvSpPr>
        <p:spPr bwMode="auto">
          <a:xfrm>
            <a:off x="11430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ar-SA">
              <a:latin typeface="Verdana" pitchFamily="34" charset="0"/>
            </a:endParaRPr>
          </a:p>
        </p:txBody>
      </p:sp>
      <p:sp>
        <p:nvSpPr>
          <p:cNvPr id="71686" name="Text Box 6"/>
          <p:cNvSpPr txBox="1">
            <a:spLocks noChangeArrowheads="1"/>
          </p:cNvSpPr>
          <p:nvPr/>
        </p:nvSpPr>
        <p:spPr bwMode="auto">
          <a:xfrm>
            <a:off x="1238250" y="3552825"/>
            <a:ext cx="2038350" cy="24314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ar-SA" sz="2000" b="1" dirty="0" smtClean="0">
                <a:solidFill>
                  <a:srgbClr val="000000"/>
                </a:solidFill>
              </a:rPr>
              <a:t>بايعوا  الرسول صلى الله عليه وسلم  على  :  </a:t>
            </a:r>
            <a:r>
              <a:rPr lang="ar-SA" sz="2400" dirty="0" smtClean="0">
                <a:solidFill>
                  <a:srgbClr val="0070C0"/>
                </a:solidFill>
              </a:rPr>
              <a:t>ا</a:t>
            </a:r>
            <a:r>
              <a:rPr lang="ar-SA" sz="2000" b="1" dirty="0" smtClean="0">
                <a:solidFill>
                  <a:srgbClr val="0070C0"/>
                </a:solidFill>
              </a:rPr>
              <a:t>لاسلام  </a:t>
            </a:r>
            <a:r>
              <a:rPr lang="ar-SA" sz="1400" dirty="0" smtClean="0">
                <a:solidFill>
                  <a:srgbClr val="000000"/>
                </a:solidFill>
              </a:rPr>
              <a:t>    </a:t>
            </a:r>
          </a:p>
          <a:p>
            <a:pPr algn="ctr" eaLnBrk="0" hangingPunct="0"/>
            <a:r>
              <a:rPr lang="ar-SA" sz="2000" b="1" dirty="0" smtClean="0">
                <a:solidFill>
                  <a:srgbClr val="000000"/>
                </a:solidFill>
              </a:rPr>
              <a:t>وأرسل معهم  </a:t>
            </a:r>
            <a:r>
              <a:rPr lang="ar-SA" sz="2400" b="1" dirty="0" smtClean="0">
                <a:solidFill>
                  <a:srgbClr val="0070C0"/>
                </a:solidFill>
              </a:rPr>
              <a:t>مصعب بن عمير</a:t>
            </a:r>
            <a:r>
              <a:rPr lang="ar-SA" sz="2000" b="1" dirty="0" smtClean="0">
                <a:solidFill>
                  <a:srgbClr val="000000"/>
                </a:solidFill>
              </a:rPr>
              <a:t> رضي الله عنه </a:t>
            </a:r>
            <a:r>
              <a:rPr lang="ar-SA" sz="2000" b="1" dirty="0" smtClean="0">
                <a:solidFill>
                  <a:srgbClr val="0070C0"/>
                </a:solidFill>
              </a:rPr>
              <a:t>ليعلمهم الاسلام ويقرئهم القران  </a:t>
            </a:r>
            <a:endParaRPr lang="ar-SA" sz="3200" b="1" dirty="0" smtClean="0">
              <a:solidFill>
                <a:srgbClr val="0070C0"/>
              </a:solidFill>
            </a:endParaRPr>
          </a:p>
        </p:txBody>
      </p:sp>
      <p:sp>
        <p:nvSpPr>
          <p:cNvPr id="71687" name="Freeform 7"/>
          <p:cNvSpPr>
            <a:spLocks/>
          </p:cNvSpPr>
          <p:nvPr/>
        </p:nvSpPr>
        <p:spPr bwMode="gray">
          <a:xfrm>
            <a:off x="3222625" y="3255963"/>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 xmlns:a14="http://schemas.microsoft.com/office/drawing/2010/main" w="0">
                <a:solidFill>
                  <a:srgbClr val="00A06C"/>
                </a:solidFill>
                <a:prstDash val="solid"/>
                <a:round/>
                <a:headEnd/>
                <a:tailEnd/>
              </a14:hiddenLine>
            </a:ext>
          </a:extLst>
        </p:spPr>
        <p:txBody>
          <a:bodyPr/>
          <a:lstStyle/>
          <a:p>
            <a:endParaRPr lang="ar-SA"/>
          </a:p>
        </p:txBody>
      </p:sp>
      <p:sp>
        <p:nvSpPr>
          <p:cNvPr id="71688"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a:p>
        </p:txBody>
      </p:sp>
      <p:sp>
        <p:nvSpPr>
          <p:cNvPr id="71689" name="Freeform 9"/>
          <p:cNvSpPr>
            <a:spLocks/>
          </p:cNvSpPr>
          <p:nvPr/>
        </p:nvSpPr>
        <p:spPr bwMode="gray">
          <a:xfrm flipH="1">
            <a:off x="4875213" y="3255963"/>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 xmlns:a14="http://schemas.microsoft.com/office/drawing/2010/main" w="0">
                <a:solidFill>
                  <a:srgbClr val="00A06C"/>
                </a:solidFill>
                <a:prstDash val="solid"/>
                <a:round/>
                <a:headEnd/>
                <a:tailEnd/>
              </a14:hiddenLine>
            </a:ext>
          </a:extLst>
        </p:spPr>
        <p:txBody>
          <a:bodyPr/>
          <a:lstStyle/>
          <a:p>
            <a:endParaRPr lang="ar-SA"/>
          </a:p>
        </p:txBody>
      </p:sp>
      <p:grpSp>
        <p:nvGrpSpPr>
          <p:cNvPr id="2" name="Group 10"/>
          <p:cNvGrpSpPr>
            <a:grpSpLocks/>
          </p:cNvGrpSpPr>
          <p:nvPr/>
        </p:nvGrpSpPr>
        <p:grpSpPr bwMode="auto">
          <a:xfrm>
            <a:off x="1331640" y="1268760"/>
            <a:ext cx="5688632" cy="1961803"/>
            <a:chOff x="1997" y="1314"/>
            <a:chExt cx="1889" cy="1009"/>
          </a:xfrm>
        </p:grpSpPr>
        <p:grpSp>
          <p:nvGrpSpPr>
            <p:cNvPr id="3" name="Group 11"/>
            <p:cNvGrpSpPr>
              <a:grpSpLocks/>
            </p:cNvGrpSpPr>
            <p:nvPr/>
          </p:nvGrpSpPr>
          <p:grpSpPr bwMode="auto">
            <a:xfrm>
              <a:off x="1997" y="1404"/>
              <a:ext cx="1889" cy="919"/>
              <a:chOff x="1973" y="1027"/>
              <a:chExt cx="1926" cy="937"/>
            </a:xfrm>
          </p:grpSpPr>
          <p:sp>
            <p:nvSpPr>
              <p:cNvPr id="71692"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ar-SA">
                  <a:solidFill>
                    <a:schemeClr val="bg1"/>
                  </a:solidFill>
                </a:endParaRPr>
              </a:p>
            </p:txBody>
          </p:sp>
          <p:sp>
            <p:nvSpPr>
              <p:cNvPr id="71693"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ar-SA">
                  <a:solidFill>
                    <a:schemeClr val="bg1"/>
                  </a:solidFill>
                </a:endParaRPr>
              </a:p>
            </p:txBody>
          </p:sp>
        </p:grpSp>
        <p:sp>
          <p:nvSpPr>
            <p:cNvPr id="71694"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ar-SA">
                <a:solidFill>
                  <a:schemeClr val="bg1"/>
                </a:solidFill>
              </a:endParaRPr>
            </a:p>
          </p:txBody>
        </p:sp>
        <p:sp>
          <p:nvSpPr>
            <p:cNvPr id="71695"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ar-SA">
                <a:solidFill>
                  <a:schemeClr val="bg1"/>
                </a:solidFill>
              </a:endParaRPr>
            </a:p>
          </p:txBody>
        </p:sp>
        <p:sp>
          <p:nvSpPr>
            <p:cNvPr id="71696"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ar-SA">
                <a:solidFill>
                  <a:schemeClr val="bg1"/>
                </a:solidFill>
              </a:endParaRPr>
            </a:p>
          </p:txBody>
        </p:sp>
        <p:sp>
          <p:nvSpPr>
            <p:cNvPr id="71697"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ar-SA">
                <a:solidFill>
                  <a:schemeClr val="bg1"/>
                </a:solidFill>
              </a:endParaRPr>
            </a:p>
          </p:txBody>
        </p:sp>
      </p:grpSp>
      <p:sp>
        <p:nvSpPr>
          <p:cNvPr id="71698" name="Text Box 18"/>
          <p:cNvSpPr txBox="1">
            <a:spLocks noChangeArrowheads="1"/>
          </p:cNvSpPr>
          <p:nvPr/>
        </p:nvSpPr>
        <p:spPr bwMode="auto">
          <a:xfrm>
            <a:off x="1516784" y="1490063"/>
            <a:ext cx="5446958" cy="12003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ar-SA" sz="2400" b="1" dirty="0" smtClean="0">
                <a:solidFill>
                  <a:srgbClr val="000000"/>
                </a:solidFill>
              </a:rPr>
              <a:t>العقبة الأولى</a:t>
            </a:r>
          </a:p>
          <a:p>
            <a:pPr algn="ctr" eaLnBrk="0" hangingPunct="0"/>
            <a:r>
              <a:rPr lang="ar-SA" sz="2400" b="1" dirty="0" smtClean="0">
                <a:solidFill>
                  <a:srgbClr val="000000"/>
                </a:solidFill>
              </a:rPr>
              <a:t>متى كانت ؟ عدد من بايعه النبي .</a:t>
            </a:r>
          </a:p>
          <a:p>
            <a:pPr algn="ctr" eaLnBrk="0" hangingPunct="0"/>
            <a:r>
              <a:rPr lang="ar-SA" sz="2400" b="1" dirty="0" smtClean="0">
                <a:solidFill>
                  <a:srgbClr val="000000"/>
                </a:solidFill>
              </a:rPr>
              <a:t>   على ماذا بايعوه ؟ من أرسل معهم  ؟ لماذا ؟  </a:t>
            </a:r>
            <a:endParaRPr lang="en-US" sz="2400" b="1" dirty="0">
              <a:solidFill>
                <a:srgbClr val="000000"/>
              </a:solidFill>
            </a:endParaRPr>
          </a:p>
        </p:txBody>
      </p:sp>
      <p:sp>
        <p:nvSpPr>
          <p:cNvPr id="71699" name="Text Box 19"/>
          <p:cNvSpPr txBox="1">
            <a:spLocks noChangeArrowheads="1"/>
          </p:cNvSpPr>
          <p:nvPr/>
        </p:nvSpPr>
        <p:spPr bwMode="auto">
          <a:xfrm>
            <a:off x="5791200" y="3581400"/>
            <a:ext cx="2038350" cy="20621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ar-SA" sz="2000" b="1" dirty="0" smtClean="0">
                <a:solidFill>
                  <a:srgbClr val="000000"/>
                </a:solidFill>
              </a:rPr>
              <a:t>كانت عام  12للبعثة</a:t>
            </a:r>
          </a:p>
          <a:p>
            <a:pPr algn="ctr"/>
            <a:r>
              <a:rPr lang="ar-SA" sz="2000" b="1" dirty="0" smtClean="0">
                <a:solidFill>
                  <a:srgbClr val="000000"/>
                </a:solidFill>
              </a:rPr>
              <a:t>  </a:t>
            </a:r>
          </a:p>
          <a:p>
            <a:pPr algn="ctr"/>
            <a:r>
              <a:rPr lang="ar-SA" sz="2000" b="1" dirty="0" smtClean="0">
                <a:solidFill>
                  <a:srgbClr val="000000"/>
                </a:solidFill>
              </a:rPr>
              <a:t>بايع الرسول فيها   </a:t>
            </a:r>
          </a:p>
          <a:p>
            <a:pPr algn="ctr"/>
            <a:endParaRPr lang="ar-SA" sz="2000" b="1" dirty="0">
              <a:solidFill>
                <a:srgbClr val="000000"/>
              </a:solidFill>
            </a:endParaRPr>
          </a:p>
          <a:p>
            <a:pPr algn="ctr"/>
            <a:r>
              <a:rPr lang="ar-SA" sz="2000" b="1" dirty="0" smtClean="0">
                <a:solidFill>
                  <a:srgbClr val="000000"/>
                </a:solidFill>
              </a:rPr>
              <a:t> 12 رجل </a:t>
            </a:r>
          </a:p>
          <a:p>
            <a:endParaRPr lang="ar-SA" sz="1400" dirty="0" smtClean="0">
              <a:solidFill>
                <a:srgbClr val="000000"/>
              </a:solidFill>
            </a:endParaRPr>
          </a:p>
          <a:p>
            <a:r>
              <a:rPr lang="en-US" sz="1400" dirty="0" smtClean="0">
                <a:solidFill>
                  <a:srgbClr val="000000"/>
                </a:solidFill>
              </a:rPr>
              <a:t>.</a:t>
            </a:r>
            <a:endParaRPr lang="en-U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71699"/>
                                        </p:tgtEl>
                                        <p:attrNameLst>
                                          <p:attrName>style.visibility</p:attrName>
                                        </p:attrNameLst>
                                      </p:cBhvr>
                                      <p:to>
                                        <p:strVal val="visible"/>
                                      </p:to>
                                    </p:set>
                                    <p:animEffect transition="in" filter="fade">
                                      <p:cBhvr>
                                        <p:cTn id="7" dur="600" decel="100000"/>
                                        <p:tgtEl>
                                          <p:spTgt spid="71699"/>
                                        </p:tgtEl>
                                      </p:cBhvr>
                                    </p:animEffect>
                                    <p:anim calcmode="lin" valueType="num">
                                      <p:cBhvr>
                                        <p:cTn id="8" dur="600" decel="100000" fill="hold"/>
                                        <p:tgtEl>
                                          <p:spTgt spid="71699"/>
                                        </p:tgtEl>
                                        <p:attrNameLst>
                                          <p:attrName>style.rotation</p:attrName>
                                        </p:attrNameLst>
                                      </p:cBhvr>
                                      <p:tavLst>
                                        <p:tav tm="0">
                                          <p:val>
                                            <p:fltVal val="-90"/>
                                          </p:val>
                                        </p:tav>
                                        <p:tav tm="100000">
                                          <p:val>
                                            <p:fltVal val="0"/>
                                          </p:val>
                                        </p:tav>
                                      </p:tavLst>
                                    </p:anim>
                                    <p:anim calcmode="lin" valueType="num">
                                      <p:cBhvr>
                                        <p:cTn id="9" dur="600" decel="100000" fill="hold"/>
                                        <p:tgtEl>
                                          <p:spTgt spid="71699"/>
                                        </p:tgtEl>
                                        <p:attrNameLst>
                                          <p:attrName>ppt_x</p:attrName>
                                        </p:attrNameLst>
                                      </p:cBhvr>
                                      <p:tavLst>
                                        <p:tav tm="0">
                                          <p:val>
                                            <p:strVal val="#ppt_x+0.4"/>
                                          </p:val>
                                        </p:tav>
                                        <p:tav tm="100000">
                                          <p:val>
                                            <p:strVal val="#ppt_x-0.05"/>
                                          </p:val>
                                        </p:tav>
                                      </p:tavLst>
                                    </p:anim>
                                    <p:anim calcmode="lin" valueType="num">
                                      <p:cBhvr>
                                        <p:cTn id="10" dur="600" decel="100000" fill="hold"/>
                                        <p:tgtEl>
                                          <p:spTgt spid="71699"/>
                                        </p:tgtEl>
                                        <p:attrNameLst>
                                          <p:attrName>ppt_y</p:attrName>
                                        </p:attrNameLst>
                                      </p:cBhvr>
                                      <p:tavLst>
                                        <p:tav tm="0">
                                          <p:val>
                                            <p:strVal val="#ppt_y-0.4"/>
                                          </p:val>
                                        </p:tav>
                                        <p:tav tm="100000">
                                          <p:val>
                                            <p:strVal val="#ppt_y+0.1"/>
                                          </p:val>
                                        </p:tav>
                                      </p:tavLst>
                                    </p:anim>
                                    <p:anim calcmode="lin" valueType="num">
                                      <p:cBhvr>
                                        <p:cTn id="11" dur="150" accel="100000" fill="hold">
                                          <p:stCondLst>
                                            <p:cond delay="600"/>
                                          </p:stCondLst>
                                        </p:cTn>
                                        <p:tgtEl>
                                          <p:spTgt spid="71699"/>
                                        </p:tgtEl>
                                        <p:attrNameLst>
                                          <p:attrName>ppt_x</p:attrName>
                                        </p:attrNameLst>
                                      </p:cBhvr>
                                      <p:tavLst>
                                        <p:tav tm="0">
                                          <p:val>
                                            <p:strVal val="#ppt_x-0.05"/>
                                          </p:val>
                                        </p:tav>
                                        <p:tav tm="100000">
                                          <p:val>
                                            <p:strVal val="#ppt_x"/>
                                          </p:val>
                                        </p:tav>
                                      </p:tavLst>
                                    </p:anim>
                                    <p:anim calcmode="lin" valueType="num">
                                      <p:cBhvr>
                                        <p:cTn id="12" dur="150" accel="100000" fill="hold">
                                          <p:stCondLst>
                                            <p:cond delay="600"/>
                                          </p:stCondLst>
                                        </p:cTn>
                                        <p:tgtEl>
                                          <p:spTgt spid="7169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71686"/>
                                        </p:tgtEl>
                                        <p:attrNameLst>
                                          <p:attrName>style.visibility</p:attrName>
                                        </p:attrNameLst>
                                      </p:cBhvr>
                                      <p:to>
                                        <p:strVal val="visible"/>
                                      </p:to>
                                    </p:set>
                                    <p:animEffect transition="in" filter="fade">
                                      <p:cBhvr>
                                        <p:cTn id="17" dur="800" decel="100000"/>
                                        <p:tgtEl>
                                          <p:spTgt spid="71686"/>
                                        </p:tgtEl>
                                      </p:cBhvr>
                                    </p:animEffect>
                                    <p:anim calcmode="lin" valueType="num">
                                      <p:cBhvr>
                                        <p:cTn id="18" dur="800" decel="100000" fill="hold"/>
                                        <p:tgtEl>
                                          <p:spTgt spid="71686"/>
                                        </p:tgtEl>
                                        <p:attrNameLst>
                                          <p:attrName>style.rotation</p:attrName>
                                        </p:attrNameLst>
                                      </p:cBhvr>
                                      <p:tavLst>
                                        <p:tav tm="0">
                                          <p:val>
                                            <p:fltVal val="-90"/>
                                          </p:val>
                                        </p:tav>
                                        <p:tav tm="100000">
                                          <p:val>
                                            <p:fltVal val="0"/>
                                          </p:val>
                                        </p:tav>
                                      </p:tavLst>
                                    </p:anim>
                                    <p:anim calcmode="lin" valueType="num">
                                      <p:cBhvr>
                                        <p:cTn id="19" dur="800" decel="100000" fill="hold"/>
                                        <p:tgtEl>
                                          <p:spTgt spid="71686"/>
                                        </p:tgtEl>
                                        <p:attrNameLst>
                                          <p:attrName>ppt_x</p:attrName>
                                        </p:attrNameLst>
                                      </p:cBhvr>
                                      <p:tavLst>
                                        <p:tav tm="0">
                                          <p:val>
                                            <p:strVal val="#ppt_x+0.4"/>
                                          </p:val>
                                        </p:tav>
                                        <p:tav tm="100000">
                                          <p:val>
                                            <p:strVal val="#ppt_x-0.05"/>
                                          </p:val>
                                        </p:tav>
                                      </p:tavLst>
                                    </p:anim>
                                    <p:anim calcmode="lin" valueType="num">
                                      <p:cBhvr>
                                        <p:cTn id="20" dur="800" decel="100000" fill="hold"/>
                                        <p:tgtEl>
                                          <p:spTgt spid="71686"/>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71686"/>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7168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6" grpId="0"/>
      <p:bldP spid="7169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27088" y="188913"/>
            <a:ext cx="7793037" cy="1462087"/>
          </a:xfrm>
        </p:spPr>
        <p:txBody>
          <a:bodyPr/>
          <a:lstStyle/>
          <a:p>
            <a:pPr algn="ctr" eaLnBrk="1" hangingPunct="1"/>
            <a:r>
              <a:rPr lang="ar-SA" sz="5400" b="1" dirty="0" smtClean="0">
                <a:solidFill>
                  <a:srgbClr val="663300"/>
                </a:solidFill>
                <a:latin typeface="Arial" pitchFamily="34" charset="0"/>
                <a:ea typeface="Dotum" pitchFamily="34" charset="-127"/>
                <a:cs typeface="Arial" pitchFamily="34" charset="0"/>
              </a:rPr>
              <a:t> ما أهمية هذه البيعة؟؟؟؟؟؟؟</a:t>
            </a:r>
            <a:endParaRPr lang="en-US" sz="5400" b="1" dirty="0" smtClean="0">
              <a:solidFill>
                <a:srgbClr val="663300"/>
              </a:solidFill>
              <a:latin typeface="Arial" pitchFamily="34" charset="0"/>
              <a:ea typeface="Dotum" pitchFamily="34" charset="-127"/>
              <a:cs typeface="Arial" pitchFamily="34" charset="0"/>
            </a:endParaRPr>
          </a:p>
        </p:txBody>
      </p:sp>
      <p:sp>
        <p:nvSpPr>
          <p:cNvPr id="107523" name="Rectangle 3"/>
          <p:cNvSpPr>
            <a:spLocks noGrp="1" noChangeArrowheads="1"/>
          </p:cNvSpPr>
          <p:nvPr>
            <p:ph type="body" idx="1"/>
          </p:nvPr>
        </p:nvSpPr>
        <p:spPr>
          <a:xfrm>
            <a:off x="179388" y="2017713"/>
            <a:ext cx="8775700" cy="4651375"/>
          </a:xfrm>
        </p:spPr>
        <p:txBody>
          <a:bodyPr/>
          <a:lstStyle/>
          <a:p>
            <a:pPr eaLnBrk="1" hangingPunct="1">
              <a:lnSpc>
                <a:spcPct val="90000"/>
              </a:lnSpc>
              <a:buSzPct val="85000"/>
              <a:buFont typeface="Arial" pitchFamily="34" charset="0"/>
              <a:buChar char="•"/>
              <a:defRPr/>
            </a:pPr>
            <a:r>
              <a:rPr lang="ar-SA" sz="2800" b="1" u="sng" dirty="0" smtClean="0">
                <a:solidFill>
                  <a:srgbClr val="FFC000"/>
                </a:solidFill>
                <a:cs typeface="Tahoma" pitchFamily="34" charset="0"/>
                <a:sym typeface="AGA Arabesque" pitchFamily="2" charset="2"/>
              </a:rPr>
              <a:t>اشتملت هذه البيعة على حكم وآثار كثيرة منها:</a:t>
            </a:r>
          </a:p>
          <a:p>
            <a:pPr marL="0" indent="0" eaLnBrk="1" hangingPunct="1">
              <a:lnSpc>
                <a:spcPct val="90000"/>
              </a:lnSpc>
              <a:buSzPct val="85000"/>
              <a:buFont typeface="Wingdings" pitchFamily="2" charset="2"/>
              <a:buNone/>
              <a:defRPr/>
            </a:pPr>
            <a:r>
              <a:rPr lang="ar-SA" sz="2800" dirty="0" smtClean="0">
                <a:solidFill>
                  <a:schemeClr val="tx2"/>
                </a:solidFill>
                <a:cs typeface="Tahoma" pitchFamily="34" charset="0"/>
                <a:sym typeface="AGA Arabesque" pitchFamily="2" charset="2"/>
              </a:rPr>
              <a:t>1- كانت هذه البيعة بذرة خير في طريق الدعوة الإسلامية وزرعت الامل في النفوس وطمأنت مسلمي مكة المضطهدين أن هناك من يقف معهم ويؤمن بمثل ما آمنوا به مما زادهم عزماً وثباتاً على دينهم.</a:t>
            </a:r>
          </a:p>
          <a:p>
            <a:pPr marL="0" indent="0" eaLnBrk="1" hangingPunct="1">
              <a:lnSpc>
                <a:spcPct val="90000"/>
              </a:lnSpc>
              <a:buSzPct val="85000"/>
              <a:buFont typeface="Wingdings" pitchFamily="2" charset="2"/>
              <a:buNone/>
              <a:defRPr/>
            </a:pPr>
            <a:r>
              <a:rPr lang="ar-SA" sz="2800" dirty="0" smtClean="0">
                <a:solidFill>
                  <a:schemeClr val="tx2"/>
                </a:solidFill>
                <a:cs typeface="Tahoma" pitchFamily="34" charset="0"/>
                <a:sym typeface="AGA Arabesque" pitchFamily="2" charset="2"/>
              </a:rPr>
              <a:t>2- كانت نقطة تحول تاريخ الدعوة ولهذا طلب المبايعون من رسول الله صلى الله عليه وسلم أن يرسل معهم من يعلمهم</a:t>
            </a:r>
          </a:p>
          <a:p>
            <a:pPr marL="0" indent="0" eaLnBrk="1" hangingPunct="1">
              <a:lnSpc>
                <a:spcPct val="90000"/>
              </a:lnSpc>
              <a:buSzPct val="85000"/>
              <a:buFont typeface="Wingdings" pitchFamily="2" charset="2"/>
              <a:buNone/>
              <a:defRPr/>
            </a:pPr>
            <a:r>
              <a:rPr lang="ar-SA" sz="2800" dirty="0" smtClean="0">
                <a:solidFill>
                  <a:schemeClr val="tx2"/>
                </a:solidFill>
                <a:cs typeface="Tahoma" pitchFamily="34" charset="0"/>
                <a:sym typeface="AGA Arabesque" pitchFamily="2" charset="2"/>
              </a:rPr>
              <a:t>الدين ويعمل على نشر الدعوة داخل يثرب فاختار الرسول صلى الله عليه وسلم لهم مصعب بن عمير رضي الله عنه لهذه المهمة وارسله معهم.</a:t>
            </a:r>
            <a:endParaRPr lang="en-US" sz="2800" dirty="0" smtClean="0">
              <a:solidFill>
                <a:schemeClr val="tx2"/>
              </a:solidFill>
              <a:cs typeface="Tahoma" pitchFamily="34" charset="0"/>
              <a:sym typeface="AGA Arabesque" pitchFamily="2" charset="2"/>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 calcmode="lin" valueType="num">
                                      <p:cBhvr additive="base">
                                        <p:cTn id="7" dur="2000" fill="hold"/>
                                        <p:tgtEl>
                                          <p:spTgt spid="10752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75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7523">
                                            <p:txEl>
                                              <p:pRg st="1" end="1"/>
                                            </p:txEl>
                                          </p:spTgt>
                                        </p:tgtEl>
                                        <p:attrNameLst>
                                          <p:attrName>style.visibility</p:attrName>
                                        </p:attrNameLst>
                                      </p:cBhvr>
                                      <p:to>
                                        <p:strVal val="visible"/>
                                      </p:to>
                                    </p:set>
                                    <p:anim calcmode="lin" valueType="num">
                                      <p:cBhvr additive="base">
                                        <p:cTn id="13" dur="20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07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7523">
                                            <p:txEl>
                                              <p:pRg st="2" end="2"/>
                                            </p:txEl>
                                          </p:spTgt>
                                        </p:tgtEl>
                                        <p:attrNameLst>
                                          <p:attrName>style.visibility</p:attrName>
                                        </p:attrNameLst>
                                      </p:cBhvr>
                                      <p:to>
                                        <p:strVal val="visible"/>
                                      </p:to>
                                    </p:set>
                                    <p:anim calcmode="lin" valueType="num">
                                      <p:cBhvr additive="base">
                                        <p:cTn id="19" dur="2000" fill="hold"/>
                                        <p:tgtEl>
                                          <p:spTgt spid="10752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075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7523">
                                            <p:txEl>
                                              <p:pRg st="3" end="3"/>
                                            </p:txEl>
                                          </p:spTgt>
                                        </p:tgtEl>
                                        <p:attrNameLst>
                                          <p:attrName>style.visibility</p:attrName>
                                        </p:attrNameLst>
                                      </p:cBhvr>
                                      <p:to>
                                        <p:strVal val="visible"/>
                                      </p:to>
                                    </p:set>
                                    <p:anim calcmode="lin" valueType="num">
                                      <p:cBhvr additive="base">
                                        <p:cTn id="25" dur="2000" fill="hold"/>
                                        <p:tgtEl>
                                          <p:spTgt spid="10752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0752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714348" y="785794"/>
            <a:ext cx="7858180" cy="78581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lgn="ctr">
              <a:buClr>
                <a:srgbClr val="663300"/>
              </a:buClr>
              <a:buSzPct val="70000"/>
              <a:defRPr/>
            </a:pPr>
            <a:r>
              <a:rPr lang="ar-SA" sz="3600" b="1" dirty="0" smtClean="0">
                <a:solidFill>
                  <a:schemeClr val="tx1"/>
                </a:solidFill>
                <a:cs typeface="Traditional Arabic" pitchFamily="2" charset="-78"/>
              </a:rPr>
              <a:t>كم كان عدد الذين بايعوا الرسول صلى الله عليه وسلم؟.</a:t>
            </a:r>
          </a:p>
        </p:txBody>
      </p:sp>
      <p:sp>
        <p:nvSpPr>
          <p:cNvPr id="5" name="عنصر نائب للمحتوى 4"/>
          <p:cNvSpPr>
            <a:spLocks noGrp="1"/>
          </p:cNvSpPr>
          <p:nvPr>
            <p:ph idx="1"/>
          </p:nvPr>
        </p:nvSpPr>
        <p:spPr>
          <a:xfrm>
            <a:off x="1142976" y="1643050"/>
            <a:ext cx="7643898" cy="57150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normAutofit fontScale="92500" lnSpcReduction="10000"/>
          </a:bodyPr>
          <a:lstStyle/>
          <a:p>
            <a:pPr algn="ctr">
              <a:buNone/>
            </a:pPr>
            <a:r>
              <a:rPr lang="ar-SA" sz="3600" dirty="0" smtClean="0">
                <a:solidFill>
                  <a:srgbClr val="FFFF00"/>
                </a:solidFill>
              </a:rPr>
              <a:t>عشرة من الخزرج واثنين من الأوس</a:t>
            </a:r>
            <a:endParaRPr lang="ar-SA" sz="3600" dirty="0">
              <a:solidFill>
                <a:srgbClr val="FFFF00"/>
              </a:solidFill>
            </a:endParaRPr>
          </a:p>
        </p:txBody>
      </p:sp>
      <p:sp>
        <p:nvSpPr>
          <p:cNvPr id="6" name="مستطيل 5"/>
          <p:cNvSpPr/>
          <p:nvPr/>
        </p:nvSpPr>
        <p:spPr>
          <a:xfrm>
            <a:off x="785786" y="2357430"/>
            <a:ext cx="8001088" cy="1015663"/>
          </a:xfrm>
          <a:prstGeom prst="rect">
            <a:avLst/>
          </a:prstGeom>
          <a:solidFill>
            <a:srgbClr val="FF0000"/>
          </a:solidFill>
        </p:spPr>
        <p:txBody>
          <a:bodyPr wrap="square">
            <a:spAutoFit/>
          </a:bodyPr>
          <a:lstStyle/>
          <a:p>
            <a:pPr marL="609600" indent="-609600">
              <a:buClr>
                <a:srgbClr val="663300"/>
              </a:buClr>
              <a:buSzPct val="70000"/>
              <a:defRPr/>
            </a:pPr>
            <a:r>
              <a:rPr lang="ar-SA" sz="3000" b="1" dirty="0" smtClean="0">
                <a:cs typeface="Traditional Arabic" pitchFamily="2" charset="-78"/>
              </a:rPr>
              <a:t>ما الأمل الذي كان </a:t>
            </a:r>
            <a:r>
              <a:rPr lang="ar-SA" sz="3000" b="1" dirty="0" err="1" smtClean="0">
                <a:cs typeface="Traditional Arabic" pitchFamily="2" charset="-78"/>
              </a:rPr>
              <a:t>يأمله</a:t>
            </a:r>
            <a:r>
              <a:rPr lang="ar-SA" sz="3000" b="1" dirty="0" smtClean="0">
                <a:cs typeface="Traditional Arabic" pitchFamily="2" charset="-78"/>
              </a:rPr>
              <a:t>  النفر الذين  اسلموا من أهل يثرب  من رسول الله صلى الله عليه وسلم؟؟؟</a:t>
            </a:r>
          </a:p>
        </p:txBody>
      </p:sp>
      <p:sp>
        <p:nvSpPr>
          <p:cNvPr id="7" name="مستطيل 6"/>
          <p:cNvSpPr/>
          <p:nvPr/>
        </p:nvSpPr>
        <p:spPr>
          <a:xfrm>
            <a:off x="642910" y="4429132"/>
            <a:ext cx="7929618" cy="71438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وضح دور مصعب بن عمير رضي الله عنه  ؟؟</a:t>
            </a:r>
            <a:endParaRPr lang="ar-SA" sz="3200" dirty="0">
              <a:solidFill>
                <a:schemeClr val="tx1"/>
              </a:solidFill>
            </a:endParaRPr>
          </a:p>
        </p:txBody>
      </p:sp>
      <p:sp>
        <p:nvSpPr>
          <p:cNvPr id="8" name="مستطيل 7"/>
          <p:cNvSpPr/>
          <p:nvPr/>
        </p:nvSpPr>
        <p:spPr>
          <a:xfrm>
            <a:off x="571472" y="3429000"/>
            <a:ext cx="8143932" cy="85725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900" dirty="0" smtClean="0">
                <a:solidFill>
                  <a:srgbClr val="FFFF00"/>
                </a:solidFill>
              </a:rPr>
              <a:t>كانوا </a:t>
            </a:r>
            <a:r>
              <a:rPr lang="ar-SA" sz="2900" dirty="0" err="1" smtClean="0">
                <a:solidFill>
                  <a:srgbClr val="FFFF00"/>
                </a:solidFill>
              </a:rPr>
              <a:t>ياملون</a:t>
            </a:r>
            <a:r>
              <a:rPr lang="ar-SA" sz="2900" dirty="0" smtClean="0">
                <a:solidFill>
                  <a:srgbClr val="FFFF00"/>
                </a:solidFill>
              </a:rPr>
              <a:t> </a:t>
            </a:r>
            <a:r>
              <a:rPr lang="ar-SA" sz="2900" dirty="0" err="1" smtClean="0">
                <a:solidFill>
                  <a:srgbClr val="FFFF00"/>
                </a:solidFill>
              </a:rPr>
              <a:t>ان</a:t>
            </a:r>
            <a:r>
              <a:rPr lang="ar-SA" sz="2900" dirty="0" smtClean="0">
                <a:solidFill>
                  <a:srgbClr val="FFFF00"/>
                </a:solidFill>
              </a:rPr>
              <a:t> يجمع الله تعالى </a:t>
            </a:r>
            <a:r>
              <a:rPr lang="ar-SA" sz="2900" dirty="0" err="1" smtClean="0">
                <a:solidFill>
                  <a:srgbClr val="FFFF00"/>
                </a:solidFill>
              </a:rPr>
              <a:t>به</a:t>
            </a:r>
            <a:r>
              <a:rPr lang="ar-SA" sz="2900" dirty="0" smtClean="0">
                <a:solidFill>
                  <a:srgbClr val="FFFF00"/>
                </a:solidFill>
              </a:rPr>
              <a:t> قومهم وان يكون سببا في </a:t>
            </a:r>
            <a:r>
              <a:rPr lang="ar-SA" sz="2900" dirty="0" err="1" smtClean="0">
                <a:solidFill>
                  <a:srgbClr val="FFFF00"/>
                </a:solidFill>
              </a:rPr>
              <a:t>انهاء</a:t>
            </a:r>
            <a:r>
              <a:rPr lang="ar-SA" sz="2900" dirty="0" smtClean="0">
                <a:solidFill>
                  <a:srgbClr val="FFFF00"/>
                </a:solidFill>
              </a:rPr>
              <a:t> الخلافات بينهم وبين </a:t>
            </a:r>
            <a:r>
              <a:rPr lang="ar-SA" sz="2900" dirty="0" err="1" smtClean="0">
                <a:solidFill>
                  <a:srgbClr val="FFFF00"/>
                </a:solidFill>
              </a:rPr>
              <a:t>الاوس</a:t>
            </a:r>
            <a:endParaRPr lang="ar-SA" sz="2900" dirty="0">
              <a:solidFill>
                <a:srgbClr val="FFFF00"/>
              </a:solidFill>
            </a:endParaRPr>
          </a:p>
        </p:txBody>
      </p:sp>
      <p:sp>
        <p:nvSpPr>
          <p:cNvPr id="9" name="مستطيل 8"/>
          <p:cNvSpPr/>
          <p:nvPr/>
        </p:nvSpPr>
        <p:spPr>
          <a:xfrm rot="10800000" flipH="1" flipV="1">
            <a:off x="785786" y="5500702"/>
            <a:ext cx="7643866" cy="9286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000" dirty="0" smtClean="0">
                <a:solidFill>
                  <a:srgbClr val="FFFF00"/>
                </a:solidFill>
              </a:rPr>
              <a:t>تعليمهم شرائع الإسلام ، ويفقههم في دينهم ،وليقوم بنشر الإسلام في يثرب</a:t>
            </a:r>
            <a:endParaRPr lang="ar-SA" sz="3000" dirty="0">
              <a:solidFill>
                <a:srgbClr val="FFFF00"/>
              </a:solidFill>
            </a:endParaRPr>
          </a:p>
        </p:txBody>
      </p:sp>
      <p:sp>
        <p:nvSpPr>
          <p:cNvPr id="10" name="شكل بيضاوي 9"/>
          <p:cNvSpPr/>
          <p:nvPr/>
        </p:nvSpPr>
        <p:spPr>
          <a:xfrm>
            <a:off x="4000496" y="0"/>
            <a:ext cx="4714908" cy="571480"/>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dirty="0" smtClean="0"/>
              <a:t>التقويم:</a:t>
            </a:r>
            <a:endParaRPr lang="ar-SA" sz="4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mph" presetSubtype="0" fill="hold" grpId="0" nodeType="clickEffect">
                                  <p:stCondLst>
                                    <p:cond delay="0"/>
                                  </p:stCondLst>
                                  <p:childTnLst>
                                    <p:animClr clrSpc="rgb">
                                      <p:cBhvr override="childStyle">
                                        <p:cTn id="6" dur="1900" fill="hold">
                                          <p:stCondLst>
                                            <p:cond delay="100"/>
                                          </p:stCondLst>
                                        </p:cTn>
                                        <p:tgtEl>
                                          <p:spTgt spid="10"/>
                                        </p:tgtEl>
                                        <p:attrNameLst>
                                          <p:attrName>style.color</p:attrName>
                                        </p:attrNameLst>
                                      </p:cBhvr>
                                      <p:to>
                                        <a:schemeClr val="accent2"/>
                                      </p:to>
                                    </p:animClr>
                                    <p:animClr clrSpc="rgb">
                                      <p:cBhvr>
                                        <p:cTn id="7" dur="1900" fill="hold">
                                          <p:stCondLst>
                                            <p:cond delay="100"/>
                                          </p:stCondLst>
                                        </p:cTn>
                                        <p:tgtEl>
                                          <p:spTgt spid="10"/>
                                        </p:tgtEl>
                                        <p:attrNameLst>
                                          <p:attrName>fillColor</p:attrName>
                                        </p:attrNameLst>
                                      </p:cBhvr>
                                      <p:to>
                                        <a:schemeClr val="accent2"/>
                                      </p:to>
                                    </p:animClr>
                                    <p:set>
                                      <p:cBhvr>
                                        <p:cTn id="8" dur="1900" fill="hold">
                                          <p:stCondLst>
                                            <p:cond delay="100"/>
                                          </p:stCondLst>
                                        </p:cTn>
                                        <p:tgtEl>
                                          <p:spTgt spid="10"/>
                                        </p:tgtEl>
                                        <p:attrNameLst>
                                          <p:attrName>fill.type</p:attrName>
                                        </p:attrNameLst>
                                      </p:cBhvr>
                                      <p:to>
                                        <p:strVal val="solid"/>
                                      </p:to>
                                    </p:set>
                                    <p:set>
                                      <p:cBhvr>
                                        <p:cTn id="9" dur="1900" fill="hold">
                                          <p:stCondLst>
                                            <p:cond delay="100"/>
                                          </p:stCondLst>
                                        </p:cTn>
                                        <p:tgtEl>
                                          <p:spTgt spid="10"/>
                                        </p:tgtEl>
                                        <p:attrNameLst>
                                          <p:attrName>fill.on</p:attrName>
                                        </p:attrNameLst>
                                      </p:cBhvr>
                                      <p:to>
                                        <p:strVal val="true"/>
                                      </p:to>
                                    </p:set>
                                    <p:animScale>
                                      <p:cBhvr>
                                        <p:cTn id="10" dur="200" fill="hold">
                                          <p:stCondLst>
                                            <p:cond delay="0"/>
                                          </p:stCondLst>
                                        </p:cTn>
                                        <p:tgtEl>
                                          <p:spTgt spid="10"/>
                                        </p:tgtEl>
                                      </p:cBhvr>
                                      <p:from x="100000" y="100000"/>
                                      <p:to x="100000" y="5000"/>
                                    </p:animScale>
                                    <p:animScale>
                                      <p:cBhvr>
                                        <p:cTn id="11" dur="200" fill="hold">
                                          <p:stCondLst>
                                            <p:cond delay="200"/>
                                          </p:stCondLst>
                                        </p:cTn>
                                        <p:tgtEl>
                                          <p:spTgt spid="10"/>
                                        </p:tgtEl>
                                      </p:cBhvr>
                                      <p:from x="100000" y="5000"/>
                                      <p:to x="120000" y="150000"/>
                                    </p:animScale>
                                    <p:animScale>
                                      <p:cBhvr>
                                        <p:cTn id="12" dur="600" fill="hold">
                                          <p:stCondLst>
                                            <p:cond delay="1400"/>
                                          </p:stCondLst>
                                        </p:cTn>
                                        <p:tgtEl>
                                          <p:spTgt spid="10"/>
                                        </p:tgtEl>
                                      </p:cBhvr>
                                      <p:to x="12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5">
                                            <p:bg/>
                                          </p:spTgt>
                                        </p:tgtEl>
                                        <p:attrNameLst>
                                          <p:attrName>style.visibility</p:attrName>
                                        </p:attrNameLst>
                                      </p:cBhvr>
                                      <p:to>
                                        <p:strVal val="visible"/>
                                      </p:to>
                                    </p:set>
                                    <p:animEffect transition="in" filter="strips(downLeft)">
                                      <p:cBhvr>
                                        <p:cTn id="23" dur="500"/>
                                        <p:tgtEl>
                                          <p:spTgt spid="5">
                                            <p:bg/>
                                          </p:spTgt>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strips(downLeft)">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uiExpand="1" build="p" animBg="1"/>
      <p:bldP spid="6" grpId="0" animBg="1"/>
      <p:bldP spid="7"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Grp="1" noChangeArrowheads="1"/>
          </p:cNvSpPr>
          <p:nvPr>
            <p:ph type="body" idx="1"/>
          </p:nvPr>
        </p:nvSpPr>
        <p:spPr>
          <a:xfrm>
            <a:off x="179388" y="1844675"/>
            <a:ext cx="8775700" cy="4824413"/>
          </a:xfrm>
        </p:spPr>
        <p:txBody>
          <a:bodyPr/>
          <a:lstStyle/>
          <a:p>
            <a:pPr algn="ctr" eaLnBrk="1" hangingPunct="1">
              <a:buFont typeface="Wingdings" pitchFamily="2" charset="2"/>
              <a:buNone/>
              <a:defRPr/>
            </a:pPr>
            <a:r>
              <a:rPr lang="ar-SA" altLang="zh-CN" sz="8800" b="1" dirty="0">
                <a:solidFill>
                  <a:schemeClr val="tx2"/>
                </a:solidFill>
                <a:effectLst>
                  <a:outerShdw blurRad="38100" dist="38100" dir="2700000" algn="tl">
                    <a:srgbClr val="000000"/>
                  </a:outerShdw>
                </a:effectLst>
                <a:cs typeface="Traditional Arabic" pitchFamily="2" charset="-78"/>
              </a:rPr>
              <a:t>سبحانك اللهم وبحمدك</a:t>
            </a:r>
          </a:p>
          <a:p>
            <a:pPr algn="ctr" eaLnBrk="1" hangingPunct="1">
              <a:buFont typeface="Wingdings" pitchFamily="2" charset="2"/>
              <a:buNone/>
              <a:defRPr/>
            </a:pPr>
            <a:r>
              <a:rPr lang="ar-SA" altLang="zh-CN" sz="8800" b="1" dirty="0">
                <a:solidFill>
                  <a:schemeClr val="tx2"/>
                </a:solidFill>
                <a:effectLst>
                  <a:outerShdw blurRad="38100" dist="38100" dir="2700000" algn="tl">
                    <a:srgbClr val="000000"/>
                  </a:outerShdw>
                </a:effectLst>
                <a:cs typeface="Traditional Arabic" pitchFamily="2" charset="-78"/>
              </a:rPr>
              <a:t>أشهد أن لا إله إلا </a:t>
            </a:r>
            <a:r>
              <a:rPr lang="ar-SA" altLang="zh-CN" sz="8800" b="1" dirty="0" smtClean="0">
                <a:solidFill>
                  <a:schemeClr val="tx2"/>
                </a:solidFill>
                <a:effectLst>
                  <a:outerShdw blurRad="38100" dist="38100" dir="2700000" algn="tl">
                    <a:srgbClr val="000000"/>
                  </a:outerShdw>
                </a:effectLst>
                <a:cs typeface="Traditional Arabic" pitchFamily="2" charset="-78"/>
              </a:rPr>
              <a:t>أنت</a:t>
            </a:r>
          </a:p>
          <a:p>
            <a:pPr algn="ctr" eaLnBrk="1" hangingPunct="1">
              <a:buFont typeface="Wingdings" pitchFamily="2" charset="2"/>
              <a:buNone/>
              <a:defRPr/>
            </a:pPr>
            <a:r>
              <a:rPr lang="ar-SA" altLang="zh-CN" sz="8800" b="1" dirty="0" smtClean="0">
                <a:solidFill>
                  <a:schemeClr val="tx2"/>
                </a:solidFill>
                <a:effectLst>
                  <a:outerShdw blurRad="38100" dist="38100" dir="2700000" algn="tl">
                    <a:srgbClr val="000000"/>
                  </a:outerShdw>
                </a:effectLst>
                <a:cs typeface="Traditional Arabic" pitchFamily="2" charset="-78"/>
              </a:rPr>
              <a:t>أستغفرك </a:t>
            </a:r>
            <a:r>
              <a:rPr lang="ar-SA" altLang="zh-CN" sz="8800" b="1" dirty="0">
                <a:solidFill>
                  <a:schemeClr val="tx2"/>
                </a:solidFill>
                <a:effectLst>
                  <a:outerShdw blurRad="38100" dist="38100" dir="2700000" algn="tl">
                    <a:srgbClr val="000000"/>
                  </a:outerShdw>
                </a:effectLst>
                <a:cs typeface="Traditional Arabic" pitchFamily="2" charset="-78"/>
              </a:rPr>
              <a:t>وأتوب إليك</a:t>
            </a:r>
            <a:endParaRPr lang="en-US" sz="8800" dirty="0">
              <a:cs typeface="Traditional Arabic" pitchFamily="2" charset="-78"/>
            </a:endParaRPr>
          </a:p>
          <a:p>
            <a:pPr marL="0" indent="0" eaLnBrk="1" hangingPunct="1">
              <a:lnSpc>
                <a:spcPct val="90000"/>
              </a:lnSpc>
              <a:buClr>
                <a:schemeClr val="tx2"/>
              </a:buClr>
              <a:buSzPct val="85000"/>
              <a:buFont typeface="Wingdings" pitchFamily="2" charset="2"/>
              <a:buNone/>
              <a:defRPr/>
            </a:pPr>
            <a:endParaRPr lang="en-US" dirty="0" smtClean="0"/>
          </a:p>
        </p:txBody>
      </p:sp>
      <p:pic>
        <p:nvPicPr>
          <p:cNvPr id="18435" name="Picture 8" descr="FLOWER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rot="369484">
            <a:off x="-133350" y="4425950"/>
            <a:ext cx="2020888" cy="234473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3667">
                                            <p:txEl>
                                              <p:pRg st="0" end="0"/>
                                            </p:txEl>
                                          </p:spTgt>
                                        </p:tgtEl>
                                        <p:attrNameLst>
                                          <p:attrName>style.visibility</p:attrName>
                                        </p:attrNameLst>
                                      </p:cBhvr>
                                      <p:to>
                                        <p:strVal val="visible"/>
                                      </p:to>
                                    </p:set>
                                    <p:anim calcmode="lin" valueType="num">
                                      <p:cBhvr additive="base">
                                        <p:cTn id="7" dur="2000" fill="hold"/>
                                        <p:tgtEl>
                                          <p:spTgt spid="113667">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36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3667">
                                            <p:txEl>
                                              <p:pRg st="1" end="1"/>
                                            </p:txEl>
                                          </p:spTgt>
                                        </p:tgtEl>
                                        <p:attrNameLst>
                                          <p:attrName>style.visibility</p:attrName>
                                        </p:attrNameLst>
                                      </p:cBhvr>
                                      <p:to>
                                        <p:strVal val="visible"/>
                                      </p:to>
                                    </p:set>
                                    <p:anim calcmode="lin" valueType="num">
                                      <p:cBhvr additive="base">
                                        <p:cTn id="13" dur="2000" fill="hold"/>
                                        <p:tgtEl>
                                          <p:spTgt spid="113667">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136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3667">
                                            <p:txEl>
                                              <p:pRg st="2" end="2"/>
                                            </p:txEl>
                                          </p:spTgt>
                                        </p:tgtEl>
                                        <p:attrNameLst>
                                          <p:attrName>style.visibility</p:attrName>
                                        </p:attrNameLst>
                                      </p:cBhvr>
                                      <p:to>
                                        <p:strVal val="visible"/>
                                      </p:to>
                                    </p:set>
                                    <p:anim calcmode="lin" valueType="num">
                                      <p:cBhvr additive="base">
                                        <p:cTn id="19" dur="2000" fill="hold"/>
                                        <p:tgtEl>
                                          <p:spTgt spid="113667">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136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57166"/>
            <a:ext cx="8229600" cy="5768997"/>
          </a:xfrm>
        </p:spPr>
        <p:style>
          <a:lnRef idx="0">
            <a:schemeClr val="accent2"/>
          </a:lnRef>
          <a:fillRef idx="3">
            <a:schemeClr val="accent2"/>
          </a:fillRef>
          <a:effectRef idx="3">
            <a:schemeClr val="accent2"/>
          </a:effectRef>
          <a:fontRef idx="minor">
            <a:schemeClr val="lt1"/>
          </a:fontRef>
        </p:style>
        <p:txBody>
          <a:bodyPr>
            <a:normAutofit fontScale="55000" lnSpcReduction="20000"/>
          </a:bodyPr>
          <a:lstStyle/>
          <a:p>
            <a:pPr algn="ctr"/>
            <a:r>
              <a:rPr lang="ar-SA" sz="13800" dirty="0" err="1" smtClean="0"/>
              <a:t>اعداد</a:t>
            </a:r>
            <a:r>
              <a:rPr lang="ar-SA" sz="13800" dirty="0" smtClean="0"/>
              <a:t>:</a:t>
            </a:r>
          </a:p>
          <a:p>
            <a:pPr algn="ctr"/>
            <a:r>
              <a:rPr lang="ar-SA" sz="13800" dirty="0" smtClean="0"/>
              <a:t> توفيق </a:t>
            </a:r>
            <a:r>
              <a:rPr lang="ar-SA" sz="13800" dirty="0" smtClean="0"/>
              <a:t>مصلح</a:t>
            </a:r>
          </a:p>
          <a:p>
            <a:pPr algn="ctr"/>
            <a:r>
              <a:rPr lang="ar-SA" sz="13800" dirty="0" smtClean="0"/>
              <a:t>نحن نهتم </a:t>
            </a:r>
            <a:r>
              <a:rPr lang="ar-SA" sz="13800" smtClean="0"/>
              <a:t>بالانتقاد أكثر </a:t>
            </a:r>
            <a:r>
              <a:rPr lang="ar-SA" sz="13800" dirty="0" smtClean="0"/>
              <a:t>من اهتمامنا بالعمل</a:t>
            </a:r>
            <a:endParaRPr lang="ar-SA" sz="13800" dirty="0"/>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L="742950" indent="-742950" algn="r">
              <a:buFont typeface="Wingdings" pitchFamily="2" charset="2"/>
              <a:buChar char="v"/>
            </a:pPr>
            <a:r>
              <a:rPr lang="ar-SA" u="sng" dirty="0" smtClean="0"/>
              <a:t>الأهداف:</a:t>
            </a:r>
            <a:endParaRPr lang="ar-SA" u="sng" dirty="0"/>
          </a:p>
        </p:txBody>
      </p:sp>
      <p:sp>
        <p:nvSpPr>
          <p:cNvPr id="4" name="مستطيل مستدير الزوايا 3"/>
          <p:cNvSpPr/>
          <p:nvPr/>
        </p:nvSpPr>
        <p:spPr>
          <a:xfrm>
            <a:off x="785786" y="1214422"/>
            <a:ext cx="8001056" cy="50006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514350" indent="-514350" algn="ctr"/>
            <a:r>
              <a:rPr lang="ar-SA" sz="3600" dirty="0" smtClean="0"/>
              <a:t>أن يعرف  البيعة</a:t>
            </a:r>
          </a:p>
        </p:txBody>
      </p:sp>
      <p:sp>
        <p:nvSpPr>
          <p:cNvPr id="5" name="مستطيل 4"/>
          <p:cNvSpPr/>
          <p:nvPr/>
        </p:nvSpPr>
        <p:spPr>
          <a:xfrm>
            <a:off x="857224" y="1857364"/>
            <a:ext cx="7929618" cy="571504"/>
          </a:xfrm>
          <a:prstGeom prst="rect">
            <a:avLst/>
          </a:prstGeom>
        </p:spPr>
        <p:style>
          <a:lnRef idx="0">
            <a:schemeClr val="accent2"/>
          </a:lnRef>
          <a:fillRef idx="3">
            <a:schemeClr val="accent2"/>
          </a:fillRef>
          <a:effectRef idx="3">
            <a:schemeClr val="accent2"/>
          </a:effectRef>
          <a:fontRef idx="minor">
            <a:schemeClr val="lt1"/>
          </a:fontRef>
        </p:style>
        <p:txBody>
          <a:bodyPr rtlCol="1" anchor="ctr"/>
          <a:lstStyle/>
          <a:p>
            <a:pPr marL="971550" lvl="1" indent="-514350" algn="ctr"/>
            <a:r>
              <a:rPr lang="ar-SA" sz="3600" dirty="0" smtClean="0"/>
              <a:t>أن يبين سبب تسميتها بهذا الاسم</a:t>
            </a:r>
          </a:p>
        </p:txBody>
      </p:sp>
      <p:sp>
        <p:nvSpPr>
          <p:cNvPr id="6" name="مستطيل 5"/>
          <p:cNvSpPr/>
          <p:nvPr/>
        </p:nvSpPr>
        <p:spPr>
          <a:xfrm>
            <a:off x="857224" y="2643182"/>
            <a:ext cx="7929618" cy="57150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514350" indent="-514350" algn="ctr"/>
            <a:r>
              <a:rPr lang="ar-SA" sz="3200" dirty="0" smtClean="0"/>
              <a:t>أن يعلل  السرعة في </a:t>
            </a:r>
            <a:r>
              <a:rPr lang="ar-SA" sz="3600" dirty="0" smtClean="0"/>
              <a:t>استجابة</a:t>
            </a:r>
            <a:r>
              <a:rPr lang="ar-SA" sz="3200" dirty="0" smtClean="0"/>
              <a:t> النفر من يثرب للإسلام</a:t>
            </a:r>
          </a:p>
        </p:txBody>
      </p:sp>
      <p:sp>
        <p:nvSpPr>
          <p:cNvPr id="7" name="مستطيل 6"/>
          <p:cNvSpPr/>
          <p:nvPr/>
        </p:nvSpPr>
        <p:spPr>
          <a:xfrm>
            <a:off x="928662" y="3357562"/>
            <a:ext cx="7858180" cy="114300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514350" indent="-514350" algn="ctr"/>
            <a:r>
              <a:rPr lang="ar-SA" sz="3200" dirty="0" smtClean="0"/>
              <a:t>أن يعدد أهم بنود البيعة كما ذكرها عبادة بن الصامت رضي الله عنه</a:t>
            </a:r>
          </a:p>
        </p:txBody>
      </p:sp>
      <p:sp>
        <p:nvSpPr>
          <p:cNvPr id="8" name="مستطيل 7"/>
          <p:cNvSpPr/>
          <p:nvPr/>
        </p:nvSpPr>
        <p:spPr>
          <a:xfrm>
            <a:off x="1000100" y="4643446"/>
            <a:ext cx="7715304" cy="64294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514350" indent="-514350" algn="ctr"/>
            <a:r>
              <a:rPr lang="ar-SA" sz="4000" dirty="0" smtClean="0"/>
              <a:t>أن يوضح موقف اليهود في المدينة</a:t>
            </a:r>
          </a:p>
        </p:txBody>
      </p:sp>
      <p:sp>
        <p:nvSpPr>
          <p:cNvPr id="9" name="مستطيل 8"/>
          <p:cNvSpPr/>
          <p:nvPr/>
        </p:nvSpPr>
        <p:spPr>
          <a:xfrm>
            <a:off x="1071538" y="5429264"/>
            <a:ext cx="7643866" cy="642918"/>
          </a:xfrm>
          <a:prstGeom prst="rect">
            <a:avLst/>
          </a:prstGeom>
          <a:solidFill>
            <a:srgbClr val="3EEB2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514350" indent="-514350" algn="ctr"/>
            <a:r>
              <a:rPr lang="ar-SA" sz="4000" dirty="0" smtClean="0"/>
              <a:t>أن يبين دور مصعب بن عمير رضي الله عنه </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شكل بيضاوي 2"/>
          <p:cNvSpPr/>
          <p:nvPr/>
        </p:nvSpPr>
        <p:spPr>
          <a:xfrm>
            <a:off x="1428728" y="714356"/>
            <a:ext cx="5857916" cy="178595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b="1" u="sng" dirty="0" smtClean="0">
                <a:solidFill>
                  <a:schemeClr val="tx1"/>
                </a:solidFill>
              </a:rPr>
              <a:t>تعريف البيعة</a:t>
            </a:r>
            <a:r>
              <a:rPr lang="ar-SA" sz="6000" dirty="0" smtClean="0"/>
              <a:t>:</a:t>
            </a:r>
          </a:p>
        </p:txBody>
      </p:sp>
      <p:sp>
        <p:nvSpPr>
          <p:cNvPr id="4" name="مستطيل 3"/>
          <p:cNvSpPr/>
          <p:nvPr/>
        </p:nvSpPr>
        <p:spPr>
          <a:xfrm>
            <a:off x="428596" y="2786058"/>
            <a:ext cx="8501122" cy="1857388"/>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i="1" dirty="0" smtClean="0"/>
              <a:t>هي العهد ، الطاعة، إنفاذ الأوامر</a:t>
            </a:r>
            <a:endParaRPr lang="ar-SA" sz="4000" b="1" i="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1142976" y="214290"/>
            <a:ext cx="7215238"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u="sng" dirty="0" smtClean="0"/>
              <a:t>ما هو  </a:t>
            </a:r>
            <a:r>
              <a:rPr lang="ar-SA" sz="5400" b="1" i="1" u="sng" dirty="0" smtClean="0"/>
              <a:t>سبب تسميتها بهذا الاسم:</a:t>
            </a:r>
            <a:endParaRPr lang="ar-SA" sz="3200" b="1" i="1" u="sng" dirty="0" smtClean="0"/>
          </a:p>
        </p:txBody>
      </p:sp>
      <p:sp>
        <p:nvSpPr>
          <p:cNvPr id="3" name="مستطيل 2"/>
          <p:cNvSpPr/>
          <p:nvPr/>
        </p:nvSpPr>
        <p:spPr>
          <a:xfrm>
            <a:off x="1357290" y="1571612"/>
            <a:ext cx="6500858"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buFont typeface="Wingdings" pitchFamily="2" charset="2"/>
              <a:buChar char="v"/>
            </a:pPr>
            <a:r>
              <a:rPr lang="ar-SA" sz="4000" dirty="0" smtClean="0"/>
              <a:t>لأنها كانت عند منطقة العقبة </a:t>
            </a:r>
            <a:r>
              <a:rPr lang="ar-SA" sz="4000" b="1" dirty="0" smtClean="0">
                <a:ln w="18000">
                  <a:solidFill>
                    <a:schemeClr val="accent2">
                      <a:satMod val="140000"/>
                    </a:schemeClr>
                  </a:solidFill>
                  <a:prstDash val="solid"/>
                  <a:miter lim="800000"/>
                </a:ln>
                <a:solidFill>
                  <a:schemeClr val="accent1"/>
                </a:solidFill>
                <a:effectLst>
                  <a:outerShdw blurRad="25500" dist="23000" dir="7020000" algn="tl">
                    <a:srgbClr val="000000">
                      <a:alpha val="50000"/>
                    </a:srgbClr>
                  </a:outerShdw>
                </a:effectLst>
                <a:hlinkClick r:id="rId2" tooltip="منى"/>
              </a:rPr>
              <a:t>بمنى</a:t>
            </a:r>
            <a:endParaRPr lang="ar-SA" sz="4000" b="1" dirty="0" smtClean="0">
              <a:ln w="18000">
                <a:solidFill>
                  <a:schemeClr val="accent2">
                    <a:satMod val="140000"/>
                  </a:schemeClr>
                </a:solidFill>
                <a:prstDash val="solid"/>
                <a:miter lim="800000"/>
              </a:ln>
              <a:solidFill>
                <a:schemeClr val="accent1"/>
              </a:solidFill>
              <a:effectLst>
                <a:outerShdw blurRad="25500" dist="23000" dir="7020000" algn="tl">
                  <a:srgbClr val="000000">
                    <a:alpha val="50000"/>
                  </a:srgbClr>
                </a:outerShdw>
              </a:effectLst>
            </a:endParaRPr>
          </a:p>
        </p:txBody>
      </p:sp>
      <p:sp>
        <p:nvSpPr>
          <p:cNvPr id="4" name="مستطيل مستدير الزوايا 3"/>
          <p:cNvSpPr/>
          <p:nvPr/>
        </p:nvSpPr>
        <p:spPr>
          <a:xfrm>
            <a:off x="1357290" y="3000372"/>
            <a:ext cx="671517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buFont typeface="Wingdings" pitchFamily="2" charset="2"/>
              <a:buChar char="v"/>
            </a:pPr>
            <a:r>
              <a:rPr lang="ar-SA" sz="3600" dirty="0" smtClean="0"/>
              <a:t> وكانت هذه البيعة من مقدمات......... </a:t>
            </a:r>
          </a:p>
        </p:txBody>
      </p:sp>
      <p:sp>
        <p:nvSpPr>
          <p:cNvPr id="5" name="سهم للأسفل 4"/>
          <p:cNvSpPr/>
          <p:nvPr/>
        </p:nvSpPr>
        <p:spPr>
          <a:xfrm>
            <a:off x="4286248" y="3857628"/>
            <a:ext cx="642942" cy="1000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1500166" y="4857760"/>
            <a:ext cx="6099747" cy="646331"/>
          </a:xfrm>
          <a:prstGeom prst="rect">
            <a:avLst/>
          </a:prstGeom>
        </p:spPr>
        <p:txBody>
          <a:bodyPr wrap="none">
            <a:spAutoFit/>
          </a:bodyPr>
          <a:lstStyle/>
          <a:p>
            <a:pPr lvl="2" algn="ctr">
              <a:buFont typeface="Arial" pitchFamily="34" charset="0"/>
              <a:buChar char="•"/>
            </a:pPr>
            <a:r>
              <a:rPr lang="ar-SA" sz="3600" dirty="0" smtClean="0">
                <a:hlinkClick r:id="rId3" tooltip="الهجرة النبوية"/>
              </a:rPr>
              <a:t>هجرة النبي والمسلمين</a:t>
            </a:r>
            <a:r>
              <a:rPr lang="ar-SA" sz="3600" dirty="0" smtClean="0"/>
              <a:t> إلى </a:t>
            </a:r>
            <a:r>
              <a:rPr lang="ar-SA" sz="3600" dirty="0" smtClean="0">
                <a:hlinkClick r:id="rId4" tooltip="يثرب"/>
              </a:rPr>
              <a:t>يثرب</a:t>
            </a:r>
            <a:r>
              <a:rPr lang="ar-SA" sz="3600" dirty="0" smtClean="0"/>
              <a:t> </a:t>
            </a:r>
          </a:p>
        </p:txBody>
      </p:sp>
      <p:sp>
        <p:nvSpPr>
          <p:cNvPr id="7" name="مستطيل 6"/>
          <p:cNvSpPr/>
          <p:nvPr/>
        </p:nvSpPr>
        <p:spPr>
          <a:xfrm>
            <a:off x="1357290" y="5643578"/>
            <a:ext cx="5338321" cy="707886"/>
          </a:xfrm>
          <a:prstGeom prst="rect">
            <a:avLst/>
          </a:prstGeom>
        </p:spPr>
        <p:txBody>
          <a:bodyPr wrap="none">
            <a:spAutoFit/>
          </a:bodyPr>
          <a:lstStyle/>
          <a:p>
            <a:r>
              <a:rPr lang="ar-SA" sz="4000" dirty="0" smtClean="0"/>
              <a:t>ا</a:t>
            </a:r>
            <a:r>
              <a:rPr lang="ar-SA" sz="3600" dirty="0" smtClean="0"/>
              <a:t>لتي سميت فيما بعد </a:t>
            </a:r>
            <a:r>
              <a:rPr lang="ar-SA" sz="3600" dirty="0" smtClean="0">
                <a:hlinkClick r:id="rId5" tooltip="المدينة المنورة"/>
              </a:rPr>
              <a:t>بالمدينة المنورة</a:t>
            </a:r>
            <a:endParaRPr lang="ar-SA" sz="36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ox(in)">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27088" y="188913"/>
            <a:ext cx="7793037" cy="1168385"/>
          </a:xfrm>
        </p:spPr>
        <p:txBody>
          <a:bodyPr/>
          <a:lstStyle/>
          <a:p>
            <a:pPr algn="ctr" eaLnBrk="1" hangingPunct="1"/>
            <a:r>
              <a:rPr lang="ar-SA" sz="5400" b="1" dirty="0" smtClean="0">
                <a:solidFill>
                  <a:srgbClr val="663300"/>
                </a:solidFill>
                <a:latin typeface="Arabic Typesetting" pitchFamily="66" charset="-78"/>
                <a:ea typeface="Dotum" pitchFamily="34" charset="-127"/>
                <a:cs typeface="Arabic Typesetting" pitchFamily="66" charset="-78"/>
              </a:rPr>
              <a:t>إسلام جماعة من يثرب</a:t>
            </a:r>
            <a:endParaRPr lang="en-US" sz="5400" b="1" dirty="0" smtClean="0">
              <a:solidFill>
                <a:srgbClr val="663300"/>
              </a:solidFill>
              <a:latin typeface="Arabic Typesetting" pitchFamily="66" charset="-78"/>
              <a:ea typeface="Dotum" pitchFamily="34" charset="-127"/>
              <a:cs typeface="Arabic Typesetting" pitchFamily="66" charset="-78"/>
            </a:endParaRPr>
          </a:p>
        </p:txBody>
      </p:sp>
      <p:sp>
        <p:nvSpPr>
          <p:cNvPr id="104451" name="Rectangle 3"/>
          <p:cNvSpPr>
            <a:spLocks noGrp="1" noChangeArrowheads="1"/>
          </p:cNvSpPr>
          <p:nvPr>
            <p:ph type="body" idx="1"/>
          </p:nvPr>
        </p:nvSpPr>
        <p:spPr>
          <a:xfrm>
            <a:off x="0" y="1428736"/>
            <a:ext cx="8929718" cy="5038726"/>
          </a:xfrm>
        </p:spPr>
        <p:txBody>
          <a:bodyPr>
            <a:normAutofit/>
          </a:bodyPr>
          <a:lstStyle/>
          <a:p>
            <a:pPr marL="0" indent="0">
              <a:lnSpc>
                <a:spcPct val="90000"/>
              </a:lnSpc>
              <a:buSzPct val="85000"/>
              <a:buNone/>
            </a:pPr>
            <a:r>
              <a:rPr lang="ar-SA" sz="4800" dirty="0" smtClean="0">
                <a:solidFill>
                  <a:srgbClr val="FF0000"/>
                </a:solidFill>
                <a:cs typeface="Simplified Arabic" pitchFamily="18" charset="-78"/>
                <a:sym typeface="AGA Arabesque" pitchFamily="2" charset="2"/>
              </a:rPr>
              <a:t>في السنة الحادية عشر للبعثة</a:t>
            </a:r>
            <a:r>
              <a:rPr lang="ar-SA" sz="4800" dirty="0" smtClean="0">
                <a:solidFill>
                  <a:schemeClr val="tx2"/>
                </a:solidFill>
                <a:cs typeface="Simplified Arabic" pitchFamily="18" charset="-78"/>
                <a:sym typeface="AGA Arabesque" pitchFamily="2" charset="2"/>
              </a:rPr>
              <a:t>، خرج رسول الله صلى الله عليه وسلم ليعرض الإسلام على قبائل العرب التي قدمت مكة، فبينما هو عند العقبة (</a:t>
            </a:r>
            <a:r>
              <a:rPr lang="ar-SA" sz="4800" dirty="0" smtClean="0">
                <a:solidFill>
                  <a:srgbClr val="C00000"/>
                </a:solidFill>
                <a:cs typeface="Simplified Arabic" pitchFamily="18" charset="-78"/>
                <a:sym typeface="AGA Arabesque" pitchFamily="2" charset="2"/>
              </a:rPr>
              <a:t>بمنى)</a:t>
            </a:r>
            <a:r>
              <a:rPr lang="ar-SA" sz="4800" dirty="0" smtClean="0">
                <a:solidFill>
                  <a:schemeClr val="tx2"/>
                </a:solidFill>
                <a:cs typeface="Simplified Arabic" pitchFamily="18" charset="-78"/>
                <a:sym typeface="AGA Arabesque" pitchFamily="2" charset="2"/>
              </a:rPr>
              <a:t> لقي جماعة من يثرب وكان عددهم (</a:t>
            </a:r>
            <a:r>
              <a:rPr lang="ar-SA" sz="4800" dirty="0" smtClean="0">
                <a:solidFill>
                  <a:srgbClr val="FF0000"/>
                </a:solidFill>
                <a:cs typeface="Simplified Arabic" pitchFamily="18" charset="-78"/>
                <a:sym typeface="AGA Arabesque" pitchFamily="2" charset="2"/>
              </a:rPr>
              <a:t>ستة رجال من قبيلة الخزرج</a:t>
            </a:r>
            <a:r>
              <a:rPr lang="ar-SA" sz="4800" dirty="0" smtClean="0"/>
              <a:t>»</a:t>
            </a:r>
            <a:r>
              <a:rPr lang="ar-SA" sz="4800" dirty="0" smtClean="0">
                <a:solidFill>
                  <a:schemeClr val="tx2"/>
                </a:solidFill>
                <a:cs typeface="Simplified Arabic" pitchFamily="18" charset="-78"/>
                <a:sym typeface="AGA Arabesque" pitchFamily="2" charset="2"/>
              </a:rPr>
              <a:t> أراد الله لهم الخير</a:t>
            </a:r>
            <a:endParaRPr lang="en-US" sz="4800" dirty="0" smtClean="0">
              <a:solidFill>
                <a:schemeClr val="tx2"/>
              </a:solidFill>
              <a:cs typeface="Simplified Arabic" pitchFamily="18" charset="-78"/>
              <a:sym typeface="AGA Arabesque" pitchFamily="2" charset="2"/>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 calcmode="lin" valueType="num">
                                      <p:cBhvr additive="base">
                                        <p:cTn id="7" dur="2000" fill="hold"/>
                                        <p:tgtEl>
                                          <p:spTgt spid="104451">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445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a:xfrm>
            <a:off x="214282" y="500042"/>
            <a:ext cx="8775700" cy="5643602"/>
          </a:xfrm>
        </p:spPr>
        <p:txBody>
          <a:bodyPr>
            <a:normAutofit/>
          </a:bodyPr>
          <a:lstStyle/>
          <a:p>
            <a:pPr marL="0" indent="0" eaLnBrk="1" hangingPunct="1">
              <a:lnSpc>
                <a:spcPct val="90000"/>
              </a:lnSpc>
              <a:buSzPct val="85000"/>
              <a:buFont typeface="Wingdings" pitchFamily="2" charset="2"/>
              <a:buNone/>
              <a:defRPr/>
            </a:pPr>
            <a:r>
              <a:rPr lang="ar-SA" sz="3600" b="1" dirty="0" smtClean="0">
                <a:solidFill>
                  <a:srgbClr val="FF0000"/>
                </a:solidFill>
                <a:cs typeface="Simplified Arabic" pitchFamily="2" charset="-78"/>
                <a:sym typeface="AGA Arabesque" pitchFamily="2" charset="2"/>
              </a:rPr>
              <a:t>هيا نقرأ  الحوار الذي دار مع الرسول صلى الله عليه وسلم ومع هؤلاء الستة من الخزرج.__ثم نجب عن الأسئلة التي تليه:</a:t>
            </a:r>
          </a:p>
          <a:p>
            <a:pPr marL="0" indent="0" eaLnBrk="1" hangingPunct="1">
              <a:lnSpc>
                <a:spcPct val="90000"/>
              </a:lnSpc>
              <a:buSzPct val="85000"/>
              <a:buFont typeface="Wingdings" pitchFamily="2" charset="2"/>
              <a:buNone/>
              <a:defRPr/>
            </a:pPr>
            <a:r>
              <a:rPr lang="ar-SA" dirty="0" smtClean="0">
                <a:solidFill>
                  <a:schemeClr val="accent5">
                    <a:lumMod val="25000"/>
                  </a:schemeClr>
                </a:solidFill>
                <a:cs typeface="Simplified Arabic" pitchFamily="2" charset="-78"/>
                <a:sym typeface="AGA Arabesque" pitchFamily="2" charset="2"/>
              </a:rPr>
              <a:t>قال لهم رسول الله صلى الله عليه وسلم: </a:t>
            </a:r>
            <a:r>
              <a:rPr lang="ar-SA" dirty="0" smtClean="0">
                <a:solidFill>
                  <a:schemeClr val="tx2"/>
                </a:solidFill>
                <a:cs typeface="Simplified Arabic" pitchFamily="2" charset="-78"/>
                <a:sym typeface="AGA Arabesque" pitchFamily="2" charset="2"/>
              </a:rPr>
              <a:t>من أنتم؟ .</a:t>
            </a:r>
          </a:p>
          <a:p>
            <a:pPr marL="0" indent="0" eaLnBrk="1" hangingPunct="1">
              <a:lnSpc>
                <a:spcPct val="90000"/>
              </a:lnSpc>
              <a:buSzPct val="85000"/>
              <a:buFont typeface="Wingdings" pitchFamily="2" charset="2"/>
              <a:buNone/>
              <a:defRPr/>
            </a:pPr>
            <a:r>
              <a:rPr lang="ar-SA" dirty="0" smtClean="0">
                <a:solidFill>
                  <a:schemeClr val="accent5">
                    <a:lumMod val="25000"/>
                  </a:schemeClr>
                </a:solidFill>
                <a:cs typeface="Simplified Arabic" pitchFamily="2" charset="-78"/>
                <a:sym typeface="AGA Arabesque" pitchFamily="2" charset="2"/>
              </a:rPr>
              <a:t>قالوا: </a:t>
            </a:r>
            <a:r>
              <a:rPr lang="ar-SA" dirty="0" smtClean="0">
                <a:solidFill>
                  <a:schemeClr val="accent4">
                    <a:lumMod val="85000"/>
                    <a:lumOff val="15000"/>
                  </a:schemeClr>
                </a:solidFill>
                <a:cs typeface="Simplified Arabic" pitchFamily="2" charset="-78"/>
                <a:sym typeface="AGA Arabesque" pitchFamily="2" charset="2"/>
              </a:rPr>
              <a:t>نفر من الخزرج. </a:t>
            </a:r>
            <a:r>
              <a:rPr lang="ar-SA" dirty="0" smtClean="0">
                <a:solidFill>
                  <a:schemeClr val="accent5">
                    <a:lumMod val="25000"/>
                  </a:schemeClr>
                </a:solidFill>
                <a:cs typeface="Simplified Arabic" pitchFamily="2" charset="-78"/>
                <a:sym typeface="AGA Arabesque" pitchFamily="2" charset="2"/>
              </a:rPr>
              <a:t>قال: </a:t>
            </a:r>
            <a:r>
              <a:rPr lang="ar-SA" dirty="0" smtClean="0">
                <a:solidFill>
                  <a:schemeClr val="accent4">
                    <a:lumMod val="85000"/>
                    <a:lumOff val="15000"/>
                  </a:schemeClr>
                </a:solidFill>
                <a:cs typeface="Simplified Arabic" pitchFamily="2" charset="-78"/>
                <a:sym typeface="AGA Arabesque" pitchFamily="2" charset="2"/>
              </a:rPr>
              <a:t>أمن موالي يهود؟ </a:t>
            </a:r>
            <a:r>
              <a:rPr lang="ar-SA" dirty="0" smtClean="0">
                <a:solidFill>
                  <a:schemeClr val="accent5">
                    <a:lumMod val="25000"/>
                  </a:schemeClr>
                </a:solidFill>
                <a:cs typeface="Simplified Arabic" pitchFamily="2" charset="-78"/>
                <a:sym typeface="AGA Arabesque" pitchFamily="2" charset="2"/>
              </a:rPr>
              <a:t>قالوا: </a:t>
            </a:r>
            <a:r>
              <a:rPr lang="ar-SA" dirty="0" smtClean="0">
                <a:solidFill>
                  <a:schemeClr val="accent4">
                    <a:lumMod val="85000"/>
                    <a:lumOff val="15000"/>
                  </a:schemeClr>
                </a:solidFill>
                <a:cs typeface="Simplified Arabic" pitchFamily="2" charset="-78"/>
                <a:sym typeface="AGA Arabesque" pitchFamily="2" charset="2"/>
              </a:rPr>
              <a:t>نعم</a:t>
            </a:r>
            <a:r>
              <a:rPr lang="ar-SA" dirty="0" smtClean="0">
                <a:solidFill>
                  <a:schemeClr val="tx2"/>
                </a:solidFill>
                <a:cs typeface="Simplified Arabic" pitchFamily="2" charset="-78"/>
                <a:sym typeface="AGA Arabesque" pitchFamily="2" charset="2"/>
              </a:rPr>
              <a:t>، قال: </a:t>
            </a:r>
            <a:r>
              <a:rPr lang="ar-SA" dirty="0" smtClean="0">
                <a:solidFill>
                  <a:schemeClr val="accent4">
                    <a:lumMod val="85000"/>
                    <a:lumOff val="15000"/>
                  </a:schemeClr>
                </a:solidFill>
                <a:cs typeface="Simplified Arabic" pitchFamily="2" charset="-78"/>
                <a:sym typeface="AGA Arabesque" pitchFamily="2" charset="2"/>
              </a:rPr>
              <a:t>أفلا تجلسون أكلمكم؟ </a:t>
            </a:r>
            <a:r>
              <a:rPr lang="ar-SA" dirty="0" smtClean="0">
                <a:solidFill>
                  <a:schemeClr val="accent5">
                    <a:lumMod val="25000"/>
                  </a:schemeClr>
                </a:solidFill>
                <a:cs typeface="Simplified Arabic" pitchFamily="2" charset="-78"/>
                <a:sym typeface="AGA Arabesque" pitchFamily="2" charset="2"/>
              </a:rPr>
              <a:t>قالوا:</a:t>
            </a:r>
            <a:r>
              <a:rPr lang="ar-SA" dirty="0" smtClean="0">
                <a:solidFill>
                  <a:schemeClr val="accent4">
                    <a:lumMod val="85000"/>
                    <a:lumOff val="15000"/>
                  </a:schemeClr>
                </a:solidFill>
                <a:cs typeface="Simplified Arabic" pitchFamily="2" charset="-78"/>
                <a:sym typeface="AGA Arabesque" pitchFamily="2" charset="2"/>
              </a:rPr>
              <a:t> بلى، فجلسوا معه، ودعاهم إلى الله تعالى، قالوا: إنه للنبي الذي توعدكم به يهود فلا يسبقنكم إليه، فأجابوه فيما دعاهم إليه وصدقوه وأسلموا.</a:t>
            </a:r>
          </a:p>
          <a:p>
            <a:pPr marL="0" indent="0" eaLnBrk="1" hangingPunct="1">
              <a:lnSpc>
                <a:spcPct val="90000"/>
              </a:lnSpc>
              <a:buSzPct val="85000"/>
              <a:buFont typeface="Wingdings" pitchFamily="2" charset="2"/>
              <a:buNone/>
              <a:defRPr/>
            </a:pPr>
            <a:r>
              <a:rPr lang="ar-SA" dirty="0" smtClean="0">
                <a:solidFill>
                  <a:schemeClr val="tx2"/>
                </a:solidFill>
                <a:cs typeface="Simplified Arabic" pitchFamily="2" charset="-78"/>
                <a:sym typeface="AGA Arabesque" pitchFamily="2" charset="2"/>
              </a:rPr>
              <a:t> </a:t>
            </a:r>
            <a:r>
              <a:rPr lang="ar-SA" dirty="0" smtClean="0">
                <a:solidFill>
                  <a:schemeClr val="accent5">
                    <a:lumMod val="25000"/>
                  </a:schemeClr>
                </a:solidFill>
                <a:cs typeface="Simplified Arabic" pitchFamily="2" charset="-78"/>
                <a:sym typeface="AGA Arabesque" pitchFamily="2" charset="2"/>
              </a:rPr>
              <a:t>ثم قالوا: </a:t>
            </a:r>
            <a:r>
              <a:rPr lang="ar-SA" dirty="0" smtClean="0">
                <a:solidFill>
                  <a:schemeClr val="accent4">
                    <a:lumMod val="85000"/>
                    <a:lumOff val="15000"/>
                  </a:schemeClr>
                </a:solidFill>
                <a:cs typeface="Simplified Arabic" pitchFamily="2" charset="-78"/>
                <a:sym typeface="AGA Arabesque" pitchFamily="2" charset="2"/>
              </a:rPr>
              <a:t>إنا قد تركنا قومنا ولا قوم بينهم من العداوة والشر ما بينهم، فعسى الله أن يجمعهم بك، فسنقدم عليهم، وندعوهم إلى أمرك، ونعرض عليهم الذي أجنباك إليه من هذا الدين، فإن يجمعهم الله عليك، فلا رجل أعز منك.</a:t>
            </a:r>
            <a:endParaRPr lang="en-US" dirty="0" smtClean="0">
              <a:solidFill>
                <a:schemeClr val="accent4">
                  <a:lumMod val="85000"/>
                  <a:lumOff val="15000"/>
                </a:schemeClr>
              </a:solidFill>
              <a:cs typeface="Simplified Arabic" pitchFamily="2" charset="-78"/>
              <a:sym typeface="AGA Arabesque" pitchFamily="2" charset="2"/>
            </a:endParaRPr>
          </a:p>
          <a:p>
            <a:pPr marL="0" indent="0" eaLnBrk="1" hangingPunct="1">
              <a:lnSpc>
                <a:spcPct val="90000"/>
              </a:lnSpc>
              <a:buSzPct val="85000"/>
              <a:buFont typeface="Wingdings" pitchFamily="2" charset="2"/>
              <a:buNone/>
              <a:defRPr/>
            </a:pPr>
            <a:endParaRPr lang="en-US" dirty="0" smtClean="0">
              <a:solidFill>
                <a:schemeClr val="tx2"/>
              </a:solidFill>
              <a:cs typeface="Simplified Arabic" pitchFamily="2" charset="-78"/>
              <a:sym typeface="AGA Arabesque" pitchFamily="2" charset="2"/>
            </a:endParaRPr>
          </a:p>
        </p:txBody>
      </p:sp>
      <p:sp>
        <p:nvSpPr>
          <p:cNvPr id="5" name="مستطيل 4"/>
          <p:cNvSpPr/>
          <p:nvPr/>
        </p:nvSpPr>
        <p:spPr>
          <a:xfrm>
            <a:off x="500034" y="5857892"/>
            <a:ext cx="8358246" cy="71438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5400" dirty="0" smtClean="0"/>
              <a:t>ماذا نستنتج من هذا الحوار؟؟؟؟؟؟؟؟</a:t>
            </a:r>
            <a:endParaRPr lang="ar-SA" sz="54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 calcmode="lin" valueType="num">
                                      <p:cBhvr additive="base">
                                        <p:cTn id="7" dur="2000" fill="hold"/>
                                        <p:tgtEl>
                                          <p:spTgt spid="104451">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44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4451">
                                            <p:txEl>
                                              <p:pRg st="1" end="1"/>
                                            </p:txEl>
                                          </p:spTgt>
                                        </p:tgtEl>
                                        <p:attrNameLst>
                                          <p:attrName>style.visibility</p:attrName>
                                        </p:attrNameLst>
                                      </p:cBhvr>
                                      <p:to>
                                        <p:strVal val="visible"/>
                                      </p:to>
                                    </p:set>
                                    <p:anim calcmode="lin" valueType="num">
                                      <p:cBhvr additive="base">
                                        <p:cTn id="13" dur="2000" fill="hold"/>
                                        <p:tgtEl>
                                          <p:spTgt spid="104451">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044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4451">
                                            <p:txEl>
                                              <p:pRg st="2" end="2"/>
                                            </p:txEl>
                                          </p:spTgt>
                                        </p:tgtEl>
                                        <p:attrNameLst>
                                          <p:attrName>style.visibility</p:attrName>
                                        </p:attrNameLst>
                                      </p:cBhvr>
                                      <p:to>
                                        <p:strVal val="visible"/>
                                      </p:to>
                                    </p:set>
                                    <p:anim calcmode="lin" valueType="num">
                                      <p:cBhvr additive="base">
                                        <p:cTn id="19" dur="2000" fill="hold"/>
                                        <p:tgtEl>
                                          <p:spTgt spid="104451">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044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4451">
                                            <p:txEl>
                                              <p:pRg st="3" end="3"/>
                                            </p:txEl>
                                          </p:spTgt>
                                        </p:tgtEl>
                                        <p:attrNameLst>
                                          <p:attrName>style.visibility</p:attrName>
                                        </p:attrNameLst>
                                      </p:cBhvr>
                                      <p:to>
                                        <p:strVal val="visible"/>
                                      </p:to>
                                    </p:set>
                                    <p:anim calcmode="lin" valueType="num">
                                      <p:cBhvr additive="base">
                                        <p:cTn id="25" dur="2000" fill="hold"/>
                                        <p:tgtEl>
                                          <p:spTgt spid="104451">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044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27088" y="188913"/>
            <a:ext cx="7793037" cy="1462087"/>
          </a:xfrm>
        </p:spPr>
        <p:txBody>
          <a:bodyPr/>
          <a:lstStyle/>
          <a:p>
            <a:pPr algn="ctr" eaLnBrk="1" hangingPunct="1"/>
            <a:r>
              <a:rPr lang="ar-SA" sz="3600" b="1" dirty="0" smtClean="0">
                <a:solidFill>
                  <a:srgbClr val="663300"/>
                </a:solidFill>
                <a:latin typeface="Arial" pitchFamily="34" charset="0"/>
                <a:ea typeface="Dotum" pitchFamily="34" charset="-127"/>
                <a:cs typeface="Arial" pitchFamily="34" charset="0"/>
              </a:rPr>
              <a:t>ما الأمور التي بايع المسلمون من يثرب عليها رسول الله صلى الله عليه وسلم في بيعة العقبة </a:t>
            </a:r>
            <a:r>
              <a:rPr lang="ar-SA" sz="3600" b="1" dirty="0" err="1" smtClean="0">
                <a:solidFill>
                  <a:srgbClr val="663300"/>
                </a:solidFill>
                <a:latin typeface="Arial" pitchFamily="34" charset="0"/>
                <a:ea typeface="Dotum" pitchFamily="34" charset="-127"/>
                <a:cs typeface="Arial" pitchFamily="34" charset="0"/>
              </a:rPr>
              <a:t>الاولى</a:t>
            </a:r>
            <a:r>
              <a:rPr lang="ar-SA" sz="3600" b="1" dirty="0" smtClean="0">
                <a:solidFill>
                  <a:srgbClr val="663300"/>
                </a:solidFill>
                <a:latin typeface="Arial" pitchFamily="34" charset="0"/>
                <a:ea typeface="Dotum" pitchFamily="34" charset="-127"/>
                <a:cs typeface="Arial" pitchFamily="34" charset="0"/>
              </a:rPr>
              <a:t>؟</a:t>
            </a:r>
            <a:endParaRPr lang="en-US" sz="3600" b="1" dirty="0" smtClean="0">
              <a:solidFill>
                <a:srgbClr val="663300"/>
              </a:solidFill>
              <a:latin typeface="Arial" pitchFamily="34" charset="0"/>
              <a:ea typeface="Dotum" pitchFamily="34" charset="-127"/>
              <a:cs typeface="Arial" pitchFamily="34" charset="0"/>
            </a:endParaRPr>
          </a:p>
        </p:txBody>
      </p:sp>
      <p:sp>
        <p:nvSpPr>
          <p:cNvPr id="106499" name="Rectangle 3"/>
          <p:cNvSpPr>
            <a:spLocks noGrp="1" noChangeArrowheads="1"/>
          </p:cNvSpPr>
          <p:nvPr>
            <p:ph type="body" idx="1"/>
          </p:nvPr>
        </p:nvSpPr>
        <p:spPr>
          <a:xfrm>
            <a:off x="179388" y="1916113"/>
            <a:ext cx="8775700" cy="4608512"/>
          </a:xfrm>
        </p:spPr>
        <p:txBody>
          <a:bodyPr/>
          <a:lstStyle/>
          <a:p>
            <a:pPr marL="0" indent="0" eaLnBrk="1" hangingPunct="1">
              <a:lnSpc>
                <a:spcPct val="80000"/>
              </a:lnSpc>
              <a:buClr>
                <a:schemeClr val="tx2"/>
              </a:buClr>
              <a:buSzPct val="85000"/>
              <a:buFont typeface="Wingdings" pitchFamily="2" charset="2"/>
              <a:buNone/>
            </a:pPr>
            <a:r>
              <a:rPr lang="ar-SA" sz="4800" smtClean="0">
                <a:solidFill>
                  <a:schemeClr val="tx2"/>
                </a:solidFill>
                <a:cs typeface="Simplified Arabic" pitchFamily="18" charset="-78"/>
                <a:sym typeface="AGA Arabesque" pitchFamily="2" charset="2"/>
              </a:rPr>
              <a:t>عبادة بن الصامت رضي الله عنه كان من الذين بايعوا قال: « بايعنا رسول الله صلى الله عليه وسلم ليلة العقبة على أن لا</a:t>
            </a:r>
            <a:r>
              <a:rPr lang="ar-JO" sz="4800" smtClean="0">
                <a:solidFill>
                  <a:schemeClr val="tx2"/>
                </a:solidFill>
                <a:cs typeface="Simplified Arabic" pitchFamily="18" charset="-78"/>
                <a:sym typeface="AGA Arabesque" pitchFamily="2" charset="2"/>
              </a:rPr>
              <a:t>نشرك </a:t>
            </a:r>
            <a:r>
              <a:rPr lang="ar-SA" sz="4800" smtClean="0">
                <a:solidFill>
                  <a:schemeClr val="tx2"/>
                </a:solidFill>
                <a:cs typeface="Simplified Arabic" pitchFamily="18" charset="-78"/>
                <a:sym typeface="AGA Arabesque" pitchFamily="2" charset="2"/>
              </a:rPr>
              <a:t>بالله شيئاً ولا نسرق ولا نزني، ولا نقتل أولادنا، ولا نأتي ببهتان نفتريه بين أيدينا وأرجلنا، ولا نعصيه في معروف، قال</a:t>
            </a:r>
            <a:r>
              <a:rPr lang="ar-JO" sz="4800" smtClean="0">
                <a:solidFill>
                  <a:schemeClr val="tx2"/>
                </a:solidFill>
                <a:cs typeface="Simplified Arabic" pitchFamily="18" charset="-78"/>
                <a:sym typeface="AGA Arabesque" pitchFamily="2" charset="2"/>
              </a:rPr>
              <a:t>:»فإن وفيتم فلكم الجنة».</a:t>
            </a:r>
            <a:r>
              <a:rPr lang="ar-SA" sz="2400" smtClean="0">
                <a:solidFill>
                  <a:schemeClr val="tx2"/>
                </a:solidFill>
                <a:cs typeface="Simplified Arabic" pitchFamily="18" charset="-78"/>
                <a:sym typeface="AGA Arabesque" pitchFamily="2" charset="2"/>
              </a:rPr>
              <a:t>رواه البخاري.</a:t>
            </a:r>
          </a:p>
          <a:p>
            <a:pPr marL="0" indent="0" eaLnBrk="1" hangingPunct="1">
              <a:lnSpc>
                <a:spcPct val="80000"/>
              </a:lnSpc>
              <a:buClr>
                <a:schemeClr val="tx2"/>
              </a:buClr>
              <a:buSzPct val="85000"/>
              <a:buFont typeface="Wingdings" pitchFamily="2" charset="2"/>
              <a:buNone/>
            </a:pPr>
            <a:endParaRPr lang="en-US" sz="4000" b="1" smtClean="0">
              <a:solidFill>
                <a:schemeClr val="tx2"/>
              </a:solidFill>
              <a:cs typeface="Traditional Arabic" pitchFamily="18" charset="-78"/>
              <a:sym typeface="AGA Arabesque" pitchFamily="2" charset="2"/>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 calcmode="lin" valueType="num">
                                      <p:cBhvr additive="base">
                                        <p:cTn id="7" dur="2000" fill="hold"/>
                                        <p:tgtEl>
                                          <p:spTgt spid="106499">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649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بيعة العقبة الاولى.mp4">
            <a:hlinkClick r:id="" action="ppaction://media"/>
          </p:cNvPr>
          <p:cNvPicPr>
            <a:picLocks noRot="1" noChangeAspect="1"/>
          </p:cNvPicPr>
          <p:nvPr>
            <a:videoFile r:link="rId1"/>
          </p:nvPr>
        </p:nvPicPr>
        <p:blipFill>
          <a:blip r:embed="rId3"/>
          <a:stretch>
            <a:fillRect/>
          </a:stretch>
        </p:blipFill>
        <p:spPr>
          <a:xfrm>
            <a:off x="0" y="785794"/>
            <a:ext cx="4286248" cy="5572164"/>
          </a:xfrm>
          <a:prstGeom prst="rect">
            <a:avLst/>
          </a:prstGeom>
        </p:spPr>
      </p:pic>
      <p:pic>
        <p:nvPicPr>
          <p:cNvPr id="3" name="Picture 3"/>
          <p:cNvPicPr>
            <a:picLocks noChangeAspect="1" noChangeArrowheads="1"/>
          </p:cNvPicPr>
          <p:nvPr/>
        </p:nvPicPr>
        <p:blipFill>
          <a:blip r:embed="rId4"/>
          <a:srcRect/>
          <a:stretch>
            <a:fillRect/>
          </a:stretch>
        </p:blipFill>
        <p:spPr>
          <a:xfrm>
            <a:off x="4071934" y="642918"/>
            <a:ext cx="4786345" cy="5857916"/>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0" fill="hold"/>
                                        <p:tgtEl>
                                          <p:spTgt spid="2"/>
                                        </p:tgtEl>
                                        <p:attrNameLst>
                                          <p:attrName>ppt_x</p:attrName>
                                        </p:attrNameLst>
                                      </p:cBhvr>
                                      <p:tavLst>
                                        <p:tav tm="0">
                                          <p:val>
                                            <p:strVal val="#ppt_x"/>
                                          </p:val>
                                        </p:tav>
                                        <p:tav tm="100000">
                                          <p:val>
                                            <p:strVal val="#ppt_x"/>
                                          </p:val>
                                        </p:tav>
                                      </p:tavLst>
                                    </p:anim>
                                    <p:anim calcmode="lin" valueType="num">
                                      <p:cBhvr additive="base">
                                        <p:cTn id="14"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5"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857224" y="571480"/>
            <a:ext cx="7643866" cy="5143536"/>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000" dirty="0" smtClean="0">
                <a:solidFill>
                  <a:srgbClr val="FFC000"/>
                </a:solidFill>
              </a:rPr>
              <a:t>قسم الأنشطة</a:t>
            </a:r>
          </a:p>
          <a:p>
            <a:pPr algn="ctr"/>
            <a:r>
              <a:rPr lang="ar-SA" sz="8000" smtClean="0">
                <a:solidFill>
                  <a:srgbClr val="FFC000"/>
                </a:solidFill>
              </a:rPr>
              <a:t>والتقويم</a:t>
            </a:r>
            <a:endParaRPr lang="ar-SA" sz="8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بيعة العقبة الولى">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بيعة العقبة الولى</Template>
  <TotalTime>29</TotalTime>
  <Words>737</Words>
  <Application>Microsoft Office PowerPoint</Application>
  <PresentationFormat>عرض على الشاشة (3:4)‏</PresentationFormat>
  <Paragraphs>81</Paragraphs>
  <Slides>17</Slides>
  <Notes>5</Notes>
  <HiddenSlides>0</HiddenSlides>
  <MMClips>1</MMClips>
  <ScaleCrop>false</ScaleCrop>
  <HeadingPairs>
    <vt:vector size="4" baseType="variant">
      <vt:variant>
        <vt:lpstr>سمة</vt:lpstr>
      </vt:variant>
      <vt:variant>
        <vt:i4>1</vt:i4>
      </vt:variant>
      <vt:variant>
        <vt:lpstr>عناوين الشرائح</vt:lpstr>
      </vt:variant>
      <vt:variant>
        <vt:i4>17</vt:i4>
      </vt:variant>
    </vt:vector>
  </HeadingPairs>
  <TitlesOfParts>
    <vt:vector size="18" baseType="lpstr">
      <vt:lpstr>بيعة العقبة الولى</vt:lpstr>
      <vt:lpstr>الشريحة 1</vt:lpstr>
      <vt:lpstr>الأهداف:</vt:lpstr>
      <vt:lpstr>الشريحة 3</vt:lpstr>
      <vt:lpstr>الشريحة 4</vt:lpstr>
      <vt:lpstr>إسلام جماعة من يثرب</vt:lpstr>
      <vt:lpstr>الشريحة 6</vt:lpstr>
      <vt:lpstr>ما الأمور التي بايع المسلمون من يثرب عليها رسول الله صلى الله عليه وسلم في بيعة العقبة الاولى؟</vt:lpstr>
      <vt:lpstr>الشريحة 8</vt:lpstr>
      <vt:lpstr>الشريحة 9</vt:lpstr>
      <vt:lpstr>نشاط 1                                       الزمن 4   </vt:lpstr>
      <vt:lpstr>نشاط  2        الزمن                دقيقتان  </vt:lpstr>
      <vt:lpstr>نشاط  3              الزمن             5 دقائق </vt:lpstr>
      <vt:lpstr>نشاط  4                                    الزمن 6 دقائق</vt:lpstr>
      <vt:lpstr> ما أهمية هذه البيعة؟؟؟؟؟؟؟</vt:lpstr>
      <vt:lpstr>الشريحة 15</vt:lpstr>
      <vt:lpstr>الشريحة 16</vt:lpstr>
      <vt:lpstr>الشريحة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HP</dc:creator>
  <cp:lastModifiedBy>HP</cp:lastModifiedBy>
  <cp:revision>4</cp:revision>
  <dcterms:created xsi:type="dcterms:W3CDTF">2017-11-04T20:36:23Z</dcterms:created>
  <dcterms:modified xsi:type="dcterms:W3CDTF">2017-11-04T21:06:03Z</dcterms:modified>
</cp:coreProperties>
</file>