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2E9C"/>
    <a:srgbClr val="E48ACA"/>
    <a:srgbClr val="CC00CC"/>
    <a:srgbClr val="0066FF"/>
    <a:srgbClr val="3399FF"/>
    <a:srgbClr val="750540"/>
    <a:srgbClr val="DF8FA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40" d="100"/>
          <a:sy n="40" d="100"/>
        </p:scale>
        <p:origin x="-1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6182859-59FD-435E-8B1D-31C93FADEE91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E047609-317F-45CD-911E-9200127B89AF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4EF97-EB28-4416-BD32-81184730A877}" type="datetimeFigureOut">
              <a:rPr lang="ar-SA" smtClean="0"/>
              <a:t>28/01/39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15786-389F-4CCA-8609-A9A64A1D9122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250167oob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مستطيل 5"/>
          <p:cNvSpPr/>
          <p:nvPr/>
        </p:nvSpPr>
        <p:spPr>
          <a:xfrm rot="21045959">
            <a:off x="-151729" y="1744265"/>
            <a:ext cx="905429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ar-SA" sz="7200" b="1" cap="none" spc="0" dirty="0" smtClean="0">
                <a:ln>
                  <a:prstDash val="solid"/>
                </a:ln>
                <a:solidFill>
                  <a:srgbClr val="E48ACA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بسم  الله الرحمن الرحيم</a:t>
            </a:r>
            <a:endParaRPr lang="ar-SA" sz="7200" b="1" cap="none" spc="0" dirty="0">
              <a:ln>
                <a:prstDash val="solid"/>
              </a:ln>
              <a:solidFill>
                <a:srgbClr val="E48ACA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free-vector-colorful-pattern-background-01-vector_01526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429784" cy="68580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7" name="مستطيل 6"/>
          <p:cNvSpPr/>
          <p:nvPr/>
        </p:nvSpPr>
        <p:spPr>
          <a:xfrm>
            <a:off x="1" y="2714620"/>
            <a:ext cx="898442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8000" b="1" cap="all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نبذ الخرافات </a:t>
            </a:r>
            <a:r>
              <a:rPr lang="ar-SA" sz="8000" b="1" cap="all" spc="0" dirty="0" err="1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و</a:t>
            </a:r>
            <a:r>
              <a:rPr lang="ar-SA" sz="8000" b="1" cap="all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الأساطير</a:t>
            </a:r>
            <a:endParaRPr lang="ar-SA" sz="8000" b="1" cap="all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 descr="pink_purple_blue_sailor_background_by_yuninaoki-d5kbu7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2143108" y="357166"/>
            <a:ext cx="657229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موقف </a:t>
            </a:r>
            <a:r>
              <a:rPr lang="ar-SA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الاسلام</a:t>
            </a:r>
            <a:r>
              <a:rPr lang="ar-SA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من الخرافات </a:t>
            </a:r>
            <a:r>
              <a:rPr lang="ar-SA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و</a:t>
            </a:r>
            <a:r>
              <a:rPr lang="ar-SA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الأباطيل :</a:t>
            </a:r>
            <a:endParaRPr lang="ar-SA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57158" y="1428736"/>
            <a:ext cx="8429684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dirty="0" smtClean="0">
                <a:solidFill>
                  <a:srgbClr val="C82E9C"/>
                </a:solidFill>
              </a:rPr>
              <a:t>يسمو </a:t>
            </a:r>
            <a:r>
              <a:rPr lang="ar-SA" sz="4000" dirty="0" err="1" smtClean="0">
                <a:solidFill>
                  <a:srgbClr val="C82E9C"/>
                </a:solidFill>
              </a:rPr>
              <a:t>الاسلام</a:t>
            </a:r>
            <a:r>
              <a:rPr lang="ar-SA" sz="4000" dirty="0" smtClean="0">
                <a:solidFill>
                  <a:srgbClr val="C82E9C"/>
                </a:solidFill>
              </a:rPr>
              <a:t> </a:t>
            </a:r>
            <a:r>
              <a:rPr lang="ar-SA" sz="4000" dirty="0" err="1" smtClean="0">
                <a:solidFill>
                  <a:srgbClr val="C82E9C"/>
                </a:solidFill>
              </a:rPr>
              <a:t>بالانسان</a:t>
            </a:r>
            <a:r>
              <a:rPr lang="ar-SA" sz="4000" dirty="0" smtClean="0">
                <a:solidFill>
                  <a:srgbClr val="C82E9C"/>
                </a:solidFill>
              </a:rPr>
              <a:t> في مختلف جوانب حياته,وقد تعددت النصوص الشرعية التي تنهى عن الخرافات </a:t>
            </a:r>
            <a:r>
              <a:rPr lang="ar-SA" sz="4000" dirty="0" err="1" smtClean="0">
                <a:solidFill>
                  <a:srgbClr val="C82E9C"/>
                </a:solidFill>
              </a:rPr>
              <a:t>و</a:t>
            </a:r>
            <a:r>
              <a:rPr lang="ar-SA" sz="4000" dirty="0" smtClean="0">
                <a:solidFill>
                  <a:srgbClr val="C82E9C"/>
                </a:solidFill>
              </a:rPr>
              <a:t> الأساطير ,وتحذر من مخاطرها لما لها من أضرار بالغة في نقض الدين </a:t>
            </a:r>
            <a:r>
              <a:rPr lang="ar-SA" sz="4000" dirty="0" err="1" smtClean="0">
                <a:solidFill>
                  <a:srgbClr val="C82E9C"/>
                </a:solidFill>
              </a:rPr>
              <a:t>و</a:t>
            </a:r>
            <a:r>
              <a:rPr lang="ar-SA" sz="4000" dirty="0" smtClean="0">
                <a:solidFill>
                  <a:srgbClr val="C82E9C"/>
                </a:solidFill>
              </a:rPr>
              <a:t> </a:t>
            </a:r>
            <a:r>
              <a:rPr lang="ar-SA" sz="4000" dirty="0" err="1" smtClean="0">
                <a:solidFill>
                  <a:srgbClr val="C82E9C"/>
                </a:solidFill>
              </a:rPr>
              <a:t>افساد</a:t>
            </a:r>
            <a:r>
              <a:rPr lang="ar-SA" sz="4000" dirty="0" smtClean="0">
                <a:solidFill>
                  <a:srgbClr val="C82E9C"/>
                </a:solidFill>
              </a:rPr>
              <a:t> العقل </a:t>
            </a:r>
            <a:r>
              <a:rPr lang="ar-SA" sz="4000" dirty="0" err="1" smtClean="0">
                <a:solidFill>
                  <a:srgbClr val="C82E9C"/>
                </a:solidFill>
              </a:rPr>
              <a:t>و</a:t>
            </a:r>
            <a:r>
              <a:rPr lang="ar-SA" sz="4000" dirty="0" smtClean="0">
                <a:solidFill>
                  <a:srgbClr val="C82E9C"/>
                </a:solidFill>
              </a:rPr>
              <a:t> النفس , وقد ساعد على انتشار هذه الخرافات </a:t>
            </a:r>
            <a:r>
              <a:rPr lang="ar-SA" sz="4000" dirty="0" err="1" smtClean="0">
                <a:solidFill>
                  <a:srgbClr val="C82E9C"/>
                </a:solidFill>
              </a:rPr>
              <a:t>و</a:t>
            </a:r>
            <a:r>
              <a:rPr lang="ar-SA" sz="4000" dirty="0" smtClean="0">
                <a:solidFill>
                  <a:srgbClr val="C82E9C"/>
                </a:solidFill>
              </a:rPr>
              <a:t> الأباطيل جهل الناس بمبادئ </a:t>
            </a:r>
            <a:r>
              <a:rPr lang="ar-SA" sz="4000" dirty="0" err="1" smtClean="0">
                <a:solidFill>
                  <a:srgbClr val="C82E9C"/>
                </a:solidFill>
              </a:rPr>
              <a:t>الاسلام</a:t>
            </a:r>
            <a:r>
              <a:rPr lang="ar-SA" sz="4000" dirty="0" smtClean="0">
                <a:solidFill>
                  <a:srgbClr val="C82E9C"/>
                </a:solidFill>
              </a:rPr>
              <a:t>.</a:t>
            </a:r>
            <a:endParaRPr lang="ar-SA" sz="4000" dirty="0">
              <a:solidFill>
                <a:srgbClr val="C82E9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 descr="2-16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6143636" y="0"/>
            <a:ext cx="300036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dirty="0" err="1" smtClean="0">
                <a:solidFill>
                  <a:srgbClr val="C82E9C"/>
                </a:solidFill>
              </a:rPr>
              <a:t>اضاءة</a:t>
            </a:r>
            <a:r>
              <a:rPr lang="ar-SA" sz="3200" dirty="0" smtClean="0">
                <a:solidFill>
                  <a:srgbClr val="C82E9C"/>
                </a:solidFill>
              </a:rPr>
              <a:t> :</a:t>
            </a:r>
            <a:endParaRPr lang="ar-SA" sz="3200" dirty="0">
              <a:solidFill>
                <a:srgbClr val="C82E9C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0" y="928670"/>
            <a:ext cx="914400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 smtClean="0">
                <a:solidFill>
                  <a:schemeClr val="accent4">
                    <a:lumMod val="75000"/>
                  </a:schemeClr>
                </a:solidFill>
              </a:rPr>
              <a:t>اعتقد أن النافع و الضار هو الله وحده.</a:t>
            </a:r>
          </a:p>
          <a:p>
            <a:r>
              <a:rPr lang="ar-SA" sz="3600" dirty="0" smtClean="0">
                <a:solidFill>
                  <a:schemeClr val="accent4">
                    <a:lumMod val="75000"/>
                  </a:schemeClr>
                </a:solidFill>
              </a:rPr>
              <a:t>لا تأثير للكهنة </a:t>
            </a:r>
            <a:r>
              <a:rPr lang="ar-SA" sz="3600" dirty="0" err="1" smtClean="0">
                <a:solidFill>
                  <a:schemeClr val="accent4">
                    <a:lumMod val="75000"/>
                  </a:schemeClr>
                </a:solidFill>
              </a:rPr>
              <a:t>و</a:t>
            </a:r>
            <a:r>
              <a:rPr lang="ar-SA" sz="3600" dirty="0" smtClean="0">
                <a:solidFill>
                  <a:schemeClr val="accent4">
                    <a:lumMod val="75000"/>
                  </a:schemeClr>
                </a:solidFill>
              </a:rPr>
              <a:t> لا العرافين و لا المنجمين على حياة </a:t>
            </a:r>
            <a:r>
              <a:rPr lang="ar-SA" sz="3600" dirty="0" err="1" smtClean="0">
                <a:solidFill>
                  <a:schemeClr val="accent4">
                    <a:lumMod val="75000"/>
                  </a:schemeClr>
                </a:solidFill>
              </a:rPr>
              <a:t>الانسان</a:t>
            </a:r>
            <a:r>
              <a:rPr lang="ar-SA" sz="3600" dirty="0" smtClean="0">
                <a:solidFill>
                  <a:schemeClr val="accent4">
                    <a:lumMod val="75000"/>
                  </a:schemeClr>
                </a:solidFill>
              </a:rPr>
              <a:t> فلا أذهب </a:t>
            </a:r>
            <a:r>
              <a:rPr lang="ar-SA" sz="3600" dirty="0" err="1" smtClean="0">
                <a:solidFill>
                  <a:schemeClr val="accent4">
                    <a:lumMod val="75000"/>
                  </a:schemeClr>
                </a:solidFill>
              </a:rPr>
              <a:t>اليهم</a:t>
            </a:r>
            <a:r>
              <a:rPr lang="ar-SA" sz="3600" dirty="0" smtClean="0">
                <a:solidFill>
                  <a:schemeClr val="accent4">
                    <a:lumMod val="75000"/>
                  </a:schemeClr>
                </a:solidFill>
              </a:rPr>
              <a:t> و لا أصدقهم</a:t>
            </a:r>
            <a:endParaRPr lang="ar-SA" sz="36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7429520" y="0"/>
            <a:ext cx="171447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أتعلم :</a:t>
            </a:r>
          </a:p>
          <a:p>
            <a:pPr algn="ctr"/>
            <a:endParaRPr lang="ar-SA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0" y="1142984"/>
            <a:ext cx="9144000" cy="526297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>
                <a:solidFill>
                  <a:srgbClr val="0066FF"/>
                </a:solidFill>
              </a:rPr>
              <a:t>الاستخارة :هي طلب خير الأمرين </a:t>
            </a:r>
            <a:r>
              <a:rPr lang="ar-SA" sz="2800" dirty="0" err="1" smtClean="0">
                <a:solidFill>
                  <a:srgbClr val="0066FF"/>
                </a:solidFill>
              </a:rPr>
              <a:t>و</a:t>
            </a:r>
            <a:r>
              <a:rPr lang="ar-SA" sz="2800" dirty="0" smtClean="0">
                <a:solidFill>
                  <a:srgbClr val="0066FF"/>
                </a:solidFill>
              </a:rPr>
              <a:t> أصلحهما يقال :استخرت الله أي طلبت منه أن يختار لي أحسن </a:t>
            </a:r>
            <a:r>
              <a:rPr lang="ar-SA" sz="2800" dirty="0" err="1" smtClean="0">
                <a:solidFill>
                  <a:srgbClr val="0066FF"/>
                </a:solidFill>
              </a:rPr>
              <a:t>الامرين</a:t>
            </a:r>
            <a:r>
              <a:rPr lang="ar-SA" sz="2800" dirty="0" smtClean="0">
                <a:solidFill>
                  <a:srgbClr val="0066FF"/>
                </a:solidFill>
              </a:rPr>
              <a:t>.</a:t>
            </a:r>
          </a:p>
          <a:p>
            <a:endParaRPr lang="ar-SA" sz="2800" dirty="0">
              <a:solidFill>
                <a:srgbClr val="3399FF"/>
              </a:solidFill>
            </a:endParaRPr>
          </a:p>
          <a:p>
            <a:r>
              <a:rPr lang="ar-SA" sz="2800" dirty="0" smtClean="0">
                <a:solidFill>
                  <a:srgbClr val="CC00CC"/>
                </a:solidFill>
              </a:rPr>
              <a:t>حديث الاستخارة  </a:t>
            </a:r>
            <a:r>
              <a:rPr lang="ar-SA" sz="2800" b="1" dirty="0">
                <a:solidFill>
                  <a:srgbClr val="CC00CC"/>
                </a:solidFill>
              </a:rPr>
              <a:t>عن جابِرٍ رضيَ اللَّه عنه قال : كانَ رسولُ اللَّه صَلّى اللهُ عَلَيْهِ وسَلَّم يُعَلِّمُنَا الاسْتِخَارَةَ في الأُمُور كُلِّهَا كالسُّورَةِ منَ القُرْآنِ ، يَقُولُ إِذا هَمَّ أَحَدُكُمْ بالأمر ، فَليَركعْ رَكعتَيْنِ مِنْ غَيْرِ الفرِيضَةِ ثم ليقُلْ : اللَّهُم إِني أَسْتَخِيرُكَ بعِلْمِكَ ، </a:t>
            </a:r>
            <a:r>
              <a:rPr lang="ar-SA" sz="2800" b="1" dirty="0" err="1">
                <a:solidFill>
                  <a:srgbClr val="CC00CC"/>
                </a:solidFill>
              </a:rPr>
              <a:t>وأستقدِرُكَ</a:t>
            </a:r>
            <a:r>
              <a:rPr lang="ar-SA" sz="2800" b="1" dirty="0">
                <a:solidFill>
                  <a:srgbClr val="CC00CC"/>
                </a:solidFill>
              </a:rPr>
              <a:t> بقُدْرِتك ، وأَسْأَلُكَ مِنْ فضْلِكَ العَظِيم ، فإِنَّكَ تَقْدِرُ ولا أَقْدِرُ ، وتعْلَمُ ولا أَعْلَمُ ، وَأَنتَ علاَّمُ الغُيُوبِ . اللَّهُمَّ إِنْ كنْتَ تعْلَمُ أَنَّ هذا الأمرَ خَيْرٌ لي في دِيني وَمَعَاشي وَعَاقِبَةِ أَمْرِي » أَوْ قالَ : « عَاجِلِ أَمْرِي </a:t>
            </a:r>
            <a:r>
              <a:rPr lang="ar-SA" sz="2800" b="1" dirty="0" err="1">
                <a:solidFill>
                  <a:srgbClr val="CC00CC"/>
                </a:solidFill>
              </a:rPr>
              <a:t>وَآجِله</a:t>
            </a:r>
            <a:r>
              <a:rPr lang="ar-SA" sz="2800" b="1" dirty="0">
                <a:solidFill>
                  <a:srgbClr val="CC00CC"/>
                </a:solidFill>
              </a:rPr>
              <a:t> ، فاقْدُرْهُ لي وَيَسِّرْهُ لي، ثمَّ بَارِكْ لي فِيهِ ، وَإِن كُنْتَ تعْلمُ أَنَّ هذَا الأَمْرَ شرٌّ لي في دِيني وَمَعاشي وَعَاقبةِ أَمَرِي » أَو قال : « عَاجِل أَمري </a:t>
            </a:r>
            <a:r>
              <a:rPr lang="ar-SA" sz="2800" b="1" dirty="0" err="1">
                <a:solidFill>
                  <a:srgbClr val="CC00CC"/>
                </a:solidFill>
              </a:rPr>
              <a:t>وآجِلهِ</a:t>
            </a:r>
            <a:r>
              <a:rPr lang="ar-SA" sz="2800" b="1" dirty="0">
                <a:solidFill>
                  <a:srgbClr val="CC00CC"/>
                </a:solidFill>
              </a:rPr>
              <a:t> ، فاصْرِفهُ عَني ، وَاصْرفني عَنهُ، وَاقدُرْ لي الخَيْرَ حَيْثُ كانَ ، ثُمَّ رَضِّني </a:t>
            </a:r>
            <a:r>
              <a:rPr lang="ar-SA" sz="2800" b="1" dirty="0" err="1">
                <a:solidFill>
                  <a:srgbClr val="CC00CC"/>
                </a:solidFill>
              </a:rPr>
              <a:t>بِهِ</a:t>
            </a:r>
            <a:r>
              <a:rPr lang="ar-SA" sz="2800" b="1" dirty="0">
                <a:solidFill>
                  <a:srgbClr val="CC00CC"/>
                </a:solidFill>
              </a:rPr>
              <a:t> » قال : ويسمِّي حاجته</a:t>
            </a:r>
            <a:endParaRPr lang="ar-SA" sz="28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 descr="n4m9V8raaZTfRAQs3KLDovA8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0" y="2000241"/>
            <a:ext cx="757239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82E9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اعداد</a:t>
            </a:r>
            <a:r>
              <a:rPr lang="ar-SA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82E9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الطالبة :نور صالح</a:t>
            </a:r>
          </a:p>
          <a:p>
            <a:pPr algn="ctr"/>
            <a:r>
              <a:rPr lang="ar-SA" sz="54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82E9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اشراف</a:t>
            </a:r>
            <a:r>
              <a:rPr lang="ar-SA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C82E9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المعلمة:نهاية المحترمة</a:t>
            </a:r>
            <a:endParaRPr lang="ar-SA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C82E9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262</Words>
  <Application>Microsoft Office PowerPoint</Application>
  <PresentationFormat>عرض على الشاشة (3:4)‏</PresentationFormat>
  <Paragraphs>13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جنين اون لاين</dc:creator>
  <cp:lastModifiedBy>جنين اون لاين</cp:lastModifiedBy>
  <cp:revision>6</cp:revision>
  <dcterms:created xsi:type="dcterms:W3CDTF">2017-10-18T18:21:20Z</dcterms:created>
  <dcterms:modified xsi:type="dcterms:W3CDTF">2017-10-18T19:13:47Z</dcterms:modified>
</cp:coreProperties>
</file>