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308" r:id="rId4"/>
    <p:sldId id="327" r:id="rId5"/>
    <p:sldId id="330" r:id="rId6"/>
    <p:sldId id="331" r:id="rId7"/>
    <p:sldId id="332" r:id="rId8"/>
    <p:sldId id="333" r:id="rId9"/>
    <p:sldId id="335" r:id="rId10"/>
    <p:sldId id="337" r:id="rId11"/>
    <p:sldId id="336" r:id="rId12"/>
    <p:sldId id="338" r:id="rId13"/>
    <p:sldId id="339" r:id="rId14"/>
    <p:sldId id="334" r:id="rId15"/>
    <p:sldId id="276"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DDDDDD"/>
    <a:srgbClr val="B2B2B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69" autoAdjust="0"/>
    <p:restoredTop sz="94660" autoAdjust="0"/>
  </p:normalViewPr>
  <p:slideViewPr>
    <p:cSldViewPr>
      <p:cViewPr varScale="1">
        <p:scale>
          <a:sx n="69" d="100"/>
          <a:sy n="69" d="100"/>
        </p:scale>
        <p:origin x="-139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aphicFrame>
        <p:nvGraphicFramePr>
          <p:cNvPr id="3089" name="Object 17"/>
          <p:cNvGraphicFramePr>
            <a:graphicFrameLocks noChangeAspect="1"/>
          </p:cNvGraphicFramePr>
          <p:nvPr/>
        </p:nvGraphicFramePr>
        <p:xfrm>
          <a:off x="4252913" y="0"/>
          <a:ext cx="4891087" cy="4437063"/>
        </p:xfrm>
        <a:graphic>
          <a:graphicData uri="http://schemas.openxmlformats.org/presentationml/2006/ole">
            <p:oleObj spid="_x0000_s3089" name="Image" r:id="rId3" imgW="8228571" imgH="8711111" progId="">
              <p:embed/>
            </p:oleObj>
          </a:graphicData>
        </a:graphic>
      </p:graphicFrame>
      <p:sp>
        <p:nvSpPr>
          <p:cNvPr id="3090" name="Rectangle 18" descr="Light horizontal"/>
          <p:cNvSpPr>
            <a:spLocks noChangeArrowheads="1"/>
          </p:cNvSpPr>
          <p:nvPr/>
        </p:nvSpPr>
        <p:spPr bwMode="gray">
          <a:xfrm>
            <a:off x="0" y="9525"/>
            <a:ext cx="1476375" cy="6848475"/>
          </a:xfrm>
          <a:prstGeom prst="rect">
            <a:avLst/>
          </a:prstGeom>
          <a:pattFill prst="ltHorz">
            <a:fgClr>
              <a:schemeClr val="bg2"/>
            </a:fgClr>
            <a:bgClr>
              <a:srgbClr val="FFFFFF"/>
            </a:bgClr>
          </a:pattFill>
          <a:ln w="0" algn="ctr">
            <a:noFill/>
            <a:miter lim="800000"/>
            <a:headEnd/>
            <a:tailEnd/>
          </a:ln>
          <a:effectLst/>
        </p:spPr>
        <p:txBody>
          <a:bodyPr wrap="none" anchor="ctr"/>
          <a:lstStyle/>
          <a:p>
            <a:endParaRPr lang="ar-SA"/>
          </a:p>
        </p:txBody>
      </p:sp>
      <p:sp>
        <p:nvSpPr>
          <p:cNvPr id="3091" name="Rectangle 19"/>
          <p:cNvSpPr>
            <a:spLocks noChangeArrowheads="1"/>
          </p:cNvSpPr>
          <p:nvPr/>
        </p:nvSpPr>
        <p:spPr bwMode="ltGray">
          <a:xfrm flipV="1">
            <a:off x="0" y="4267200"/>
            <a:ext cx="9144000" cy="1106488"/>
          </a:xfrm>
          <a:prstGeom prst="rect">
            <a:avLst/>
          </a:prstGeom>
          <a:solidFill>
            <a:schemeClr val="accent1"/>
          </a:solidFill>
          <a:ln w="0" algn="ctr">
            <a:noFill/>
            <a:miter lim="800000"/>
            <a:headEnd/>
            <a:tailEnd/>
          </a:ln>
          <a:effectLst/>
        </p:spPr>
        <p:txBody>
          <a:bodyPr wrap="none" anchor="ctr"/>
          <a:lstStyle/>
          <a:p>
            <a:endParaRPr lang="ar-SA"/>
          </a:p>
        </p:txBody>
      </p:sp>
      <p:sp>
        <p:nvSpPr>
          <p:cNvPr id="3093" name="AutoShape 21"/>
          <p:cNvSpPr>
            <a:spLocks noChangeArrowheads="1"/>
          </p:cNvSpPr>
          <p:nvPr/>
        </p:nvSpPr>
        <p:spPr bwMode="ltGray">
          <a:xfrm>
            <a:off x="1474788" y="5156200"/>
            <a:ext cx="7129462" cy="504825"/>
          </a:xfrm>
          <a:prstGeom prst="roundRect">
            <a:avLst>
              <a:gd name="adj" fmla="val 16667"/>
            </a:avLst>
          </a:prstGeom>
          <a:solidFill>
            <a:schemeClr val="tx1"/>
          </a:solidFill>
          <a:ln w="38100" algn="ctr">
            <a:solidFill>
              <a:schemeClr val="bg1"/>
            </a:solidFill>
            <a:round/>
            <a:headEnd/>
            <a:tailEnd/>
          </a:ln>
          <a:effectLst/>
        </p:spPr>
        <p:txBody>
          <a:bodyPr wrap="none" anchor="ctr"/>
          <a:lstStyle/>
          <a:p>
            <a:endParaRPr lang="ar-SA"/>
          </a:p>
        </p:txBody>
      </p:sp>
      <p:sp>
        <p:nvSpPr>
          <p:cNvPr id="3074" name="Rectangle 2"/>
          <p:cNvSpPr>
            <a:spLocks noGrp="1" noChangeArrowheads="1"/>
          </p:cNvSpPr>
          <p:nvPr>
            <p:ph type="ctrTitle"/>
          </p:nvPr>
        </p:nvSpPr>
        <p:spPr bwMode="auto">
          <a:xfrm>
            <a:off x="1447800" y="3548063"/>
            <a:ext cx="7239000" cy="1371600"/>
          </a:xfrm>
        </p:spPr>
        <p:txBody>
          <a:bodyPr/>
          <a:lstStyle>
            <a:lvl1pPr algn="l">
              <a:defRPr sz="4000" b="1">
                <a:solidFill>
                  <a:schemeClr val="tx1"/>
                </a:solidFill>
              </a:defRPr>
            </a:lvl1pPr>
          </a:lstStyle>
          <a:p>
            <a:r>
              <a:rPr lang="ar-SA" smtClean="0"/>
              <a:t>انقر لتحرير نمط العنوان الرئيسي</a:t>
            </a:r>
            <a:endParaRPr lang="en-US"/>
          </a:p>
        </p:txBody>
      </p:sp>
      <p:sp>
        <p:nvSpPr>
          <p:cNvPr id="3075" name="Rectangle 3"/>
          <p:cNvSpPr>
            <a:spLocks noGrp="1" noChangeArrowheads="1"/>
          </p:cNvSpPr>
          <p:nvPr>
            <p:ph type="subTitle" idx="1"/>
          </p:nvPr>
        </p:nvSpPr>
        <p:spPr bwMode="white">
          <a:xfrm>
            <a:off x="1614488" y="5224463"/>
            <a:ext cx="6858000" cy="381000"/>
          </a:xfrm>
        </p:spPr>
        <p:txBody>
          <a:bodyPr/>
          <a:lstStyle>
            <a:lvl1pPr marL="0" indent="0">
              <a:buFont typeface="Wingdings" pitchFamily="2" charset="2"/>
              <a:buNone/>
              <a:defRPr sz="1400" b="1">
                <a:solidFill>
                  <a:schemeClr val="bg1"/>
                </a:solidFill>
              </a:defRPr>
            </a:lvl1pPr>
          </a:lstStyle>
          <a:p>
            <a:r>
              <a:rPr lang="ar-SA" smtClean="0"/>
              <a:t>انقر لتحرير نمط العنوان الثانوي الرئيسي</a:t>
            </a:r>
            <a:endParaRPr lang="en-US"/>
          </a:p>
        </p:txBody>
      </p:sp>
      <p:grpSp>
        <p:nvGrpSpPr>
          <p:cNvPr id="3088" name="Group 16"/>
          <p:cNvGrpSpPr>
            <a:grpSpLocks/>
          </p:cNvGrpSpPr>
          <p:nvPr/>
        </p:nvGrpSpPr>
        <p:grpSpPr bwMode="auto">
          <a:xfrm>
            <a:off x="4254500" y="6088063"/>
            <a:ext cx="1079500" cy="603250"/>
            <a:chOff x="2680" y="3678"/>
            <a:chExt cx="680" cy="380"/>
          </a:xfrm>
        </p:grpSpPr>
        <p:sp>
          <p:nvSpPr>
            <p:cNvPr id="3086" name="Text Box 14"/>
            <p:cNvSpPr txBox="1">
              <a:spLocks noChangeArrowheads="1"/>
            </p:cNvSpPr>
            <p:nvPr/>
          </p:nvSpPr>
          <p:spPr bwMode="gray">
            <a:xfrm>
              <a:off x="2680" y="3789"/>
              <a:ext cx="680" cy="269"/>
            </a:xfrm>
            <a:prstGeom prst="rect">
              <a:avLst/>
            </a:prstGeom>
            <a:noFill/>
            <a:ln w="9525">
              <a:noFill/>
              <a:miter lim="800000"/>
              <a:headEnd/>
              <a:tailEnd/>
            </a:ln>
            <a:effectLst/>
          </p:spPr>
          <p:txBody>
            <a:bodyPr>
              <a:spAutoFit/>
            </a:bodyPr>
            <a:lstStyle/>
            <a:p>
              <a:r>
                <a:rPr lang="en-US" sz="2200" b="1">
                  <a:solidFill>
                    <a:schemeClr val="tx2"/>
                  </a:solidFill>
                  <a:latin typeface="Verdana" pitchFamily="34" charset="0"/>
                </a:rPr>
                <a:t>LOGO</a:t>
              </a:r>
            </a:p>
          </p:txBody>
        </p:sp>
        <p:sp>
          <p:nvSpPr>
            <p:cNvPr id="3087" name="AutoShape 15"/>
            <p:cNvSpPr>
              <a:spLocks noChangeArrowheads="1"/>
            </p:cNvSpPr>
            <p:nvPr/>
          </p:nvSpPr>
          <p:spPr bwMode="gray">
            <a:xfrm rot="5400000">
              <a:off x="2928" y="3493"/>
              <a:ext cx="172" cy="542"/>
            </a:xfrm>
            <a:prstGeom prst="moon">
              <a:avLst>
                <a:gd name="adj" fmla="val 21208"/>
              </a:avLst>
            </a:prstGeom>
            <a:solidFill>
              <a:schemeClr val="accent2"/>
            </a:solidFill>
            <a:ln w="9525">
              <a:noFill/>
              <a:miter lim="800000"/>
              <a:headEnd/>
              <a:tailEnd/>
            </a:ln>
            <a:effectLst/>
          </p:spPr>
          <p:txBody>
            <a:bodyPr wrap="none" anchor="ctr"/>
            <a:lstStyle/>
            <a:p>
              <a:endParaRPr lang="ar-SA"/>
            </a:p>
          </p:txBody>
        </p:sp>
      </p:grpSp>
    </p:spTree>
  </p:cSld>
  <p:clrMapOvr>
    <a:masterClrMapping/>
  </p:clrMapOvr>
  <p:transition advClick="0" advTm="10000">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r>
              <a:rPr lang="en-US"/>
              <a:t>www.themegallery.com</a:t>
            </a:r>
          </a:p>
        </p:txBody>
      </p:sp>
      <p:sp>
        <p:nvSpPr>
          <p:cNvPr id="5" name="عنصر نائب للتذييل 4"/>
          <p:cNvSpPr>
            <a:spLocks noGrp="1"/>
          </p:cNvSpPr>
          <p:nvPr>
            <p:ph type="ftr" sz="quarter" idx="11"/>
          </p:nvPr>
        </p:nvSpPr>
        <p:spPr/>
        <p:txBody>
          <a:bodyPr/>
          <a:lstStyle>
            <a:lvl1pPr>
              <a:defRPr/>
            </a:lvl1pPr>
          </a:lstStyle>
          <a:p>
            <a:r>
              <a:rPr lang="en-US"/>
              <a:t>Company Name</a:t>
            </a:r>
          </a:p>
        </p:txBody>
      </p:sp>
      <p:sp>
        <p:nvSpPr>
          <p:cNvPr id="6" name="عنصر نائب لرقم الشريحة 5"/>
          <p:cNvSpPr>
            <a:spLocks noGrp="1"/>
          </p:cNvSpPr>
          <p:nvPr>
            <p:ph type="sldNum" sz="quarter" idx="12"/>
          </p:nvPr>
        </p:nvSpPr>
        <p:spPr/>
        <p:txBody>
          <a:bodyPr/>
          <a:lstStyle>
            <a:lvl1pPr>
              <a:defRPr/>
            </a:lvl1pPr>
          </a:lstStyle>
          <a:p>
            <a:fld id="{CD3BC9E2-B6B0-4926-9CB8-C7F8AF58442E}" type="slidenum">
              <a:rPr lang="en-US"/>
              <a:pPr/>
              <a:t>‹#›</a:t>
            </a:fld>
            <a:endParaRPr lang="en-US"/>
          </a:p>
        </p:txBody>
      </p:sp>
    </p:spTree>
  </p:cSld>
  <p:clrMapOvr>
    <a:masterClrMapping/>
  </p:clrMapOvr>
  <p:transition advClick="0" advTm="10000">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319088"/>
            <a:ext cx="2057400" cy="6005512"/>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319088"/>
            <a:ext cx="6019800" cy="6005512"/>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r>
              <a:rPr lang="en-US"/>
              <a:t>www.themegallery.com</a:t>
            </a:r>
          </a:p>
        </p:txBody>
      </p:sp>
      <p:sp>
        <p:nvSpPr>
          <p:cNvPr id="5" name="عنصر نائب للتذييل 4"/>
          <p:cNvSpPr>
            <a:spLocks noGrp="1"/>
          </p:cNvSpPr>
          <p:nvPr>
            <p:ph type="ftr" sz="quarter" idx="11"/>
          </p:nvPr>
        </p:nvSpPr>
        <p:spPr/>
        <p:txBody>
          <a:bodyPr/>
          <a:lstStyle>
            <a:lvl1pPr>
              <a:defRPr/>
            </a:lvl1pPr>
          </a:lstStyle>
          <a:p>
            <a:r>
              <a:rPr lang="en-US"/>
              <a:t>Company Name</a:t>
            </a:r>
          </a:p>
        </p:txBody>
      </p:sp>
      <p:sp>
        <p:nvSpPr>
          <p:cNvPr id="6" name="عنصر نائب لرقم الشريحة 5"/>
          <p:cNvSpPr>
            <a:spLocks noGrp="1"/>
          </p:cNvSpPr>
          <p:nvPr>
            <p:ph type="sldNum" sz="quarter" idx="12"/>
          </p:nvPr>
        </p:nvSpPr>
        <p:spPr/>
        <p:txBody>
          <a:bodyPr/>
          <a:lstStyle>
            <a:lvl1pPr>
              <a:defRPr/>
            </a:lvl1pPr>
          </a:lstStyle>
          <a:p>
            <a:fld id="{8EC2AE97-7A85-4498-9975-A0759AEC6B28}" type="slidenum">
              <a:rPr lang="en-US"/>
              <a:pPr/>
              <a:t>‹#›</a:t>
            </a:fld>
            <a:endParaRPr lang="en-US"/>
          </a:p>
        </p:txBody>
      </p:sp>
    </p:spTree>
  </p:cSld>
  <p:clrMapOvr>
    <a:masterClrMapping/>
  </p:clrMapOvr>
  <p:transition advClick="0" advTm="10000">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547688" y="319088"/>
            <a:ext cx="7162800" cy="563562"/>
          </a:xfrm>
        </p:spPr>
        <p:txBody>
          <a:bodyPr/>
          <a:lstStyle/>
          <a:p>
            <a:r>
              <a:rPr lang="ar-SA" smtClean="0"/>
              <a:t>انقر لتحرير نمط العنوان الرئيسي</a:t>
            </a:r>
            <a:endParaRPr lang="ar-SA"/>
          </a:p>
        </p:txBody>
      </p:sp>
      <p:sp>
        <p:nvSpPr>
          <p:cNvPr id="3" name="عنصر نائب للجدول 2"/>
          <p:cNvSpPr>
            <a:spLocks noGrp="1"/>
          </p:cNvSpPr>
          <p:nvPr>
            <p:ph type="tbl" idx="1"/>
          </p:nvPr>
        </p:nvSpPr>
        <p:spPr>
          <a:xfrm>
            <a:off x="457200" y="1076325"/>
            <a:ext cx="8229600" cy="5248275"/>
          </a:xfrm>
        </p:spPr>
        <p:txBody>
          <a:bodyPr/>
          <a:lstStyle/>
          <a:p>
            <a:r>
              <a:rPr lang="ar-SA" smtClean="0"/>
              <a:t>انقر فوق الرمز لإضافة جدول</a:t>
            </a:r>
            <a:endParaRPr lang="ar-SA"/>
          </a:p>
        </p:txBody>
      </p:sp>
      <p:sp>
        <p:nvSpPr>
          <p:cNvPr id="4" name="عنصر نائب للتاريخ 3"/>
          <p:cNvSpPr>
            <a:spLocks noGrp="1"/>
          </p:cNvSpPr>
          <p:nvPr>
            <p:ph type="dt" sz="half" idx="10"/>
          </p:nvPr>
        </p:nvSpPr>
        <p:spPr>
          <a:xfrm>
            <a:off x="457200" y="6400800"/>
            <a:ext cx="2667000" cy="255588"/>
          </a:xfrm>
        </p:spPr>
        <p:txBody>
          <a:bodyPr/>
          <a:lstStyle>
            <a:lvl1pPr>
              <a:defRPr/>
            </a:lvl1pPr>
          </a:lstStyle>
          <a:p>
            <a:r>
              <a:rPr lang="en-US"/>
              <a:t>www.themegallery.com</a:t>
            </a:r>
          </a:p>
        </p:txBody>
      </p:sp>
      <p:sp>
        <p:nvSpPr>
          <p:cNvPr id="5" name="عنصر نائب للتذييل 4"/>
          <p:cNvSpPr>
            <a:spLocks noGrp="1"/>
          </p:cNvSpPr>
          <p:nvPr>
            <p:ph type="ftr" sz="quarter" idx="11"/>
          </p:nvPr>
        </p:nvSpPr>
        <p:spPr>
          <a:xfrm>
            <a:off x="5943600" y="6400800"/>
            <a:ext cx="2895600" cy="228600"/>
          </a:xfrm>
        </p:spPr>
        <p:txBody>
          <a:bodyPr/>
          <a:lstStyle>
            <a:lvl1pPr>
              <a:defRPr/>
            </a:lvl1pPr>
          </a:lstStyle>
          <a:p>
            <a:r>
              <a:rPr lang="en-US"/>
              <a:t>Company Name</a:t>
            </a:r>
          </a:p>
        </p:txBody>
      </p:sp>
      <p:sp>
        <p:nvSpPr>
          <p:cNvPr id="6" name="عنصر نائب لرقم الشريحة 5"/>
          <p:cNvSpPr>
            <a:spLocks noGrp="1"/>
          </p:cNvSpPr>
          <p:nvPr>
            <p:ph type="sldNum" sz="quarter" idx="12"/>
          </p:nvPr>
        </p:nvSpPr>
        <p:spPr>
          <a:xfrm>
            <a:off x="3657600" y="6386513"/>
            <a:ext cx="2133600" cy="211137"/>
          </a:xfrm>
        </p:spPr>
        <p:txBody>
          <a:bodyPr/>
          <a:lstStyle>
            <a:lvl1pPr>
              <a:defRPr/>
            </a:lvl1pPr>
          </a:lstStyle>
          <a:p>
            <a:fld id="{1210A34C-5B35-4B51-9D50-2620B46B8579}" type="slidenum">
              <a:rPr lang="en-US"/>
              <a:pPr/>
              <a:t>‹#›</a:t>
            </a:fld>
            <a:endParaRPr lang="en-US"/>
          </a:p>
        </p:txBody>
      </p:sp>
    </p:spTree>
  </p:cSld>
  <p:clrMapOvr>
    <a:masterClrMapping/>
  </p:clrMapOvr>
  <p:transition advClick="0" advTm="10000">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r>
              <a:rPr lang="en-US"/>
              <a:t>www.themegallery.com</a:t>
            </a:r>
          </a:p>
        </p:txBody>
      </p:sp>
      <p:sp>
        <p:nvSpPr>
          <p:cNvPr id="5" name="عنصر نائب للتذييل 4"/>
          <p:cNvSpPr>
            <a:spLocks noGrp="1"/>
          </p:cNvSpPr>
          <p:nvPr>
            <p:ph type="ftr" sz="quarter" idx="11"/>
          </p:nvPr>
        </p:nvSpPr>
        <p:spPr/>
        <p:txBody>
          <a:bodyPr/>
          <a:lstStyle>
            <a:lvl1pPr>
              <a:defRPr/>
            </a:lvl1pPr>
          </a:lstStyle>
          <a:p>
            <a:r>
              <a:rPr lang="en-US"/>
              <a:t>Company Name</a:t>
            </a:r>
          </a:p>
        </p:txBody>
      </p:sp>
      <p:sp>
        <p:nvSpPr>
          <p:cNvPr id="6" name="عنصر نائب لرقم الشريحة 5"/>
          <p:cNvSpPr>
            <a:spLocks noGrp="1"/>
          </p:cNvSpPr>
          <p:nvPr>
            <p:ph type="sldNum" sz="quarter" idx="12"/>
          </p:nvPr>
        </p:nvSpPr>
        <p:spPr/>
        <p:txBody>
          <a:bodyPr/>
          <a:lstStyle>
            <a:lvl1pPr>
              <a:defRPr/>
            </a:lvl1pPr>
          </a:lstStyle>
          <a:p>
            <a:fld id="{31171220-6BAE-4452-88AF-C9341C2B8BF4}" type="slidenum">
              <a:rPr lang="en-US"/>
              <a:pPr/>
              <a:t>‹#›</a:t>
            </a:fld>
            <a:endParaRPr lang="en-US"/>
          </a:p>
        </p:txBody>
      </p:sp>
    </p:spTree>
  </p:cSld>
  <p:clrMapOvr>
    <a:masterClrMapping/>
  </p:clrMapOvr>
  <p:transition advClick="0" advTm="10000">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r>
              <a:rPr lang="en-US"/>
              <a:t>www.themegallery.com</a:t>
            </a:r>
          </a:p>
        </p:txBody>
      </p:sp>
      <p:sp>
        <p:nvSpPr>
          <p:cNvPr id="5" name="عنصر نائب للتذييل 4"/>
          <p:cNvSpPr>
            <a:spLocks noGrp="1"/>
          </p:cNvSpPr>
          <p:nvPr>
            <p:ph type="ftr" sz="quarter" idx="11"/>
          </p:nvPr>
        </p:nvSpPr>
        <p:spPr/>
        <p:txBody>
          <a:bodyPr/>
          <a:lstStyle>
            <a:lvl1pPr>
              <a:defRPr/>
            </a:lvl1pPr>
          </a:lstStyle>
          <a:p>
            <a:r>
              <a:rPr lang="en-US"/>
              <a:t>Company Name</a:t>
            </a:r>
          </a:p>
        </p:txBody>
      </p:sp>
      <p:sp>
        <p:nvSpPr>
          <p:cNvPr id="6" name="عنصر نائب لرقم الشريحة 5"/>
          <p:cNvSpPr>
            <a:spLocks noGrp="1"/>
          </p:cNvSpPr>
          <p:nvPr>
            <p:ph type="sldNum" sz="quarter" idx="12"/>
          </p:nvPr>
        </p:nvSpPr>
        <p:spPr/>
        <p:txBody>
          <a:bodyPr/>
          <a:lstStyle>
            <a:lvl1pPr>
              <a:defRPr/>
            </a:lvl1pPr>
          </a:lstStyle>
          <a:p>
            <a:fld id="{FC07A478-7531-4D09-8311-D23FCBFB6AD4}" type="slidenum">
              <a:rPr lang="en-US"/>
              <a:pPr/>
              <a:t>‹#›</a:t>
            </a:fld>
            <a:endParaRPr lang="en-US"/>
          </a:p>
        </p:txBody>
      </p:sp>
    </p:spTree>
  </p:cSld>
  <p:clrMapOvr>
    <a:masterClrMapping/>
  </p:clrMapOvr>
  <p:transition advClick="0" advTm="10000">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lvl1pPr>
              <a:defRPr/>
            </a:lvl1pPr>
          </a:lstStyle>
          <a:p>
            <a:r>
              <a:rPr lang="en-US"/>
              <a:t>www.themegallery.com</a:t>
            </a:r>
          </a:p>
        </p:txBody>
      </p:sp>
      <p:sp>
        <p:nvSpPr>
          <p:cNvPr id="6" name="عنصر نائب للتذييل 5"/>
          <p:cNvSpPr>
            <a:spLocks noGrp="1"/>
          </p:cNvSpPr>
          <p:nvPr>
            <p:ph type="ftr" sz="quarter" idx="11"/>
          </p:nvPr>
        </p:nvSpPr>
        <p:spPr/>
        <p:txBody>
          <a:bodyPr/>
          <a:lstStyle>
            <a:lvl1pPr>
              <a:defRPr/>
            </a:lvl1pPr>
          </a:lstStyle>
          <a:p>
            <a:r>
              <a:rPr lang="en-US"/>
              <a:t>Company Name</a:t>
            </a:r>
          </a:p>
        </p:txBody>
      </p:sp>
      <p:sp>
        <p:nvSpPr>
          <p:cNvPr id="7" name="عنصر نائب لرقم الشريحة 6"/>
          <p:cNvSpPr>
            <a:spLocks noGrp="1"/>
          </p:cNvSpPr>
          <p:nvPr>
            <p:ph type="sldNum" sz="quarter" idx="12"/>
          </p:nvPr>
        </p:nvSpPr>
        <p:spPr/>
        <p:txBody>
          <a:bodyPr/>
          <a:lstStyle>
            <a:lvl1pPr>
              <a:defRPr/>
            </a:lvl1pPr>
          </a:lstStyle>
          <a:p>
            <a:fld id="{B5E9AE77-D450-4948-BA35-41AB2272203E}" type="slidenum">
              <a:rPr lang="en-US"/>
              <a:pPr/>
              <a:t>‹#›</a:t>
            </a:fld>
            <a:endParaRPr lang="en-US"/>
          </a:p>
        </p:txBody>
      </p:sp>
    </p:spTree>
  </p:cSld>
  <p:clrMapOvr>
    <a:masterClrMapping/>
  </p:clrMapOvr>
  <p:transition advClick="0" advTm="10000">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lvl1pPr>
              <a:defRPr/>
            </a:lvl1pPr>
          </a:lstStyle>
          <a:p>
            <a:r>
              <a:rPr lang="en-US"/>
              <a:t>www.themegallery.com</a:t>
            </a:r>
          </a:p>
        </p:txBody>
      </p:sp>
      <p:sp>
        <p:nvSpPr>
          <p:cNvPr id="8" name="عنصر نائب للتذييل 7"/>
          <p:cNvSpPr>
            <a:spLocks noGrp="1"/>
          </p:cNvSpPr>
          <p:nvPr>
            <p:ph type="ftr" sz="quarter" idx="11"/>
          </p:nvPr>
        </p:nvSpPr>
        <p:spPr/>
        <p:txBody>
          <a:bodyPr/>
          <a:lstStyle>
            <a:lvl1pPr>
              <a:defRPr/>
            </a:lvl1pPr>
          </a:lstStyle>
          <a:p>
            <a:r>
              <a:rPr lang="en-US"/>
              <a:t>Company Name</a:t>
            </a:r>
          </a:p>
        </p:txBody>
      </p:sp>
      <p:sp>
        <p:nvSpPr>
          <p:cNvPr id="9" name="عنصر نائب لرقم الشريحة 8"/>
          <p:cNvSpPr>
            <a:spLocks noGrp="1"/>
          </p:cNvSpPr>
          <p:nvPr>
            <p:ph type="sldNum" sz="quarter" idx="12"/>
          </p:nvPr>
        </p:nvSpPr>
        <p:spPr/>
        <p:txBody>
          <a:bodyPr/>
          <a:lstStyle>
            <a:lvl1pPr>
              <a:defRPr/>
            </a:lvl1pPr>
          </a:lstStyle>
          <a:p>
            <a:fld id="{86046216-31C1-4534-9AB3-185155849319}" type="slidenum">
              <a:rPr lang="en-US"/>
              <a:pPr/>
              <a:t>‹#›</a:t>
            </a:fld>
            <a:endParaRPr lang="en-US"/>
          </a:p>
        </p:txBody>
      </p:sp>
    </p:spTree>
  </p:cSld>
  <p:clrMapOvr>
    <a:masterClrMapping/>
  </p:clrMapOvr>
  <p:transition advClick="0" advTm="10000">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lvl1pPr>
              <a:defRPr/>
            </a:lvl1pPr>
          </a:lstStyle>
          <a:p>
            <a:r>
              <a:rPr lang="en-US"/>
              <a:t>www.themegallery.com</a:t>
            </a:r>
          </a:p>
        </p:txBody>
      </p:sp>
      <p:sp>
        <p:nvSpPr>
          <p:cNvPr id="4" name="عنصر نائب للتذييل 3"/>
          <p:cNvSpPr>
            <a:spLocks noGrp="1"/>
          </p:cNvSpPr>
          <p:nvPr>
            <p:ph type="ftr" sz="quarter" idx="11"/>
          </p:nvPr>
        </p:nvSpPr>
        <p:spPr/>
        <p:txBody>
          <a:bodyPr/>
          <a:lstStyle>
            <a:lvl1pPr>
              <a:defRPr/>
            </a:lvl1pPr>
          </a:lstStyle>
          <a:p>
            <a:r>
              <a:rPr lang="en-US"/>
              <a:t>Company Name</a:t>
            </a:r>
          </a:p>
        </p:txBody>
      </p:sp>
      <p:sp>
        <p:nvSpPr>
          <p:cNvPr id="5" name="عنصر نائب لرقم الشريحة 4"/>
          <p:cNvSpPr>
            <a:spLocks noGrp="1"/>
          </p:cNvSpPr>
          <p:nvPr>
            <p:ph type="sldNum" sz="quarter" idx="12"/>
          </p:nvPr>
        </p:nvSpPr>
        <p:spPr/>
        <p:txBody>
          <a:bodyPr/>
          <a:lstStyle>
            <a:lvl1pPr>
              <a:defRPr/>
            </a:lvl1pPr>
          </a:lstStyle>
          <a:p>
            <a:fld id="{B8ED7FBB-6EAE-4A16-8F17-3FB8EFE3E769}" type="slidenum">
              <a:rPr lang="en-US"/>
              <a:pPr/>
              <a:t>‹#›</a:t>
            </a:fld>
            <a:endParaRPr lang="en-US"/>
          </a:p>
        </p:txBody>
      </p:sp>
    </p:spTree>
  </p:cSld>
  <p:clrMapOvr>
    <a:masterClrMapping/>
  </p:clrMapOvr>
  <p:transition advClick="0" advTm="10000">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lvl1pPr>
          </a:lstStyle>
          <a:p>
            <a:r>
              <a:rPr lang="en-US"/>
              <a:t>www.themegallery.com</a:t>
            </a:r>
          </a:p>
        </p:txBody>
      </p:sp>
      <p:sp>
        <p:nvSpPr>
          <p:cNvPr id="3" name="عنصر نائب للتذييل 2"/>
          <p:cNvSpPr>
            <a:spLocks noGrp="1"/>
          </p:cNvSpPr>
          <p:nvPr>
            <p:ph type="ftr" sz="quarter" idx="11"/>
          </p:nvPr>
        </p:nvSpPr>
        <p:spPr/>
        <p:txBody>
          <a:bodyPr/>
          <a:lstStyle>
            <a:lvl1pPr>
              <a:defRPr/>
            </a:lvl1pPr>
          </a:lstStyle>
          <a:p>
            <a:r>
              <a:rPr lang="en-US"/>
              <a:t>Company Name</a:t>
            </a:r>
          </a:p>
        </p:txBody>
      </p:sp>
      <p:sp>
        <p:nvSpPr>
          <p:cNvPr id="4" name="عنصر نائب لرقم الشريحة 3"/>
          <p:cNvSpPr>
            <a:spLocks noGrp="1"/>
          </p:cNvSpPr>
          <p:nvPr>
            <p:ph type="sldNum" sz="quarter" idx="12"/>
          </p:nvPr>
        </p:nvSpPr>
        <p:spPr/>
        <p:txBody>
          <a:bodyPr/>
          <a:lstStyle>
            <a:lvl1pPr>
              <a:defRPr/>
            </a:lvl1pPr>
          </a:lstStyle>
          <a:p>
            <a:fld id="{EE3D43AA-2580-4D78-B2E7-125FB2F4E90C}" type="slidenum">
              <a:rPr lang="en-US"/>
              <a:pPr/>
              <a:t>‹#›</a:t>
            </a:fld>
            <a:endParaRPr lang="en-US"/>
          </a:p>
        </p:txBody>
      </p:sp>
    </p:spTree>
  </p:cSld>
  <p:clrMapOvr>
    <a:masterClrMapping/>
  </p:clrMapOvr>
  <p:transition advClick="0" advTm="10000">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r>
              <a:rPr lang="en-US"/>
              <a:t>www.themegallery.com</a:t>
            </a:r>
          </a:p>
        </p:txBody>
      </p:sp>
      <p:sp>
        <p:nvSpPr>
          <p:cNvPr id="6" name="عنصر نائب للتذييل 5"/>
          <p:cNvSpPr>
            <a:spLocks noGrp="1"/>
          </p:cNvSpPr>
          <p:nvPr>
            <p:ph type="ftr" sz="quarter" idx="11"/>
          </p:nvPr>
        </p:nvSpPr>
        <p:spPr/>
        <p:txBody>
          <a:bodyPr/>
          <a:lstStyle>
            <a:lvl1pPr>
              <a:defRPr/>
            </a:lvl1pPr>
          </a:lstStyle>
          <a:p>
            <a:r>
              <a:rPr lang="en-US"/>
              <a:t>Company Name</a:t>
            </a:r>
          </a:p>
        </p:txBody>
      </p:sp>
      <p:sp>
        <p:nvSpPr>
          <p:cNvPr id="7" name="عنصر نائب لرقم الشريحة 6"/>
          <p:cNvSpPr>
            <a:spLocks noGrp="1"/>
          </p:cNvSpPr>
          <p:nvPr>
            <p:ph type="sldNum" sz="quarter" idx="12"/>
          </p:nvPr>
        </p:nvSpPr>
        <p:spPr/>
        <p:txBody>
          <a:bodyPr/>
          <a:lstStyle>
            <a:lvl1pPr>
              <a:defRPr/>
            </a:lvl1pPr>
          </a:lstStyle>
          <a:p>
            <a:fld id="{DE3FDE49-2DBE-4F9B-B015-477EDFDCB617}" type="slidenum">
              <a:rPr lang="en-US"/>
              <a:pPr/>
              <a:t>‹#›</a:t>
            </a:fld>
            <a:endParaRPr lang="en-US"/>
          </a:p>
        </p:txBody>
      </p:sp>
    </p:spTree>
  </p:cSld>
  <p:clrMapOvr>
    <a:masterClrMapping/>
  </p:clrMapOvr>
  <p:transition advClick="0" advTm="10000">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r>
              <a:rPr lang="en-US"/>
              <a:t>www.themegallery.com</a:t>
            </a:r>
          </a:p>
        </p:txBody>
      </p:sp>
      <p:sp>
        <p:nvSpPr>
          <p:cNvPr id="6" name="عنصر نائب للتذييل 5"/>
          <p:cNvSpPr>
            <a:spLocks noGrp="1"/>
          </p:cNvSpPr>
          <p:nvPr>
            <p:ph type="ftr" sz="quarter" idx="11"/>
          </p:nvPr>
        </p:nvSpPr>
        <p:spPr/>
        <p:txBody>
          <a:bodyPr/>
          <a:lstStyle>
            <a:lvl1pPr>
              <a:defRPr/>
            </a:lvl1pPr>
          </a:lstStyle>
          <a:p>
            <a:r>
              <a:rPr lang="en-US"/>
              <a:t>Company Name</a:t>
            </a:r>
          </a:p>
        </p:txBody>
      </p:sp>
      <p:sp>
        <p:nvSpPr>
          <p:cNvPr id="7" name="عنصر نائب لرقم الشريحة 6"/>
          <p:cNvSpPr>
            <a:spLocks noGrp="1"/>
          </p:cNvSpPr>
          <p:nvPr>
            <p:ph type="sldNum" sz="quarter" idx="12"/>
          </p:nvPr>
        </p:nvSpPr>
        <p:spPr/>
        <p:txBody>
          <a:bodyPr/>
          <a:lstStyle>
            <a:lvl1pPr>
              <a:defRPr/>
            </a:lvl1pPr>
          </a:lstStyle>
          <a:p>
            <a:fld id="{949D0019-EF4B-4C01-9E64-A3E4FB30B80C}" type="slidenum">
              <a:rPr lang="en-US"/>
              <a:pPr/>
              <a:t>‹#›</a:t>
            </a:fld>
            <a:endParaRPr lang="en-US"/>
          </a:p>
        </p:txBody>
      </p:sp>
    </p:spTree>
  </p:cSld>
  <p:clrMapOvr>
    <a:masterClrMapping/>
  </p:clrMapOvr>
  <p:transition advClick="0" advTm="10000">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descr="Light horizontal"/>
          <p:cNvSpPr>
            <a:spLocks noChangeArrowheads="1"/>
          </p:cNvSpPr>
          <p:nvPr/>
        </p:nvSpPr>
        <p:spPr bwMode="gray">
          <a:xfrm>
            <a:off x="0" y="0"/>
            <a:ext cx="468313" cy="6858000"/>
          </a:xfrm>
          <a:prstGeom prst="rect">
            <a:avLst/>
          </a:prstGeom>
          <a:pattFill prst="ltHorz">
            <a:fgClr>
              <a:schemeClr val="bg2"/>
            </a:fgClr>
            <a:bgClr>
              <a:srgbClr val="FFFFFF"/>
            </a:bgClr>
          </a:pattFill>
          <a:ln w="0" algn="ctr">
            <a:noFill/>
            <a:miter lim="800000"/>
            <a:headEnd/>
            <a:tailEnd/>
          </a:ln>
          <a:effectLst/>
        </p:spPr>
        <p:txBody>
          <a:bodyPr wrap="none" anchor="ctr"/>
          <a:lstStyle/>
          <a:p>
            <a:endParaRPr lang="ar-SA"/>
          </a:p>
        </p:txBody>
      </p:sp>
      <p:sp>
        <p:nvSpPr>
          <p:cNvPr id="1040" name="Rectangle 16"/>
          <p:cNvSpPr>
            <a:spLocks noChangeArrowheads="1"/>
          </p:cNvSpPr>
          <p:nvPr/>
        </p:nvSpPr>
        <p:spPr bwMode="invGray">
          <a:xfrm>
            <a:off x="0" y="-26988"/>
            <a:ext cx="9144000" cy="692151"/>
          </a:xfrm>
          <a:prstGeom prst="rect">
            <a:avLst/>
          </a:prstGeom>
          <a:solidFill>
            <a:schemeClr val="accent1"/>
          </a:solidFill>
          <a:ln w="0" algn="ctr">
            <a:noFill/>
            <a:miter lim="800000"/>
            <a:headEnd/>
            <a:tailEnd/>
          </a:ln>
          <a:effectLst/>
        </p:spPr>
        <p:txBody>
          <a:bodyPr wrap="none" anchor="ctr"/>
          <a:lstStyle/>
          <a:p>
            <a:endParaRPr lang="ar-SA"/>
          </a:p>
        </p:txBody>
      </p:sp>
      <p:sp>
        <p:nvSpPr>
          <p:cNvPr id="1041" name="Line 17"/>
          <p:cNvSpPr>
            <a:spLocks noChangeShapeType="1"/>
          </p:cNvSpPr>
          <p:nvPr/>
        </p:nvSpPr>
        <p:spPr bwMode="gray">
          <a:xfrm>
            <a:off x="468313" y="6410325"/>
            <a:ext cx="8424862" cy="0"/>
          </a:xfrm>
          <a:prstGeom prst="line">
            <a:avLst/>
          </a:prstGeom>
          <a:noFill/>
          <a:ln w="0">
            <a:solidFill>
              <a:schemeClr val="tx2"/>
            </a:solidFill>
            <a:round/>
            <a:headEnd/>
            <a:tailEnd/>
          </a:ln>
          <a:effectLst/>
        </p:spPr>
        <p:txBody>
          <a:bodyPr/>
          <a:lstStyle/>
          <a:p>
            <a:endParaRPr lang="ar-SA"/>
          </a:p>
        </p:txBody>
      </p:sp>
      <p:sp>
        <p:nvSpPr>
          <p:cNvPr id="1042" name="AutoShape 18"/>
          <p:cNvSpPr>
            <a:spLocks noChangeArrowheads="1"/>
          </p:cNvSpPr>
          <p:nvPr/>
        </p:nvSpPr>
        <p:spPr bwMode="blackWhite">
          <a:xfrm>
            <a:off x="468313" y="233363"/>
            <a:ext cx="7488237" cy="720725"/>
          </a:xfrm>
          <a:prstGeom prst="roundRect">
            <a:avLst>
              <a:gd name="adj" fmla="val 16667"/>
            </a:avLst>
          </a:prstGeom>
          <a:solidFill>
            <a:schemeClr val="tx1"/>
          </a:solidFill>
          <a:ln w="38100" algn="ctr">
            <a:solidFill>
              <a:schemeClr val="bg1"/>
            </a:solidFill>
            <a:round/>
            <a:headEnd/>
            <a:tailEnd/>
          </a:ln>
          <a:effectLst/>
        </p:spPr>
        <p:txBody>
          <a:bodyPr wrap="none" anchor="ctr"/>
          <a:lstStyle/>
          <a:p>
            <a:endParaRPr lang="ar-SA"/>
          </a:p>
        </p:txBody>
      </p:sp>
      <p:sp>
        <p:nvSpPr>
          <p:cNvPr id="1027" name="Rectangle 3"/>
          <p:cNvSpPr>
            <a:spLocks noGrp="1" noChangeArrowheads="1"/>
          </p:cNvSpPr>
          <p:nvPr>
            <p:ph type="body" idx="1"/>
          </p:nvPr>
        </p:nvSpPr>
        <p:spPr bwMode="auto">
          <a:xfrm>
            <a:off x="457200" y="1076325"/>
            <a:ext cx="8229600" cy="524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smtClean="0"/>
          </a:p>
        </p:txBody>
      </p:sp>
      <p:sp>
        <p:nvSpPr>
          <p:cNvPr id="1028" name="Rectangle 4"/>
          <p:cNvSpPr>
            <a:spLocks noGrp="1" noChangeArrowheads="1"/>
          </p:cNvSpPr>
          <p:nvPr>
            <p:ph type="dt" sz="half" idx="2"/>
          </p:nvPr>
        </p:nvSpPr>
        <p:spPr bwMode="auto">
          <a:xfrm>
            <a:off x="457200" y="6400800"/>
            <a:ext cx="2667000" cy="255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atin typeface="+mn-lt"/>
              </a:defRPr>
            </a:lvl1pPr>
          </a:lstStyle>
          <a:p>
            <a:r>
              <a:rPr lang="en-US"/>
              <a:t>www.themegallery.com</a:t>
            </a:r>
          </a:p>
        </p:txBody>
      </p:sp>
      <p:sp>
        <p:nvSpPr>
          <p:cNvPr id="1029" name="Rectangle 5"/>
          <p:cNvSpPr>
            <a:spLocks noGrp="1" noChangeArrowheads="1"/>
          </p:cNvSpPr>
          <p:nvPr>
            <p:ph type="ftr" sz="quarter" idx="3"/>
          </p:nvPr>
        </p:nvSpPr>
        <p:spPr bwMode="auto">
          <a:xfrm>
            <a:off x="5943600" y="64008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latin typeface="+mn-lt"/>
              </a:defRPr>
            </a:lvl1pPr>
          </a:lstStyle>
          <a:p>
            <a:r>
              <a:rPr lang="en-US"/>
              <a:t>Company Name</a:t>
            </a:r>
          </a:p>
        </p:txBody>
      </p:sp>
      <p:sp>
        <p:nvSpPr>
          <p:cNvPr id="1030" name="Rectangle 6"/>
          <p:cNvSpPr>
            <a:spLocks noGrp="1" noChangeArrowheads="1"/>
          </p:cNvSpPr>
          <p:nvPr>
            <p:ph type="sldNum" sz="quarter" idx="4"/>
          </p:nvPr>
        </p:nvSpPr>
        <p:spPr bwMode="auto">
          <a:xfrm>
            <a:off x="3657600" y="6386513"/>
            <a:ext cx="2133600" cy="211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latin typeface="+mn-lt"/>
              </a:defRPr>
            </a:lvl1pPr>
          </a:lstStyle>
          <a:p>
            <a:fld id="{98FEAC37-39A6-4472-B90E-F2D5FCF6AC01}" type="slidenum">
              <a:rPr lang="en-US"/>
              <a:pPr/>
              <a:t>‹#›</a:t>
            </a:fld>
            <a:endParaRPr lang="en-US"/>
          </a:p>
        </p:txBody>
      </p:sp>
      <p:sp>
        <p:nvSpPr>
          <p:cNvPr id="1026" name="Rectangle 2"/>
          <p:cNvSpPr>
            <a:spLocks noGrp="1" noChangeArrowheads="1"/>
          </p:cNvSpPr>
          <p:nvPr>
            <p:ph type="title"/>
          </p:nvPr>
        </p:nvSpPr>
        <p:spPr bwMode="black">
          <a:xfrm>
            <a:off x="547688" y="319088"/>
            <a:ext cx="7162800" cy="563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en-US" smtClean="0"/>
          </a:p>
        </p:txBody>
      </p:sp>
      <p:sp>
        <p:nvSpPr>
          <p:cNvPr id="1037" name="Text Box 13"/>
          <p:cNvSpPr txBox="1">
            <a:spLocks noChangeArrowheads="1"/>
          </p:cNvSpPr>
          <p:nvPr/>
        </p:nvSpPr>
        <p:spPr bwMode="white">
          <a:xfrm>
            <a:off x="8153400" y="261938"/>
            <a:ext cx="990600" cy="336550"/>
          </a:xfrm>
          <a:prstGeom prst="rect">
            <a:avLst/>
          </a:prstGeom>
          <a:noFill/>
          <a:ln w="9525">
            <a:noFill/>
            <a:miter lim="800000"/>
            <a:headEnd/>
            <a:tailEnd/>
          </a:ln>
          <a:effectLst/>
        </p:spPr>
        <p:txBody>
          <a:bodyPr>
            <a:spAutoFit/>
          </a:bodyPr>
          <a:lstStyle/>
          <a:p>
            <a:r>
              <a:rPr lang="en-US" sz="1600" b="1">
                <a:solidFill>
                  <a:schemeClr val="bg1"/>
                </a:solidFill>
                <a:latin typeface="Verdana" pitchFamily="34" charset="0"/>
              </a:rPr>
              <a:t>LOGO</a:t>
            </a:r>
          </a:p>
        </p:txBody>
      </p:sp>
      <p:sp>
        <p:nvSpPr>
          <p:cNvPr id="1038" name="AutoShape 14"/>
          <p:cNvSpPr>
            <a:spLocks noChangeArrowheads="1"/>
          </p:cNvSpPr>
          <p:nvPr/>
        </p:nvSpPr>
        <p:spPr bwMode="ltGray">
          <a:xfrm rot="5400000">
            <a:off x="8397876" y="-136525"/>
            <a:ext cx="284162" cy="750887"/>
          </a:xfrm>
          <a:prstGeom prst="moon">
            <a:avLst>
              <a:gd name="adj" fmla="val 21208"/>
            </a:avLst>
          </a:prstGeom>
          <a:solidFill>
            <a:schemeClr val="accent2"/>
          </a:solidFill>
          <a:ln w="9525">
            <a:noFill/>
            <a:miter lim="800000"/>
            <a:headEnd/>
            <a:tailEnd/>
          </a:ln>
          <a:effectLst/>
        </p:spPr>
        <p:txBody>
          <a:bodyPr wrap="none" anchor="ctr"/>
          <a:lstStyle/>
          <a:p>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Click="0" advTm="10000">
    <p:zoom/>
  </p:transition>
  <p:hf sldNum="0" hdr="0"/>
  <p:txStyles>
    <p:titleStyle>
      <a:lvl1pPr algn="ctr" rtl="1" eaLnBrk="1" fontAlgn="base" hangingPunct="1">
        <a:spcBef>
          <a:spcPct val="0"/>
        </a:spcBef>
        <a:spcAft>
          <a:spcPct val="0"/>
        </a:spcAft>
        <a:defRPr sz="3200">
          <a:solidFill>
            <a:schemeClr val="bg1"/>
          </a:solidFill>
          <a:latin typeface="+mj-lt"/>
          <a:ea typeface="+mj-ea"/>
          <a:cs typeface="+mj-cs"/>
        </a:defRPr>
      </a:lvl1pPr>
      <a:lvl2pPr algn="ctr" rtl="1" eaLnBrk="1" fontAlgn="base" hangingPunct="1">
        <a:spcBef>
          <a:spcPct val="0"/>
        </a:spcBef>
        <a:spcAft>
          <a:spcPct val="0"/>
        </a:spcAft>
        <a:defRPr sz="3200">
          <a:solidFill>
            <a:schemeClr val="bg1"/>
          </a:solidFill>
          <a:latin typeface="Verdana" pitchFamily="34" charset="0"/>
        </a:defRPr>
      </a:lvl2pPr>
      <a:lvl3pPr algn="ctr" rtl="1" eaLnBrk="1" fontAlgn="base" hangingPunct="1">
        <a:spcBef>
          <a:spcPct val="0"/>
        </a:spcBef>
        <a:spcAft>
          <a:spcPct val="0"/>
        </a:spcAft>
        <a:defRPr sz="3200">
          <a:solidFill>
            <a:schemeClr val="bg1"/>
          </a:solidFill>
          <a:latin typeface="Verdana" pitchFamily="34" charset="0"/>
        </a:defRPr>
      </a:lvl3pPr>
      <a:lvl4pPr algn="ctr" rtl="1" eaLnBrk="1" fontAlgn="base" hangingPunct="1">
        <a:spcBef>
          <a:spcPct val="0"/>
        </a:spcBef>
        <a:spcAft>
          <a:spcPct val="0"/>
        </a:spcAft>
        <a:defRPr sz="3200">
          <a:solidFill>
            <a:schemeClr val="bg1"/>
          </a:solidFill>
          <a:latin typeface="Verdana" pitchFamily="34" charset="0"/>
        </a:defRPr>
      </a:lvl4pPr>
      <a:lvl5pPr algn="ctr" rtl="1" eaLnBrk="1" fontAlgn="base" hangingPunct="1">
        <a:spcBef>
          <a:spcPct val="0"/>
        </a:spcBef>
        <a:spcAft>
          <a:spcPct val="0"/>
        </a:spcAft>
        <a:defRPr sz="3200">
          <a:solidFill>
            <a:schemeClr val="bg1"/>
          </a:solidFill>
          <a:latin typeface="Verdana" pitchFamily="34" charset="0"/>
        </a:defRPr>
      </a:lvl5pPr>
      <a:lvl6pPr marL="457200" algn="ctr" rtl="1" eaLnBrk="1" fontAlgn="base" hangingPunct="1">
        <a:spcBef>
          <a:spcPct val="0"/>
        </a:spcBef>
        <a:spcAft>
          <a:spcPct val="0"/>
        </a:spcAft>
        <a:defRPr sz="3200">
          <a:solidFill>
            <a:schemeClr val="bg1"/>
          </a:solidFill>
          <a:latin typeface="Verdana" pitchFamily="34" charset="0"/>
        </a:defRPr>
      </a:lvl6pPr>
      <a:lvl7pPr marL="914400" algn="ctr" rtl="1" eaLnBrk="1" fontAlgn="base" hangingPunct="1">
        <a:spcBef>
          <a:spcPct val="0"/>
        </a:spcBef>
        <a:spcAft>
          <a:spcPct val="0"/>
        </a:spcAft>
        <a:defRPr sz="3200">
          <a:solidFill>
            <a:schemeClr val="bg1"/>
          </a:solidFill>
          <a:latin typeface="Verdana" pitchFamily="34" charset="0"/>
        </a:defRPr>
      </a:lvl7pPr>
      <a:lvl8pPr marL="1371600" algn="ctr" rtl="1" eaLnBrk="1" fontAlgn="base" hangingPunct="1">
        <a:spcBef>
          <a:spcPct val="0"/>
        </a:spcBef>
        <a:spcAft>
          <a:spcPct val="0"/>
        </a:spcAft>
        <a:defRPr sz="3200">
          <a:solidFill>
            <a:schemeClr val="bg1"/>
          </a:solidFill>
          <a:latin typeface="Verdana" pitchFamily="34" charset="0"/>
        </a:defRPr>
      </a:lvl8pPr>
      <a:lvl9pPr marL="1828800" algn="ctr" rtl="1" eaLnBrk="1" fontAlgn="base" hangingPunct="1">
        <a:spcBef>
          <a:spcPct val="0"/>
        </a:spcBef>
        <a:spcAft>
          <a:spcPct val="0"/>
        </a:spcAft>
        <a:defRPr sz="3200">
          <a:solidFill>
            <a:schemeClr val="bg1"/>
          </a:solidFill>
          <a:latin typeface="Verdana" pitchFamily="34" charset="0"/>
        </a:defRPr>
      </a:lvl9pPr>
    </p:titleStyle>
    <p:bodyStyle>
      <a:lvl1pPr marL="342900" indent="-342900" algn="r" rtl="1" eaLnBrk="1" fontAlgn="base" hangingPunct="1">
        <a:spcBef>
          <a:spcPct val="20000"/>
        </a:spcBef>
        <a:spcAft>
          <a:spcPct val="0"/>
        </a:spcAft>
        <a:buClr>
          <a:schemeClr val="hlink"/>
        </a:buClr>
        <a:buFont typeface="Wingdings" pitchFamily="2" charset="2"/>
        <a:buChar char="v"/>
        <a:defRPr sz="2800">
          <a:solidFill>
            <a:schemeClr val="tx1"/>
          </a:solidFill>
          <a:latin typeface="+mn-lt"/>
          <a:ea typeface="+mn-ea"/>
          <a:cs typeface="+mn-cs"/>
        </a:defRPr>
      </a:lvl1pPr>
      <a:lvl2pPr marL="742950" indent="-285750" algn="r" rtl="1"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r" rtl="1"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r" rtl="1" eaLnBrk="1" fontAlgn="base" hangingPunct="1">
        <a:spcBef>
          <a:spcPct val="20000"/>
        </a:spcBef>
        <a:spcAft>
          <a:spcPct val="0"/>
        </a:spcAft>
        <a:buChar char="–"/>
        <a:defRPr sz="2000">
          <a:solidFill>
            <a:schemeClr val="tx1"/>
          </a:solidFill>
          <a:latin typeface="Arial" charset="0"/>
        </a:defRPr>
      </a:lvl4pPr>
      <a:lvl5pPr marL="2057400" indent="-228600" algn="r" rtl="1" eaLnBrk="1" fontAlgn="base" hangingPunct="1">
        <a:spcBef>
          <a:spcPct val="20000"/>
        </a:spcBef>
        <a:spcAft>
          <a:spcPct val="0"/>
        </a:spcAft>
        <a:buChar char="»"/>
        <a:defRPr sz="2000">
          <a:solidFill>
            <a:schemeClr val="tx1"/>
          </a:solidFill>
          <a:latin typeface="Arial" charset="0"/>
        </a:defRPr>
      </a:lvl5pPr>
      <a:lvl6pPr marL="2514600" indent="-228600" algn="r" rtl="1" eaLnBrk="1" fontAlgn="base" hangingPunct="1">
        <a:spcBef>
          <a:spcPct val="20000"/>
        </a:spcBef>
        <a:spcAft>
          <a:spcPct val="0"/>
        </a:spcAft>
        <a:buChar char="»"/>
        <a:defRPr sz="2000">
          <a:solidFill>
            <a:schemeClr val="tx1"/>
          </a:solidFill>
          <a:latin typeface="Arial" charset="0"/>
        </a:defRPr>
      </a:lvl6pPr>
      <a:lvl7pPr marL="2971800" indent="-228600" algn="r" rtl="1" eaLnBrk="1" fontAlgn="base" hangingPunct="1">
        <a:spcBef>
          <a:spcPct val="20000"/>
        </a:spcBef>
        <a:spcAft>
          <a:spcPct val="0"/>
        </a:spcAft>
        <a:buChar char="»"/>
        <a:defRPr sz="2000">
          <a:solidFill>
            <a:schemeClr val="tx1"/>
          </a:solidFill>
          <a:latin typeface="Arial" charset="0"/>
        </a:defRPr>
      </a:lvl7pPr>
      <a:lvl8pPr marL="3429000" indent="-228600" algn="r" rtl="1" eaLnBrk="1" fontAlgn="base" hangingPunct="1">
        <a:spcBef>
          <a:spcPct val="20000"/>
        </a:spcBef>
        <a:spcAft>
          <a:spcPct val="0"/>
        </a:spcAft>
        <a:buChar char="»"/>
        <a:defRPr sz="2000">
          <a:solidFill>
            <a:schemeClr val="tx1"/>
          </a:solidFill>
          <a:latin typeface="Arial" charset="0"/>
        </a:defRPr>
      </a:lvl8pPr>
      <a:lvl9pPr marL="3886200" indent="-228600" algn="r" rtl="1" eaLnBrk="1" fontAlgn="base" hangingPunct="1">
        <a:spcBef>
          <a:spcPct val="20000"/>
        </a:spcBef>
        <a:spcAft>
          <a:spcPct val="0"/>
        </a:spcAft>
        <a:buChar char="»"/>
        <a:defRPr sz="2000">
          <a:solidFill>
            <a:schemeClr val="tx1"/>
          </a:solidFill>
          <a:latin typeface="Arial" charset="0"/>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nizar\Desktop\CZufB60WcAAP8Sj.jpg"/>
          <p:cNvPicPr>
            <a:picLocks noChangeAspect="1" noChangeArrowheads="1"/>
          </p:cNvPicPr>
          <p:nvPr/>
        </p:nvPicPr>
        <p:blipFill>
          <a:blip r:embed="rId2"/>
          <a:srcRect/>
          <a:stretch>
            <a:fillRect/>
          </a:stretch>
        </p:blipFill>
        <p:spPr bwMode="auto">
          <a:xfrm>
            <a:off x="1643042" y="357166"/>
            <a:ext cx="6858048" cy="40576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advClick="0" advTm="10000">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6" name="AutoShape 5"/>
          <p:cNvSpPr>
            <a:spLocks noChangeArrowheads="1"/>
          </p:cNvSpPr>
          <p:nvPr/>
        </p:nvSpPr>
        <p:spPr bwMode="gray">
          <a:xfrm rot="10800000">
            <a:off x="6858016" y="1785926"/>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endParaRPr lang="ar-SA"/>
          </a:p>
        </p:txBody>
      </p:sp>
      <p:sp>
        <p:nvSpPr>
          <p:cNvPr id="18" name="مستطيل 17"/>
          <p:cNvSpPr/>
          <p:nvPr/>
        </p:nvSpPr>
        <p:spPr>
          <a:xfrm>
            <a:off x="7143768" y="2071678"/>
            <a:ext cx="1297374" cy="1200329"/>
          </a:xfrm>
          <a:prstGeom prst="rect">
            <a:avLst/>
          </a:prstGeom>
        </p:spPr>
        <p:txBody>
          <a:bodyPr wrap="square">
            <a:spAutoFit/>
          </a:bodyPr>
          <a:lstStyle/>
          <a:p>
            <a:pPr algn="ctr"/>
            <a:r>
              <a:rPr lang="ar-SA" sz="3600" b="1" dirty="0" smtClean="0"/>
              <a:t>ثواب العَفْو</a:t>
            </a:r>
            <a:endParaRPr lang="ar-SA" sz="2800" b="1" dirty="0">
              <a:solidFill>
                <a:schemeClr val="bg1"/>
              </a:solidFill>
            </a:endParaRPr>
          </a:p>
        </p:txBody>
      </p:sp>
      <p:sp>
        <p:nvSpPr>
          <p:cNvPr id="19" name="تمرير أفقي 18"/>
          <p:cNvSpPr/>
          <p:nvPr/>
        </p:nvSpPr>
        <p:spPr bwMode="auto">
          <a:xfrm>
            <a:off x="642910" y="1785926"/>
            <a:ext cx="6143668" cy="2071702"/>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17" name="مستطيل 16"/>
          <p:cNvSpPr/>
          <p:nvPr/>
        </p:nvSpPr>
        <p:spPr>
          <a:xfrm>
            <a:off x="1214414" y="2143116"/>
            <a:ext cx="5143504" cy="1384995"/>
          </a:xfrm>
          <a:prstGeom prst="rect">
            <a:avLst/>
          </a:prstGeom>
        </p:spPr>
        <p:txBody>
          <a:bodyPr wrap="square">
            <a:spAutoFit/>
          </a:bodyPr>
          <a:lstStyle/>
          <a:p>
            <a:pPr algn="ctr"/>
            <a:r>
              <a:rPr lang="ar-SA" sz="2800" b="1" dirty="0" smtClean="0"/>
              <a:t>معلوم ما يحصلُ للعافي عن الآخرين مِنَ الخيرِ والثّناءِ عند النّاس، وما يحدث عندما ينقلبُ العدوُّ صديق</a:t>
            </a:r>
            <a:endParaRPr lang="ar-SA" sz="2800" b="1" dirty="0"/>
          </a:p>
        </p:txBody>
      </p:sp>
      <p:sp>
        <p:nvSpPr>
          <p:cNvPr id="21" name="AutoShape 4"/>
          <p:cNvSpPr>
            <a:spLocks noChangeArrowheads="1"/>
          </p:cNvSpPr>
          <p:nvPr/>
        </p:nvSpPr>
        <p:spPr bwMode="gray">
          <a:xfrm>
            <a:off x="714348" y="3857628"/>
            <a:ext cx="6215106" cy="157163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0" name="مستطيل 19"/>
          <p:cNvSpPr/>
          <p:nvPr/>
        </p:nvSpPr>
        <p:spPr>
          <a:xfrm>
            <a:off x="928662" y="4000504"/>
            <a:ext cx="5857916" cy="1384995"/>
          </a:xfrm>
          <a:prstGeom prst="rect">
            <a:avLst/>
          </a:prstGeom>
        </p:spPr>
        <p:txBody>
          <a:bodyPr wrap="square">
            <a:spAutoFit/>
          </a:bodyPr>
          <a:lstStyle/>
          <a:p>
            <a:pPr algn="ctr"/>
            <a:r>
              <a:rPr lang="ar-SA" sz="2800" b="1" dirty="0" smtClean="0"/>
              <a:t> قال تعالى : ” وَلَا تَسْتَوِي الْحَسَنَةُ وَلَا السَّيِّئَةُ ادْفَعْ بِالَّتِي هِيَ أَحْسَنُ فَإِذَا الَّذِي بَيْنَكَ وَبَيْنَهُ عَدَاوَةٌ كَأَنَّهُ وَلِيٌّ حَمِيمٌ ” </a:t>
            </a:r>
            <a:endParaRPr lang="ar-SA" sz="2800" b="1" dirty="0"/>
          </a:p>
        </p:txBody>
      </p:sp>
      <p:sp>
        <p:nvSpPr>
          <p:cNvPr id="22" name="مستطيل 21"/>
          <p:cNvSpPr/>
          <p:nvPr/>
        </p:nvSpPr>
        <p:spPr>
          <a:xfrm>
            <a:off x="357158" y="5643578"/>
            <a:ext cx="8786842" cy="584775"/>
          </a:xfrm>
          <a:prstGeom prst="rect">
            <a:avLst/>
          </a:prstGeom>
        </p:spPr>
        <p:txBody>
          <a:bodyPr wrap="square">
            <a:spAutoFit/>
          </a:bodyPr>
          <a:lstStyle/>
          <a:p>
            <a:pPr algn="ctr"/>
            <a:r>
              <a:rPr lang="ar-SA" sz="3200" b="1" dirty="0" smtClean="0"/>
              <a:t>معاملةُ اللّهِ له من جنسِ عملِهِ، فَمَنْ عَفا عن عِبادِ اللّهِ عفا اللّهُ عنه.</a:t>
            </a:r>
            <a:endParaRPr lang="ar-SA" sz="32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ox(in)">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ppt_x</p:attrName>
                                        </p:attrNameLst>
                                      </p:cBhvr>
                                      <p:tavLst>
                                        <p:tav tm="0">
                                          <p:val>
                                            <p:strVal val="#ppt_x-.2"/>
                                          </p:val>
                                        </p:tav>
                                        <p:tav tm="100000">
                                          <p:val>
                                            <p:strVal val="#ppt_x"/>
                                          </p:val>
                                        </p:tav>
                                      </p:tavLst>
                                    </p:anim>
                                    <p:anim calcmode="lin" valueType="num">
                                      <p:cBhvr>
                                        <p:cTn id="22"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9"/>
                                        </p:tgtEl>
                                      </p:cBhvr>
                                    </p:animEffect>
                                  </p:childTnLst>
                                </p:cTn>
                              </p:par>
                              <p:par>
                                <p:cTn id="24" presetID="29"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ppt_x</p:attrName>
                                        </p:attrNameLst>
                                      </p:cBhvr>
                                      <p:tavLst>
                                        <p:tav tm="0">
                                          <p:val>
                                            <p:strVal val="#ppt_x-.2"/>
                                          </p:val>
                                        </p:tav>
                                        <p:tav tm="100000">
                                          <p:val>
                                            <p:strVal val="#ppt_x"/>
                                          </p:val>
                                        </p:tav>
                                      </p:tavLst>
                                    </p:anim>
                                    <p:anim calcmode="lin" valueType="num">
                                      <p:cBhvr>
                                        <p:cTn id="27"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7"/>
                                        </p:tgtEl>
                                      </p:cBhvr>
                                    </p:animEffect>
                                  </p:childTnLst>
                                </p:cTn>
                              </p:par>
                            </p:childTnLst>
                          </p:cTn>
                        </p:par>
                        <p:par>
                          <p:cTn id="29" fill="hold">
                            <p:stCondLst>
                              <p:cond delay="1000"/>
                            </p:stCondLst>
                            <p:childTnLst>
                              <p:par>
                                <p:cTn id="30" presetID="29" presetClass="entr" presetSubtype="0"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ppt_x</p:attrName>
                                        </p:attrNameLst>
                                      </p:cBhvr>
                                      <p:tavLst>
                                        <p:tav tm="0">
                                          <p:val>
                                            <p:strVal val="#ppt_x-.2"/>
                                          </p:val>
                                        </p:tav>
                                        <p:tav tm="100000">
                                          <p:val>
                                            <p:strVal val="#ppt_x"/>
                                          </p:val>
                                        </p:tav>
                                      </p:tavLst>
                                    </p:anim>
                                    <p:anim calcmode="lin" valueType="num">
                                      <p:cBhvr>
                                        <p:cTn id="33"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1"/>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ppt_x</p:attrName>
                                        </p:attrNameLst>
                                      </p:cBhvr>
                                      <p:tavLst>
                                        <p:tav tm="0">
                                          <p:val>
                                            <p:strVal val="#ppt_x-.2"/>
                                          </p:val>
                                        </p:tav>
                                        <p:tav tm="100000">
                                          <p:val>
                                            <p:strVal val="#ppt_x"/>
                                          </p:val>
                                        </p:tav>
                                      </p:tavLst>
                                    </p:anim>
                                    <p:anim calcmode="lin" valueType="num">
                                      <p:cBhvr>
                                        <p:cTn id="38"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39" dur="10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1000"/>
                                        <p:tgtEl>
                                          <p:spTgt spid="22"/>
                                        </p:tgtEl>
                                      </p:cBhvr>
                                    </p:animEffect>
                                    <p:anim calcmode="lin" valueType="num">
                                      <p:cBhvr>
                                        <p:cTn id="45" dur="1000" fill="hold"/>
                                        <p:tgtEl>
                                          <p:spTgt spid="22"/>
                                        </p:tgtEl>
                                        <p:attrNameLst>
                                          <p:attrName>ppt_x</p:attrName>
                                        </p:attrNameLst>
                                      </p:cBhvr>
                                      <p:tavLst>
                                        <p:tav tm="0">
                                          <p:val>
                                            <p:strVal val="#ppt_x"/>
                                          </p:val>
                                        </p:tav>
                                        <p:tav tm="100000">
                                          <p:val>
                                            <p:strVal val="#ppt_x"/>
                                          </p:val>
                                        </p:tav>
                                      </p:tavLst>
                                    </p:anim>
                                    <p:anim calcmode="lin" valueType="num">
                                      <p:cBhvr>
                                        <p:cTn id="4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8" grpId="0"/>
      <p:bldP spid="19" grpId="0" animBg="1"/>
      <p:bldP spid="17" grpId="0"/>
      <p:bldP spid="21" grpId="0" animBg="1"/>
      <p:bldP spid="20"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2" name="AutoShape 5"/>
          <p:cNvSpPr>
            <a:spLocks noChangeArrowheads="1"/>
          </p:cNvSpPr>
          <p:nvPr/>
        </p:nvSpPr>
        <p:spPr bwMode="gray">
          <a:xfrm rot="10800000">
            <a:off x="6858016" y="1857364"/>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endParaRPr lang="ar-SA"/>
          </a:p>
        </p:txBody>
      </p:sp>
      <p:sp>
        <p:nvSpPr>
          <p:cNvPr id="13" name="مستطيل 12"/>
          <p:cNvSpPr/>
          <p:nvPr/>
        </p:nvSpPr>
        <p:spPr>
          <a:xfrm>
            <a:off x="7143768" y="2357430"/>
            <a:ext cx="1440250" cy="646331"/>
          </a:xfrm>
          <a:prstGeom prst="rect">
            <a:avLst/>
          </a:prstGeom>
        </p:spPr>
        <p:txBody>
          <a:bodyPr wrap="square">
            <a:spAutoFit/>
          </a:bodyPr>
          <a:lstStyle/>
          <a:p>
            <a:pPr algn="ctr"/>
            <a:r>
              <a:rPr lang="ar-SA" sz="3600" b="1" dirty="0" smtClean="0"/>
              <a:t>التواضع</a:t>
            </a:r>
            <a:endParaRPr lang="ar-SA" sz="2800" b="1" dirty="0">
              <a:solidFill>
                <a:schemeClr val="bg1"/>
              </a:solidFill>
            </a:endParaRPr>
          </a:p>
        </p:txBody>
      </p:sp>
      <p:sp>
        <p:nvSpPr>
          <p:cNvPr id="15" name="AutoShape 4"/>
          <p:cNvSpPr>
            <a:spLocks noChangeArrowheads="1"/>
          </p:cNvSpPr>
          <p:nvPr/>
        </p:nvSpPr>
        <p:spPr bwMode="gray">
          <a:xfrm>
            <a:off x="428596" y="2071678"/>
            <a:ext cx="6357982" cy="85725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14" name="مستطيل 13"/>
          <p:cNvSpPr/>
          <p:nvPr/>
        </p:nvSpPr>
        <p:spPr>
          <a:xfrm>
            <a:off x="428596" y="2285992"/>
            <a:ext cx="6425157" cy="523220"/>
          </a:xfrm>
          <a:prstGeom prst="rect">
            <a:avLst/>
          </a:prstGeom>
        </p:spPr>
        <p:txBody>
          <a:bodyPr wrap="none">
            <a:spAutoFit/>
          </a:bodyPr>
          <a:lstStyle/>
          <a:p>
            <a:r>
              <a:rPr lang="ar-SA" sz="2800" b="1" dirty="0" smtClean="0"/>
              <a:t>قال عليه السلام : «وما تَواضعَ أحدٌ للّهِ إلّا رَفَعَهُ اللّه »</a:t>
            </a:r>
            <a:endParaRPr lang="ar-SA" sz="2800" b="1" dirty="0"/>
          </a:p>
        </p:txBody>
      </p:sp>
      <p:sp>
        <p:nvSpPr>
          <p:cNvPr id="19" name="AutoShape 5"/>
          <p:cNvSpPr>
            <a:spLocks noChangeArrowheads="1"/>
          </p:cNvSpPr>
          <p:nvPr/>
        </p:nvSpPr>
        <p:spPr bwMode="gray">
          <a:xfrm rot="10800000">
            <a:off x="6786578" y="3857628"/>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endParaRPr lang="ar-SA"/>
          </a:p>
        </p:txBody>
      </p:sp>
      <p:sp>
        <p:nvSpPr>
          <p:cNvPr id="20" name="مستطيل 19"/>
          <p:cNvSpPr/>
          <p:nvPr/>
        </p:nvSpPr>
        <p:spPr>
          <a:xfrm>
            <a:off x="7143768" y="4071942"/>
            <a:ext cx="1440250" cy="1200329"/>
          </a:xfrm>
          <a:prstGeom prst="rect">
            <a:avLst/>
          </a:prstGeom>
        </p:spPr>
        <p:txBody>
          <a:bodyPr wrap="square">
            <a:spAutoFit/>
          </a:bodyPr>
          <a:lstStyle/>
          <a:p>
            <a:pPr algn="ctr"/>
            <a:r>
              <a:rPr lang="ar-SA" sz="3600" b="1" dirty="0" smtClean="0"/>
              <a:t>ثواب التواضع </a:t>
            </a:r>
            <a:endParaRPr lang="ar-SA" sz="2800" b="1" dirty="0"/>
          </a:p>
        </p:txBody>
      </p:sp>
      <p:sp>
        <p:nvSpPr>
          <p:cNvPr id="22" name="تمرير أفقي 21"/>
          <p:cNvSpPr/>
          <p:nvPr/>
        </p:nvSpPr>
        <p:spPr bwMode="auto">
          <a:xfrm>
            <a:off x="571472" y="3143248"/>
            <a:ext cx="6143668" cy="2071702"/>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23" name="مستطيل 22"/>
          <p:cNvSpPr/>
          <p:nvPr/>
        </p:nvSpPr>
        <p:spPr>
          <a:xfrm>
            <a:off x="642910" y="3571876"/>
            <a:ext cx="6000760" cy="1077218"/>
          </a:xfrm>
          <a:prstGeom prst="rect">
            <a:avLst/>
          </a:prstGeom>
        </p:spPr>
        <p:txBody>
          <a:bodyPr wrap="square">
            <a:spAutoFit/>
          </a:bodyPr>
          <a:lstStyle/>
          <a:p>
            <a:pPr algn="ctr"/>
            <a:r>
              <a:rPr lang="ar-SA" sz="3200" b="1" dirty="0" smtClean="0"/>
              <a:t>إنّ المتواضِعَ للّهِ ولعبادِهِ يرفعُهُ اللّهُ درجاتٍ، فاللّهُ ذَكَرَ الرِّفْعَة في قولِهِ تعال</a:t>
            </a:r>
            <a:endParaRPr lang="ar-SA" sz="3200" b="1" dirty="0"/>
          </a:p>
        </p:txBody>
      </p:sp>
      <p:sp>
        <p:nvSpPr>
          <p:cNvPr id="25" name="AutoShape 4"/>
          <p:cNvSpPr>
            <a:spLocks noChangeArrowheads="1"/>
          </p:cNvSpPr>
          <p:nvPr/>
        </p:nvSpPr>
        <p:spPr bwMode="gray">
          <a:xfrm>
            <a:off x="642910" y="5286364"/>
            <a:ext cx="6215106" cy="100015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4" name="مستطيل 23"/>
          <p:cNvSpPr/>
          <p:nvPr/>
        </p:nvSpPr>
        <p:spPr>
          <a:xfrm>
            <a:off x="571472" y="5357826"/>
            <a:ext cx="6429420" cy="954107"/>
          </a:xfrm>
          <a:prstGeom prst="rect">
            <a:avLst/>
          </a:prstGeom>
        </p:spPr>
        <p:txBody>
          <a:bodyPr wrap="square">
            <a:spAutoFit/>
          </a:bodyPr>
          <a:lstStyle/>
          <a:p>
            <a:pPr algn="ctr"/>
            <a:r>
              <a:rPr lang="ar-SA" sz="2800" b="1" dirty="0" smtClean="0"/>
              <a:t>قال تعالى : ” يَرْفَعِ اللَّهُ الَّذِينَ آَمَنُوا مِنْكُمْ وَالَّذِينَ أُوتُوا الْعِلْمَ دَرَجَاتٍ وَاللَّهُ بِمَا تَعْمَلُونَ خَبِيرٌ</a:t>
            </a:r>
            <a:endParaRPr lang="ar-SA" sz="28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500"/>
                                        <p:tgtEl>
                                          <p:spTgt spid="1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ox(in)">
                                      <p:cBhvr>
                                        <p:cTn id="16" dur="500"/>
                                        <p:tgtEl>
                                          <p:spTgt spid="13"/>
                                        </p:tgtEl>
                                      </p:cBhvr>
                                    </p:animEffect>
                                  </p:childTnLst>
                                </p:cTn>
                              </p:par>
                            </p:childTnLst>
                          </p:cTn>
                        </p:par>
                        <p:par>
                          <p:cTn id="17" fill="hold">
                            <p:stCondLst>
                              <p:cond delay="1500"/>
                            </p:stCondLst>
                            <p:childTnLst>
                              <p:par>
                                <p:cTn id="18" presetID="4" presetClass="entr" presetSubtype="16"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ox(in)">
                                      <p:cBhvr>
                                        <p:cTn id="20" dur="500"/>
                                        <p:tgtEl>
                                          <p:spTgt spid="19"/>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ox(in)">
                                      <p:cBhvr>
                                        <p:cTn id="23" dur="500"/>
                                        <p:tgtEl>
                                          <p:spTgt spid="20"/>
                                        </p:tgtEl>
                                      </p:cBhvr>
                                    </p:animEffect>
                                  </p:childTnLst>
                                </p:cTn>
                              </p:par>
                            </p:childTnLst>
                          </p:cTn>
                        </p:par>
                        <p:par>
                          <p:cTn id="24" fill="hold">
                            <p:stCondLst>
                              <p:cond delay="2000"/>
                            </p:stCondLst>
                            <p:childTnLst>
                              <p:par>
                                <p:cTn id="25" presetID="29"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ppt_x</p:attrName>
                                        </p:attrNameLst>
                                      </p:cBhvr>
                                      <p:tavLst>
                                        <p:tav tm="0">
                                          <p:val>
                                            <p:strVal val="#ppt_x-.2"/>
                                          </p:val>
                                        </p:tav>
                                        <p:tav tm="100000">
                                          <p:val>
                                            <p:strVal val="#ppt_x"/>
                                          </p:val>
                                        </p:tav>
                                      </p:tavLst>
                                    </p:anim>
                                    <p:anim calcmode="lin" valueType="num">
                                      <p:cBhvr>
                                        <p:cTn id="2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5"/>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1"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1000" fill="hold"/>
                                        <p:tgtEl>
                                          <p:spTgt spid="22"/>
                                        </p:tgtEl>
                                        <p:attrNameLst>
                                          <p:attrName>ppt_x</p:attrName>
                                        </p:attrNameLst>
                                      </p:cBhvr>
                                      <p:tavLst>
                                        <p:tav tm="0">
                                          <p:val>
                                            <p:strVal val="#ppt_x-.2"/>
                                          </p:val>
                                        </p:tav>
                                        <p:tav tm="100000">
                                          <p:val>
                                            <p:strVal val="#ppt_x"/>
                                          </p:val>
                                        </p:tav>
                                      </p:tavLst>
                                    </p:anim>
                                    <p:anim calcmode="lin" valueType="num">
                                      <p:cBhvr>
                                        <p:cTn id="40"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41" dur="1000"/>
                                        <p:tgtEl>
                                          <p:spTgt spid="22"/>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1000" fill="hold"/>
                                        <p:tgtEl>
                                          <p:spTgt spid="23"/>
                                        </p:tgtEl>
                                        <p:attrNameLst>
                                          <p:attrName>ppt_x</p:attrName>
                                        </p:attrNameLst>
                                      </p:cBhvr>
                                      <p:tavLst>
                                        <p:tav tm="0">
                                          <p:val>
                                            <p:strVal val="#ppt_x-.2"/>
                                          </p:val>
                                        </p:tav>
                                        <p:tav tm="100000">
                                          <p:val>
                                            <p:strVal val="#ppt_x"/>
                                          </p:val>
                                        </p:tav>
                                      </p:tavLst>
                                    </p:anim>
                                    <p:anim calcmode="lin" valueType="num">
                                      <p:cBhvr>
                                        <p:cTn id="45"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46" dur="1000"/>
                                        <p:tgtEl>
                                          <p:spTgt spid="23"/>
                                        </p:tgtEl>
                                      </p:cBhvr>
                                    </p:animEffect>
                                  </p:childTnLst>
                                </p:cTn>
                              </p:par>
                            </p:childTnLst>
                          </p:cTn>
                        </p:par>
                        <p:par>
                          <p:cTn id="47" fill="hold">
                            <p:stCondLst>
                              <p:cond delay="1000"/>
                            </p:stCondLst>
                            <p:childTnLst>
                              <p:par>
                                <p:cTn id="48" presetID="29" presetClass="entr" presetSubtype="0" fill="hold" grpId="0" nodeType="after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1000" fill="hold"/>
                                        <p:tgtEl>
                                          <p:spTgt spid="25"/>
                                        </p:tgtEl>
                                        <p:attrNameLst>
                                          <p:attrName>ppt_x</p:attrName>
                                        </p:attrNameLst>
                                      </p:cBhvr>
                                      <p:tavLst>
                                        <p:tav tm="0">
                                          <p:val>
                                            <p:strVal val="#ppt_x-.2"/>
                                          </p:val>
                                        </p:tav>
                                        <p:tav tm="100000">
                                          <p:val>
                                            <p:strVal val="#ppt_x"/>
                                          </p:val>
                                        </p:tav>
                                      </p:tavLst>
                                    </p:anim>
                                    <p:anim calcmode="lin" valueType="num">
                                      <p:cBhvr>
                                        <p:cTn id="51"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52" dur="1000"/>
                                        <p:tgtEl>
                                          <p:spTgt spid="25"/>
                                        </p:tgtEl>
                                      </p:cBhvr>
                                    </p:animEffect>
                                  </p:childTnLst>
                                </p:cTn>
                              </p:par>
                              <p:par>
                                <p:cTn id="53" presetID="29"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1000" fill="hold"/>
                                        <p:tgtEl>
                                          <p:spTgt spid="24"/>
                                        </p:tgtEl>
                                        <p:attrNameLst>
                                          <p:attrName>ppt_x</p:attrName>
                                        </p:attrNameLst>
                                      </p:cBhvr>
                                      <p:tavLst>
                                        <p:tav tm="0">
                                          <p:val>
                                            <p:strVal val="#ppt_x-.2"/>
                                          </p:val>
                                        </p:tav>
                                        <p:tav tm="100000">
                                          <p:val>
                                            <p:strVal val="#ppt_x"/>
                                          </p:val>
                                        </p:tav>
                                      </p:tavLst>
                                    </p:anim>
                                    <p:anim calcmode="lin" valueType="num">
                                      <p:cBhvr>
                                        <p:cTn id="56"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5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5" grpId="0" animBg="1"/>
      <p:bldP spid="14" grpId="0"/>
      <p:bldP spid="19" grpId="0" animBg="1"/>
      <p:bldP spid="20" grpId="0"/>
      <p:bldP spid="22" grpId="1" animBg="1"/>
      <p:bldP spid="23" grpId="0"/>
      <p:bldP spid="25" grpId="0" animBg="1"/>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9" name="AutoShape 5"/>
          <p:cNvSpPr>
            <a:spLocks noChangeArrowheads="1"/>
          </p:cNvSpPr>
          <p:nvPr/>
        </p:nvSpPr>
        <p:spPr bwMode="gray">
          <a:xfrm rot="10800000">
            <a:off x="7072266" y="1857364"/>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endParaRPr lang="ar-SA"/>
          </a:p>
        </p:txBody>
      </p:sp>
      <p:sp>
        <p:nvSpPr>
          <p:cNvPr id="20" name="مستطيل 19"/>
          <p:cNvSpPr/>
          <p:nvPr/>
        </p:nvSpPr>
        <p:spPr>
          <a:xfrm>
            <a:off x="7358082" y="2143116"/>
            <a:ext cx="1440250" cy="1200329"/>
          </a:xfrm>
          <a:prstGeom prst="rect">
            <a:avLst/>
          </a:prstGeom>
        </p:spPr>
        <p:txBody>
          <a:bodyPr wrap="square">
            <a:spAutoFit/>
          </a:bodyPr>
          <a:lstStyle/>
          <a:p>
            <a:pPr algn="ctr"/>
            <a:r>
              <a:rPr lang="ar-SA" sz="3600" b="1" dirty="0" smtClean="0"/>
              <a:t>ثواب التواضع </a:t>
            </a:r>
            <a:endParaRPr lang="ar-SA" sz="2800" b="1" dirty="0"/>
          </a:p>
        </p:txBody>
      </p:sp>
      <p:sp>
        <p:nvSpPr>
          <p:cNvPr id="25" name="AutoShape 4"/>
          <p:cNvSpPr>
            <a:spLocks noChangeArrowheads="1"/>
          </p:cNvSpPr>
          <p:nvPr/>
        </p:nvSpPr>
        <p:spPr bwMode="gray">
          <a:xfrm>
            <a:off x="642910" y="2071678"/>
            <a:ext cx="6215106" cy="100015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4" name="مستطيل 23"/>
          <p:cNvSpPr/>
          <p:nvPr/>
        </p:nvSpPr>
        <p:spPr>
          <a:xfrm>
            <a:off x="571472" y="2143116"/>
            <a:ext cx="6429420" cy="954107"/>
          </a:xfrm>
          <a:prstGeom prst="rect">
            <a:avLst/>
          </a:prstGeom>
        </p:spPr>
        <p:txBody>
          <a:bodyPr wrap="square">
            <a:spAutoFit/>
          </a:bodyPr>
          <a:lstStyle/>
          <a:p>
            <a:pPr algn="ctr"/>
            <a:r>
              <a:rPr lang="ar-SA" sz="2800" b="1" dirty="0" smtClean="0"/>
              <a:t>قال تعالى : ” يَرْفَعِ اللَّهُ الَّذِينَ آَمَنُوا مِنْكُمْ وَالَّذِينَ أُوتُوا الْعِلْمَ دَرَجَاتٍ وَاللَّهُ بِمَا تَعْمَلُونَ خَبِيرٌ</a:t>
            </a:r>
            <a:endParaRPr lang="ar-SA" sz="2800" b="1" dirty="0"/>
          </a:p>
        </p:txBody>
      </p:sp>
      <p:sp>
        <p:nvSpPr>
          <p:cNvPr id="26" name="تمرير أفقي 25"/>
          <p:cNvSpPr/>
          <p:nvPr/>
        </p:nvSpPr>
        <p:spPr bwMode="auto">
          <a:xfrm>
            <a:off x="571472" y="3643314"/>
            <a:ext cx="8072494" cy="2786082"/>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21" name="مستطيل 20"/>
          <p:cNvSpPr/>
          <p:nvPr/>
        </p:nvSpPr>
        <p:spPr>
          <a:xfrm>
            <a:off x="857224" y="4071942"/>
            <a:ext cx="7858180" cy="1815882"/>
          </a:xfrm>
          <a:prstGeom prst="rect">
            <a:avLst/>
          </a:prstGeom>
        </p:spPr>
        <p:txBody>
          <a:bodyPr wrap="square">
            <a:spAutoFit/>
          </a:bodyPr>
          <a:lstStyle/>
          <a:p>
            <a:pPr algn="ctr"/>
            <a:r>
              <a:rPr lang="ar-SA" sz="2800" b="1" dirty="0" smtClean="0"/>
              <a:t>فَمِنْ أهمِّ مظاهرِ العِلْم والإيمانِ وثمراتِه التّواضعُ لعبادِ اللّهِ، وخفضُ الجناحِ لهم، ومراعاةُ الصَّغيرِ والكبيرِ، والشَّريفِ والوضيعِ، والغنيِّ والفقير، ففيه الانقيادُ الكاملُ للحقّ، والخضوعُ لأمرِ اللّهِ ورسولِهِ. والتَّواضعِ ضِدُّ التّكبُّرُ، وهو التَّرفُّعُ عَنِ النّاسِ واحتقارُهم.</a:t>
            </a:r>
            <a:endParaRPr lang="ar-SA" sz="28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ox(in)">
                                      <p:cBhvr>
                                        <p:cTn id="16" dur="500"/>
                                        <p:tgtEl>
                                          <p:spTgt spid="20"/>
                                        </p:tgtEl>
                                      </p:cBhvr>
                                    </p:animEffect>
                                  </p:childTnLst>
                                </p:cTn>
                              </p:par>
                            </p:childTnLst>
                          </p:cTn>
                        </p:par>
                        <p:par>
                          <p:cTn id="17" fill="hold">
                            <p:stCondLst>
                              <p:cond delay="1500"/>
                            </p:stCondLst>
                            <p:childTnLst>
                              <p:par>
                                <p:cTn id="18" presetID="29" presetClass="entr" presetSubtype="0"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1000" fill="hold"/>
                                        <p:tgtEl>
                                          <p:spTgt spid="25"/>
                                        </p:tgtEl>
                                        <p:attrNameLst>
                                          <p:attrName>ppt_x</p:attrName>
                                        </p:attrNameLst>
                                      </p:cBhvr>
                                      <p:tavLst>
                                        <p:tav tm="0">
                                          <p:val>
                                            <p:strVal val="#ppt_x-.2"/>
                                          </p:val>
                                        </p:tav>
                                        <p:tav tm="100000">
                                          <p:val>
                                            <p:strVal val="#ppt_x"/>
                                          </p:val>
                                        </p:tav>
                                      </p:tavLst>
                                    </p:anim>
                                    <p:anim calcmode="lin" valueType="num">
                                      <p:cBhvr>
                                        <p:cTn id="21"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2" dur="1000"/>
                                        <p:tgtEl>
                                          <p:spTgt spid="25"/>
                                        </p:tgtEl>
                                      </p:cBhvr>
                                    </p:animEffect>
                                  </p:childTnLst>
                                </p:cTn>
                              </p:par>
                              <p:par>
                                <p:cTn id="23" presetID="29"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ppt_x</p:attrName>
                                        </p:attrNameLst>
                                      </p:cBhvr>
                                      <p:tavLst>
                                        <p:tav tm="0">
                                          <p:val>
                                            <p:strVal val="#ppt_x-.2"/>
                                          </p:val>
                                        </p:tav>
                                        <p:tav tm="100000">
                                          <p:val>
                                            <p:strVal val="#ppt_x"/>
                                          </p:val>
                                        </p:tav>
                                      </p:tavLst>
                                    </p:anim>
                                    <p:anim calcmode="lin" valueType="num">
                                      <p:cBhvr>
                                        <p:cTn id="26"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1000" fill="hold"/>
                                        <p:tgtEl>
                                          <p:spTgt spid="26"/>
                                        </p:tgtEl>
                                        <p:attrNameLst>
                                          <p:attrName>ppt_x</p:attrName>
                                        </p:attrNameLst>
                                      </p:cBhvr>
                                      <p:tavLst>
                                        <p:tav tm="0">
                                          <p:val>
                                            <p:strVal val="#ppt_x-.2"/>
                                          </p:val>
                                        </p:tav>
                                        <p:tav tm="100000">
                                          <p:val>
                                            <p:strVal val="#ppt_x"/>
                                          </p:val>
                                        </p:tav>
                                      </p:tavLst>
                                    </p:anim>
                                    <p:anim calcmode="lin" valueType="num">
                                      <p:cBhvr>
                                        <p:cTn id="33"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6"/>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ppt_x</p:attrName>
                                        </p:attrNameLst>
                                      </p:cBhvr>
                                      <p:tavLst>
                                        <p:tav tm="0">
                                          <p:val>
                                            <p:strVal val="#ppt_x-.2"/>
                                          </p:val>
                                        </p:tav>
                                        <p:tav tm="100000">
                                          <p:val>
                                            <p:strVal val="#ppt_x"/>
                                          </p:val>
                                        </p:tav>
                                      </p:tavLst>
                                    </p:anim>
                                    <p:anim calcmode="lin" valueType="num">
                                      <p:cBhvr>
                                        <p:cTn id="3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3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P spid="20" grpId="0"/>
      <p:bldP spid="25" grpId="0" animBg="1"/>
      <p:bldP spid="24" grpId="0"/>
      <p:bldP spid="26"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عنوان 1"/>
          <p:cNvSpPr>
            <a:spLocks noGrp="1"/>
          </p:cNvSpPr>
          <p:nvPr>
            <p:ph type="title"/>
          </p:nvPr>
        </p:nvSpPr>
        <p:spPr>
          <a:xfrm>
            <a:off x="547688" y="319088"/>
            <a:ext cx="7162800" cy="563562"/>
          </a:xfrm>
        </p:spPr>
        <p:txBody>
          <a:bodyPr/>
          <a:lstStyle/>
          <a:p>
            <a:r>
              <a:rPr lang="ar-SA" sz="3600" b="1" dirty="0" smtClean="0"/>
              <a:t>البَذْلُ والعطاء</a:t>
            </a:r>
            <a:endParaRPr lang="ar-SA" sz="3600" b="1" dirty="0"/>
          </a:p>
        </p:txBody>
      </p:sp>
      <p:grpSp>
        <p:nvGrpSpPr>
          <p:cNvPr id="2" name="Group 10"/>
          <p:cNvGrpSpPr>
            <a:grpSpLocks/>
          </p:cNvGrpSpPr>
          <p:nvPr/>
        </p:nvGrpSpPr>
        <p:grpSpPr bwMode="auto">
          <a:xfrm rot="20961353">
            <a:off x="7404497" y="1141255"/>
            <a:ext cx="1641466" cy="1214446"/>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56"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ar-SA"/>
              </a:p>
            </p:txBody>
          </p:sp>
          <p:sp>
            <p:nvSpPr>
              <p:cNvPr id="57"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ar-SA"/>
              </a:p>
            </p:txBody>
          </p:sp>
        </p:grpSp>
        <p:sp>
          <p:nvSpPr>
            <p:cNvPr id="39" name="Oval 14"/>
            <p:cNvSpPr>
              <a:spLocks noChangeArrowheads="1"/>
            </p:cNvSpPr>
            <p:nvPr/>
          </p:nvSpPr>
          <p:spPr bwMode="gray">
            <a:xfrm>
              <a:off x="2086" y="1314"/>
              <a:ext cx="1691" cy="845"/>
            </a:xfrm>
            <a:prstGeom prst="ellipse">
              <a:avLst/>
            </a:prstGeom>
            <a:gradFill rotWithShape="1">
              <a:gsLst>
                <a:gs pos="0">
                  <a:schemeClr val="folHlink">
                    <a:gamma/>
                    <a:shade val="46275"/>
                    <a:invGamma/>
                  </a:schemeClr>
                </a:gs>
                <a:gs pos="100000">
                  <a:schemeClr val="folHlink"/>
                </a:gs>
              </a:gsLst>
              <a:lin ang="2700000" scaled="1"/>
            </a:gradFill>
            <a:ln w="9525" algn="ctr">
              <a:noFill/>
              <a:round/>
              <a:headEnd/>
              <a:tailEnd/>
            </a:ln>
            <a:effectLst/>
          </p:spPr>
          <p:txBody>
            <a:bodyPr vert="eaVert" wrap="none" anchor="ctr"/>
            <a:lstStyle/>
            <a:p>
              <a:endParaRPr lang="ar-SA"/>
            </a:p>
          </p:txBody>
        </p:sp>
        <p:sp>
          <p:nvSpPr>
            <p:cNvPr id="41" name="Oval 15"/>
            <p:cNvSpPr>
              <a:spLocks noChangeArrowheads="1"/>
            </p:cNvSpPr>
            <p:nvPr/>
          </p:nvSpPr>
          <p:spPr bwMode="gray">
            <a:xfrm>
              <a:off x="2108" y="1319"/>
              <a:ext cx="1650" cy="824"/>
            </a:xfrm>
            <a:prstGeom prst="ellipse">
              <a:avLst/>
            </a:prstGeom>
            <a:gradFill rotWithShape="1">
              <a:gsLst>
                <a:gs pos="0">
                  <a:schemeClr val="folHlink">
                    <a:alpha val="0"/>
                  </a:schemeClr>
                </a:gs>
                <a:gs pos="100000">
                  <a:schemeClr val="folHlink">
                    <a:gamma/>
                    <a:tint val="34902"/>
                    <a:invGamma/>
                  </a:schemeClr>
                </a:gs>
              </a:gsLst>
              <a:lin ang="2700000" scaled="1"/>
            </a:gradFill>
            <a:ln w="9525" algn="ctr">
              <a:noFill/>
              <a:round/>
              <a:headEnd/>
              <a:tailEnd/>
            </a:ln>
            <a:effectLst/>
          </p:spPr>
          <p:txBody>
            <a:bodyPr vert="eaVert" wrap="none" anchor="ctr"/>
            <a:lstStyle/>
            <a:p>
              <a:endParaRPr lang="ar-SA"/>
            </a:p>
          </p:txBody>
        </p:sp>
        <p:sp>
          <p:nvSpPr>
            <p:cNvPr id="44" name="Oval 16"/>
            <p:cNvSpPr>
              <a:spLocks noChangeArrowheads="1"/>
            </p:cNvSpPr>
            <p:nvPr/>
          </p:nvSpPr>
          <p:spPr bwMode="gray">
            <a:xfrm>
              <a:off x="2125" y="1327"/>
              <a:ext cx="1570" cy="770"/>
            </a:xfrm>
            <a:prstGeom prst="ellipse">
              <a:avLst/>
            </a:prstGeom>
            <a:gradFill rotWithShape="1">
              <a:gsLst>
                <a:gs pos="0">
                  <a:schemeClr val="folHlink">
                    <a:gamma/>
                    <a:shade val="79216"/>
                    <a:invGamma/>
                  </a:schemeClr>
                </a:gs>
                <a:gs pos="100000">
                  <a:schemeClr val="folHlink">
                    <a:alpha val="48000"/>
                  </a:schemeClr>
                </a:gs>
              </a:gsLst>
              <a:lin ang="2700000" scaled="1"/>
            </a:gradFill>
            <a:ln w="9525" algn="ctr">
              <a:noFill/>
              <a:round/>
              <a:headEnd/>
              <a:tailEnd/>
            </a:ln>
            <a:effectLst/>
          </p:spPr>
          <p:txBody>
            <a:bodyPr vert="eaVert" wrap="none" anchor="ctr"/>
            <a:lstStyle/>
            <a:p>
              <a:endParaRPr lang="ar-SA"/>
            </a:p>
          </p:txBody>
        </p:sp>
        <p:sp>
          <p:nvSpPr>
            <p:cNvPr id="49" name="Oval 17"/>
            <p:cNvSpPr>
              <a:spLocks noChangeArrowheads="1"/>
            </p:cNvSpPr>
            <p:nvPr/>
          </p:nvSpPr>
          <p:spPr bwMode="gray">
            <a:xfrm>
              <a:off x="2208" y="1344"/>
              <a:ext cx="1382" cy="624"/>
            </a:xfrm>
            <a:prstGeom prst="ellipse">
              <a:avLst/>
            </a:prstGeom>
            <a:gradFill rotWithShape="1">
              <a:gsLst>
                <a:gs pos="0">
                  <a:schemeClr val="folHlink">
                    <a:gamma/>
                    <a:tint val="0"/>
                    <a:invGamma/>
                  </a:schemeClr>
                </a:gs>
                <a:gs pos="100000">
                  <a:schemeClr val="folHlink">
                    <a:alpha val="38000"/>
                  </a:schemeClr>
                </a:gs>
              </a:gsLst>
              <a:lin ang="2700000" scaled="1"/>
            </a:gradFill>
            <a:ln w="9525" algn="ctr">
              <a:noFill/>
              <a:round/>
              <a:headEnd/>
              <a:tailEnd/>
            </a:ln>
            <a:effectLst/>
          </p:spPr>
          <p:txBody>
            <a:bodyPr vert="eaVert" wrap="none" anchor="ctr"/>
            <a:lstStyle/>
            <a:p>
              <a:endParaRPr lang="ar-SA" dirty="0"/>
            </a:p>
          </p:txBody>
        </p:sp>
      </p:grpSp>
      <p:sp>
        <p:nvSpPr>
          <p:cNvPr id="66" name="مربع نص 65"/>
          <p:cNvSpPr txBox="1"/>
          <p:nvPr/>
        </p:nvSpPr>
        <p:spPr>
          <a:xfrm rot="21231256">
            <a:off x="7463511" y="1285044"/>
            <a:ext cx="1357322" cy="707886"/>
          </a:xfrm>
          <a:prstGeom prst="rect">
            <a:avLst/>
          </a:prstGeom>
          <a:noFill/>
        </p:spPr>
        <p:txBody>
          <a:bodyPr wrap="square" rtlCol="1">
            <a:spAutoFit/>
          </a:bodyPr>
          <a:lstStyle/>
          <a:p>
            <a:pPr algn="ctr"/>
            <a:r>
              <a:rPr lang="ar-SA" sz="4000" b="1" dirty="0" smtClean="0"/>
              <a:t>أفَكِّر</a:t>
            </a:r>
            <a:endParaRPr lang="ar-SA" sz="3200" b="1" dirty="0"/>
          </a:p>
        </p:txBody>
      </p:sp>
      <p:sp>
        <p:nvSpPr>
          <p:cNvPr id="24" name="Oval 41"/>
          <p:cNvSpPr>
            <a:spLocks noChangeArrowheads="1"/>
          </p:cNvSpPr>
          <p:nvPr/>
        </p:nvSpPr>
        <p:spPr bwMode="gray">
          <a:xfrm>
            <a:off x="6500826" y="1285860"/>
            <a:ext cx="772793" cy="886706"/>
          </a:xfrm>
          <a:prstGeom prst="ellipse">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6"/>
          </a:fillRef>
          <a:effectRef idx="1">
            <a:schemeClr val="accent6"/>
          </a:effectRef>
          <a:fontRef idx="minor">
            <a:schemeClr val="lt1"/>
          </a:fontRef>
        </p:style>
        <p:txBody>
          <a:bodyPr vert="eaVert" wrap="none" anchor="ctr"/>
          <a:lstStyle/>
          <a:p>
            <a:endParaRPr lang="ar-SA"/>
          </a:p>
        </p:txBody>
      </p:sp>
      <p:sp>
        <p:nvSpPr>
          <p:cNvPr id="25" name="Text Box 43"/>
          <p:cNvSpPr txBox="1">
            <a:spLocks noChangeArrowheads="1"/>
          </p:cNvSpPr>
          <p:nvPr/>
        </p:nvSpPr>
        <p:spPr bwMode="gray">
          <a:xfrm>
            <a:off x="6715140" y="1428736"/>
            <a:ext cx="343894" cy="584775"/>
          </a:xfrm>
          <a:prstGeom prst="rect">
            <a:avLst/>
          </a:prstGeom>
          <a:noFill/>
          <a:ln w="9525" algn="ctr">
            <a:noFill/>
            <a:miter lim="800000"/>
            <a:headEnd/>
            <a:tailEnd/>
          </a:ln>
          <a:effectLst/>
        </p:spPr>
        <p:txBody>
          <a:bodyPr wrap="square">
            <a:spAutoFit/>
          </a:bodyPr>
          <a:lstStyle/>
          <a:p>
            <a:pPr algn="ctr"/>
            <a:r>
              <a:rPr lang="en-US" sz="3200" b="1" dirty="0" smtClean="0">
                <a:solidFill>
                  <a:srgbClr val="000000"/>
                </a:solidFill>
              </a:rPr>
              <a:t>1</a:t>
            </a:r>
            <a:endParaRPr lang="en-US" b="1" dirty="0"/>
          </a:p>
        </p:txBody>
      </p:sp>
      <p:sp>
        <p:nvSpPr>
          <p:cNvPr id="26" name="Oval 41"/>
          <p:cNvSpPr>
            <a:spLocks noChangeArrowheads="1"/>
          </p:cNvSpPr>
          <p:nvPr/>
        </p:nvSpPr>
        <p:spPr bwMode="gray">
          <a:xfrm>
            <a:off x="6572264" y="3214686"/>
            <a:ext cx="772793" cy="8867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endParaRPr lang="ar-SA"/>
          </a:p>
        </p:txBody>
      </p:sp>
      <p:sp>
        <p:nvSpPr>
          <p:cNvPr id="27" name="Text Box 43"/>
          <p:cNvSpPr txBox="1">
            <a:spLocks noChangeArrowheads="1"/>
          </p:cNvSpPr>
          <p:nvPr/>
        </p:nvSpPr>
        <p:spPr bwMode="gray">
          <a:xfrm>
            <a:off x="6786578" y="3357562"/>
            <a:ext cx="343894" cy="584775"/>
          </a:xfrm>
          <a:prstGeom prst="rect">
            <a:avLst/>
          </a:prstGeom>
          <a:noFill/>
          <a:ln w="9525" algn="ctr">
            <a:noFill/>
            <a:miter lim="800000"/>
            <a:headEnd/>
            <a:tailEnd/>
          </a:ln>
          <a:effectLst/>
        </p:spPr>
        <p:txBody>
          <a:bodyPr wrap="square">
            <a:spAutoFit/>
          </a:bodyPr>
          <a:lstStyle/>
          <a:p>
            <a:pPr algn="ctr"/>
            <a:r>
              <a:rPr lang="en-US" sz="3200" b="1" dirty="0" smtClean="0">
                <a:solidFill>
                  <a:srgbClr val="000000"/>
                </a:solidFill>
              </a:rPr>
              <a:t>2</a:t>
            </a:r>
            <a:endParaRPr lang="en-US" b="1" dirty="0"/>
          </a:p>
        </p:txBody>
      </p:sp>
      <p:sp>
        <p:nvSpPr>
          <p:cNvPr id="29" name="مستطيل 28"/>
          <p:cNvSpPr/>
          <p:nvPr/>
        </p:nvSpPr>
        <p:spPr>
          <a:xfrm>
            <a:off x="522135" y="1500174"/>
            <a:ext cx="5796779" cy="1077218"/>
          </a:xfrm>
          <a:prstGeom prst="rect">
            <a:avLst/>
          </a:prstGeom>
        </p:spPr>
        <p:txBody>
          <a:bodyPr wrap="none">
            <a:spAutoFit/>
          </a:bodyPr>
          <a:lstStyle/>
          <a:p>
            <a:pPr algn="r"/>
            <a:r>
              <a:rPr lang="ar-SA" sz="3200" b="1" dirty="0" smtClean="0"/>
              <a:t>بالتَّعاوُنِ مَعَ أفراد مجموعتي، أذكرُ مخاطرَ </a:t>
            </a:r>
          </a:p>
          <a:p>
            <a:pPr algn="r"/>
            <a:r>
              <a:rPr lang="ar-SA" sz="3200" b="1" dirty="0" smtClean="0"/>
              <a:t>التَّكبُّرِ على الفردِ والمجتمع.</a:t>
            </a:r>
            <a:endParaRPr lang="ar-SA" sz="3200" b="1" dirty="0"/>
          </a:p>
        </p:txBody>
      </p:sp>
      <p:sp>
        <p:nvSpPr>
          <p:cNvPr id="30" name="مستطيل 29"/>
          <p:cNvSpPr/>
          <p:nvPr/>
        </p:nvSpPr>
        <p:spPr>
          <a:xfrm>
            <a:off x="357158" y="3357562"/>
            <a:ext cx="5968722" cy="584775"/>
          </a:xfrm>
          <a:prstGeom prst="rect">
            <a:avLst/>
          </a:prstGeom>
        </p:spPr>
        <p:txBody>
          <a:bodyPr wrap="square">
            <a:spAutoFit/>
          </a:bodyPr>
          <a:lstStyle/>
          <a:p>
            <a:pPr algn="r"/>
            <a:r>
              <a:rPr lang="ar-SA" sz="3200" b="1" dirty="0" smtClean="0"/>
              <a:t>هل يجوز أن يتذلل المسلم لغير الله تعالى؟</a:t>
            </a:r>
            <a:endParaRPr lang="ar-SA" sz="32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p:cTn id="11" dur="1000" fill="hold"/>
                                        <p:tgtEl>
                                          <p:spTgt spid="66"/>
                                        </p:tgtEl>
                                        <p:attrNameLst>
                                          <p:attrName>ppt_w</p:attrName>
                                        </p:attrNameLst>
                                      </p:cBhvr>
                                      <p:tavLst>
                                        <p:tav tm="0">
                                          <p:val>
                                            <p:strVal val="#ppt_w+.3"/>
                                          </p:val>
                                        </p:tav>
                                        <p:tav tm="100000">
                                          <p:val>
                                            <p:strVal val="#ppt_w"/>
                                          </p:val>
                                        </p:tav>
                                      </p:tavLst>
                                    </p:anim>
                                    <p:anim calcmode="lin" valueType="num">
                                      <p:cBhvr>
                                        <p:cTn id="12" dur="1000" fill="hold"/>
                                        <p:tgtEl>
                                          <p:spTgt spid="66"/>
                                        </p:tgtEl>
                                        <p:attrNameLst>
                                          <p:attrName>ppt_h</p:attrName>
                                        </p:attrNameLst>
                                      </p:cBhvr>
                                      <p:tavLst>
                                        <p:tav tm="0">
                                          <p:val>
                                            <p:strVal val="#ppt_h"/>
                                          </p:val>
                                        </p:tav>
                                        <p:tav tm="100000">
                                          <p:val>
                                            <p:strVal val="#ppt_h"/>
                                          </p:val>
                                        </p:tav>
                                      </p:tavLst>
                                    </p:anim>
                                    <p:animEffect transition="in" filter="fade">
                                      <p:cBhvr>
                                        <p:cTn id="13" dur="1000"/>
                                        <p:tgtEl>
                                          <p:spTgt spid="66"/>
                                        </p:tgtEl>
                                      </p:cBhvr>
                                    </p:animEffect>
                                  </p:childTnLst>
                                </p:cTn>
                              </p:par>
                            </p:childTnLst>
                          </p:cTn>
                        </p:par>
                        <p:par>
                          <p:cTn id="14" fill="hold">
                            <p:stCondLst>
                              <p:cond delay="1000"/>
                            </p:stCondLst>
                            <p:childTnLst>
                              <p:par>
                                <p:cTn id="15" presetID="31" presetClass="entr" presetSubtype="0" fill="hold" grpId="0" nodeType="afterEffect">
                                  <p:stCondLst>
                                    <p:cond delay="0"/>
                                  </p:stCondLst>
                                  <p:iterate type="lt">
                                    <p:tmPct val="5000"/>
                                  </p:iterate>
                                  <p:childTnLst>
                                    <p:set>
                                      <p:cBhvr>
                                        <p:cTn id="16" dur="1" fill="hold">
                                          <p:stCondLst>
                                            <p:cond delay="0"/>
                                          </p:stCondLst>
                                        </p:cTn>
                                        <p:tgtEl>
                                          <p:spTgt spid="24"/>
                                        </p:tgtEl>
                                        <p:attrNameLst>
                                          <p:attrName>style.visibility</p:attrName>
                                        </p:attrNameLst>
                                      </p:cBhvr>
                                      <p:to>
                                        <p:strVal val="visible"/>
                                      </p:to>
                                    </p:set>
                                    <p:anim calcmode="lin" valueType="num">
                                      <p:cBhvr>
                                        <p:cTn id="17" dur="1000" fill="hold"/>
                                        <p:tgtEl>
                                          <p:spTgt spid="24"/>
                                        </p:tgtEl>
                                        <p:attrNameLst>
                                          <p:attrName>ppt_w</p:attrName>
                                        </p:attrNameLst>
                                      </p:cBhvr>
                                      <p:tavLst>
                                        <p:tav tm="0">
                                          <p:val>
                                            <p:fltVal val="0"/>
                                          </p:val>
                                        </p:tav>
                                        <p:tav tm="100000">
                                          <p:val>
                                            <p:strVal val="#ppt_w"/>
                                          </p:val>
                                        </p:tav>
                                      </p:tavLst>
                                    </p:anim>
                                    <p:anim calcmode="lin" valueType="num">
                                      <p:cBhvr>
                                        <p:cTn id="18" dur="1000" fill="hold"/>
                                        <p:tgtEl>
                                          <p:spTgt spid="24"/>
                                        </p:tgtEl>
                                        <p:attrNameLst>
                                          <p:attrName>ppt_h</p:attrName>
                                        </p:attrNameLst>
                                      </p:cBhvr>
                                      <p:tavLst>
                                        <p:tav tm="0">
                                          <p:val>
                                            <p:fltVal val="0"/>
                                          </p:val>
                                        </p:tav>
                                        <p:tav tm="100000">
                                          <p:val>
                                            <p:strVal val="#ppt_h"/>
                                          </p:val>
                                        </p:tav>
                                      </p:tavLst>
                                    </p:anim>
                                    <p:anim calcmode="lin" valueType="num">
                                      <p:cBhvr>
                                        <p:cTn id="19" dur="1000" fill="hold"/>
                                        <p:tgtEl>
                                          <p:spTgt spid="24"/>
                                        </p:tgtEl>
                                        <p:attrNameLst>
                                          <p:attrName>style.rotation</p:attrName>
                                        </p:attrNameLst>
                                      </p:cBhvr>
                                      <p:tavLst>
                                        <p:tav tm="0">
                                          <p:val>
                                            <p:fltVal val="90"/>
                                          </p:val>
                                        </p:tav>
                                        <p:tav tm="100000">
                                          <p:val>
                                            <p:fltVal val="0"/>
                                          </p:val>
                                        </p:tav>
                                      </p:tavLst>
                                    </p:anim>
                                    <p:animEffect transition="in" filter="fade">
                                      <p:cBhvr>
                                        <p:cTn id="20" dur="1000"/>
                                        <p:tgtEl>
                                          <p:spTgt spid="24"/>
                                        </p:tgtEl>
                                      </p:cBhvr>
                                    </p:animEffect>
                                  </p:childTnLst>
                                </p:cTn>
                              </p:par>
                              <p:par>
                                <p:cTn id="21" presetID="31" presetClass="entr" presetSubtype="0" fill="hold" grpId="0" nodeType="withEffect">
                                  <p:stCondLst>
                                    <p:cond delay="0"/>
                                  </p:stCondLst>
                                  <p:iterate type="lt">
                                    <p:tmPct val="5000"/>
                                  </p:iterate>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style.rotation</p:attrName>
                                        </p:attrNameLst>
                                      </p:cBhvr>
                                      <p:tavLst>
                                        <p:tav tm="0">
                                          <p:val>
                                            <p:fltVal val="90"/>
                                          </p:val>
                                        </p:tav>
                                        <p:tav tm="100000">
                                          <p:val>
                                            <p:fltVal val="0"/>
                                          </p:val>
                                        </p:tav>
                                      </p:tavLst>
                                    </p:anim>
                                    <p:animEffect transition="in" filter="fade">
                                      <p:cBhvr>
                                        <p:cTn id="26" dur="1000"/>
                                        <p:tgtEl>
                                          <p:spTgt spid="25"/>
                                        </p:tgtEl>
                                      </p:cBhvr>
                                    </p:animEffect>
                                  </p:childTnLst>
                                </p:cTn>
                              </p:par>
                            </p:childTnLst>
                          </p:cTn>
                        </p:par>
                        <p:par>
                          <p:cTn id="27" fill="hold">
                            <p:stCondLst>
                              <p:cond delay="2000"/>
                            </p:stCondLst>
                            <p:childTnLst>
                              <p:par>
                                <p:cTn id="28" presetID="29" presetClass="entr" presetSubtype="0"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1000" fill="hold"/>
                                        <p:tgtEl>
                                          <p:spTgt spid="29"/>
                                        </p:tgtEl>
                                        <p:attrNameLst>
                                          <p:attrName>ppt_x</p:attrName>
                                        </p:attrNameLst>
                                      </p:cBhvr>
                                      <p:tavLst>
                                        <p:tav tm="0">
                                          <p:val>
                                            <p:strVal val="#ppt_x-.2"/>
                                          </p:val>
                                        </p:tav>
                                        <p:tav tm="100000">
                                          <p:val>
                                            <p:strVal val="#ppt_x"/>
                                          </p:val>
                                        </p:tav>
                                      </p:tavLst>
                                    </p:anim>
                                    <p:anim calcmode="lin" valueType="num">
                                      <p:cBhvr>
                                        <p:cTn id="31"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32" dur="1000"/>
                                        <p:tgtEl>
                                          <p:spTgt spid="29"/>
                                        </p:tgtEl>
                                      </p:cBhvr>
                                    </p:animEffect>
                                  </p:childTnLst>
                                </p:cTn>
                              </p:par>
                            </p:childTnLst>
                          </p:cTn>
                        </p:par>
                        <p:par>
                          <p:cTn id="33" fill="hold">
                            <p:stCondLst>
                              <p:cond delay="3000"/>
                            </p:stCondLst>
                            <p:childTnLst>
                              <p:par>
                                <p:cTn id="34" presetID="31" presetClass="entr" presetSubtype="0" fill="hold" grpId="0" nodeType="afterEffect">
                                  <p:stCondLst>
                                    <p:cond delay="0"/>
                                  </p:stCondLst>
                                  <p:iterate type="lt">
                                    <p:tmPct val="5000"/>
                                  </p:iterate>
                                  <p:childTnLst>
                                    <p:set>
                                      <p:cBhvr>
                                        <p:cTn id="35" dur="1" fill="hold">
                                          <p:stCondLst>
                                            <p:cond delay="0"/>
                                          </p:stCondLst>
                                        </p:cTn>
                                        <p:tgtEl>
                                          <p:spTgt spid="26"/>
                                        </p:tgtEl>
                                        <p:attrNameLst>
                                          <p:attrName>style.visibility</p:attrName>
                                        </p:attrNameLst>
                                      </p:cBhvr>
                                      <p:to>
                                        <p:strVal val="visible"/>
                                      </p:to>
                                    </p:set>
                                    <p:anim calcmode="lin" valueType="num">
                                      <p:cBhvr>
                                        <p:cTn id="36" dur="1000" fill="hold"/>
                                        <p:tgtEl>
                                          <p:spTgt spid="26"/>
                                        </p:tgtEl>
                                        <p:attrNameLst>
                                          <p:attrName>ppt_w</p:attrName>
                                        </p:attrNameLst>
                                      </p:cBhvr>
                                      <p:tavLst>
                                        <p:tav tm="0">
                                          <p:val>
                                            <p:fltVal val="0"/>
                                          </p:val>
                                        </p:tav>
                                        <p:tav tm="100000">
                                          <p:val>
                                            <p:strVal val="#ppt_w"/>
                                          </p:val>
                                        </p:tav>
                                      </p:tavLst>
                                    </p:anim>
                                    <p:anim calcmode="lin" valueType="num">
                                      <p:cBhvr>
                                        <p:cTn id="37" dur="1000" fill="hold"/>
                                        <p:tgtEl>
                                          <p:spTgt spid="26"/>
                                        </p:tgtEl>
                                        <p:attrNameLst>
                                          <p:attrName>ppt_h</p:attrName>
                                        </p:attrNameLst>
                                      </p:cBhvr>
                                      <p:tavLst>
                                        <p:tav tm="0">
                                          <p:val>
                                            <p:fltVal val="0"/>
                                          </p:val>
                                        </p:tav>
                                        <p:tav tm="100000">
                                          <p:val>
                                            <p:strVal val="#ppt_h"/>
                                          </p:val>
                                        </p:tav>
                                      </p:tavLst>
                                    </p:anim>
                                    <p:anim calcmode="lin" valueType="num">
                                      <p:cBhvr>
                                        <p:cTn id="38" dur="1000" fill="hold"/>
                                        <p:tgtEl>
                                          <p:spTgt spid="26"/>
                                        </p:tgtEl>
                                        <p:attrNameLst>
                                          <p:attrName>style.rotation</p:attrName>
                                        </p:attrNameLst>
                                      </p:cBhvr>
                                      <p:tavLst>
                                        <p:tav tm="0">
                                          <p:val>
                                            <p:fltVal val="90"/>
                                          </p:val>
                                        </p:tav>
                                        <p:tav tm="100000">
                                          <p:val>
                                            <p:fltVal val="0"/>
                                          </p:val>
                                        </p:tav>
                                      </p:tavLst>
                                    </p:anim>
                                    <p:animEffect transition="in" filter="fade">
                                      <p:cBhvr>
                                        <p:cTn id="39" dur="1000"/>
                                        <p:tgtEl>
                                          <p:spTgt spid="26"/>
                                        </p:tgtEl>
                                      </p:cBhvr>
                                    </p:animEffect>
                                  </p:childTnLst>
                                </p:cTn>
                              </p:par>
                              <p:par>
                                <p:cTn id="40" presetID="31" presetClass="entr" presetSubtype="0" fill="hold" grpId="0" nodeType="withEffect">
                                  <p:stCondLst>
                                    <p:cond delay="0"/>
                                  </p:stCondLst>
                                  <p:iterate type="lt">
                                    <p:tmPct val="5000"/>
                                  </p:iterate>
                                  <p:childTnLst>
                                    <p:set>
                                      <p:cBhvr>
                                        <p:cTn id="41" dur="1" fill="hold">
                                          <p:stCondLst>
                                            <p:cond delay="0"/>
                                          </p:stCondLst>
                                        </p:cTn>
                                        <p:tgtEl>
                                          <p:spTgt spid="27"/>
                                        </p:tgtEl>
                                        <p:attrNameLst>
                                          <p:attrName>style.visibility</p:attrName>
                                        </p:attrNameLst>
                                      </p:cBhvr>
                                      <p:to>
                                        <p:strVal val="visible"/>
                                      </p:to>
                                    </p:set>
                                    <p:anim calcmode="lin" valueType="num">
                                      <p:cBhvr>
                                        <p:cTn id="42" dur="1000" fill="hold"/>
                                        <p:tgtEl>
                                          <p:spTgt spid="27"/>
                                        </p:tgtEl>
                                        <p:attrNameLst>
                                          <p:attrName>ppt_w</p:attrName>
                                        </p:attrNameLst>
                                      </p:cBhvr>
                                      <p:tavLst>
                                        <p:tav tm="0">
                                          <p:val>
                                            <p:fltVal val="0"/>
                                          </p:val>
                                        </p:tav>
                                        <p:tav tm="100000">
                                          <p:val>
                                            <p:strVal val="#ppt_w"/>
                                          </p:val>
                                        </p:tav>
                                      </p:tavLst>
                                    </p:anim>
                                    <p:anim calcmode="lin" valueType="num">
                                      <p:cBhvr>
                                        <p:cTn id="43" dur="1000" fill="hold"/>
                                        <p:tgtEl>
                                          <p:spTgt spid="27"/>
                                        </p:tgtEl>
                                        <p:attrNameLst>
                                          <p:attrName>ppt_h</p:attrName>
                                        </p:attrNameLst>
                                      </p:cBhvr>
                                      <p:tavLst>
                                        <p:tav tm="0">
                                          <p:val>
                                            <p:fltVal val="0"/>
                                          </p:val>
                                        </p:tav>
                                        <p:tav tm="100000">
                                          <p:val>
                                            <p:strVal val="#ppt_h"/>
                                          </p:val>
                                        </p:tav>
                                      </p:tavLst>
                                    </p:anim>
                                    <p:anim calcmode="lin" valueType="num">
                                      <p:cBhvr>
                                        <p:cTn id="44" dur="1000" fill="hold"/>
                                        <p:tgtEl>
                                          <p:spTgt spid="27"/>
                                        </p:tgtEl>
                                        <p:attrNameLst>
                                          <p:attrName>style.rotation</p:attrName>
                                        </p:attrNameLst>
                                      </p:cBhvr>
                                      <p:tavLst>
                                        <p:tav tm="0">
                                          <p:val>
                                            <p:fltVal val="90"/>
                                          </p:val>
                                        </p:tav>
                                        <p:tav tm="100000">
                                          <p:val>
                                            <p:fltVal val="0"/>
                                          </p:val>
                                        </p:tav>
                                      </p:tavLst>
                                    </p:anim>
                                    <p:animEffect transition="in" filter="fade">
                                      <p:cBhvr>
                                        <p:cTn id="45" dur="1000"/>
                                        <p:tgtEl>
                                          <p:spTgt spid="27"/>
                                        </p:tgtEl>
                                      </p:cBhvr>
                                    </p:animEffect>
                                  </p:childTnLst>
                                </p:cTn>
                              </p:par>
                            </p:childTnLst>
                          </p:cTn>
                        </p:par>
                        <p:par>
                          <p:cTn id="46" fill="hold">
                            <p:stCondLst>
                              <p:cond delay="4000"/>
                            </p:stCondLst>
                            <p:childTnLst>
                              <p:par>
                                <p:cTn id="47" presetID="29" presetClass="entr" presetSubtype="0"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1000" fill="hold"/>
                                        <p:tgtEl>
                                          <p:spTgt spid="30"/>
                                        </p:tgtEl>
                                        <p:attrNameLst>
                                          <p:attrName>ppt_x</p:attrName>
                                        </p:attrNameLst>
                                      </p:cBhvr>
                                      <p:tavLst>
                                        <p:tav tm="0">
                                          <p:val>
                                            <p:strVal val="#ppt_x-.2"/>
                                          </p:val>
                                        </p:tav>
                                        <p:tav tm="100000">
                                          <p:val>
                                            <p:strVal val="#ppt_x"/>
                                          </p:val>
                                        </p:tav>
                                      </p:tavLst>
                                    </p:anim>
                                    <p:anim calcmode="lin" valueType="num">
                                      <p:cBhvr>
                                        <p:cTn id="50"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24" grpId="0" animBg="1"/>
      <p:bldP spid="25" grpId="0"/>
      <p:bldP spid="26" grpId="0" animBg="1"/>
      <p:bldP spid="27" grpId="0"/>
      <p:bldP spid="29"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1" name="Text Box 72"/>
          <p:cNvSpPr txBox="1">
            <a:spLocks noChangeArrowheads="1"/>
          </p:cNvSpPr>
          <p:nvPr/>
        </p:nvSpPr>
        <p:spPr bwMode="gray">
          <a:xfrm>
            <a:off x="8358214" y="4214818"/>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4</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20" name="AutoShape 19"/>
          <p:cNvSpPr>
            <a:spLocks noChangeArrowheads="1"/>
          </p:cNvSpPr>
          <p:nvPr/>
        </p:nvSpPr>
        <p:spPr bwMode="gray">
          <a:xfrm>
            <a:off x="7215206" y="1142984"/>
            <a:ext cx="1728247" cy="857256"/>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wrap="none" anchor="ctr"/>
          <a:lstStyle/>
          <a:p>
            <a:endParaRPr lang="ar-SA"/>
          </a:p>
        </p:txBody>
      </p:sp>
      <p:sp>
        <p:nvSpPr>
          <p:cNvPr id="21" name="مربع نص 20"/>
          <p:cNvSpPr txBox="1"/>
          <p:nvPr/>
        </p:nvSpPr>
        <p:spPr>
          <a:xfrm>
            <a:off x="7429520" y="1357298"/>
            <a:ext cx="1214446" cy="707886"/>
          </a:xfrm>
          <a:prstGeom prst="rect">
            <a:avLst/>
          </a:prstGeom>
          <a:noFill/>
        </p:spPr>
        <p:txBody>
          <a:bodyPr wrap="square" rtlCol="1">
            <a:spAutoFit/>
          </a:bodyPr>
          <a:lstStyle/>
          <a:p>
            <a:pPr algn="r"/>
            <a:r>
              <a:rPr lang="ar-SA" sz="4000" b="1" dirty="0" smtClean="0">
                <a:solidFill>
                  <a:schemeClr val="bg1"/>
                </a:solidFill>
              </a:rPr>
              <a:t>نشاط </a:t>
            </a:r>
          </a:p>
        </p:txBody>
      </p:sp>
      <p:sp>
        <p:nvSpPr>
          <p:cNvPr id="22" name="Oval 41"/>
          <p:cNvSpPr>
            <a:spLocks noChangeArrowheads="1"/>
          </p:cNvSpPr>
          <p:nvPr/>
        </p:nvSpPr>
        <p:spPr bwMode="gray">
          <a:xfrm>
            <a:off x="7929586" y="2214554"/>
            <a:ext cx="772793" cy="886706"/>
          </a:xfrm>
          <a:prstGeom prst="ellipse">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6"/>
          </a:fillRef>
          <a:effectRef idx="1">
            <a:schemeClr val="accent6"/>
          </a:effectRef>
          <a:fontRef idx="minor">
            <a:schemeClr val="lt1"/>
          </a:fontRef>
        </p:style>
        <p:txBody>
          <a:bodyPr vert="eaVert" wrap="none" anchor="ctr"/>
          <a:lstStyle/>
          <a:p>
            <a:endParaRPr lang="ar-SA"/>
          </a:p>
        </p:txBody>
      </p:sp>
      <p:sp>
        <p:nvSpPr>
          <p:cNvPr id="23" name="Text Box 43"/>
          <p:cNvSpPr txBox="1">
            <a:spLocks noChangeArrowheads="1"/>
          </p:cNvSpPr>
          <p:nvPr/>
        </p:nvSpPr>
        <p:spPr bwMode="gray">
          <a:xfrm>
            <a:off x="8143900" y="2357430"/>
            <a:ext cx="343894" cy="584775"/>
          </a:xfrm>
          <a:prstGeom prst="rect">
            <a:avLst/>
          </a:prstGeom>
          <a:noFill/>
          <a:ln w="9525" algn="ctr">
            <a:noFill/>
            <a:miter lim="800000"/>
            <a:headEnd/>
            <a:tailEnd/>
          </a:ln>
          <a:effectLst/>
        </p:spPr>
        <p:txBody>
          <a:bodyPr wrap="square">
            <a:spAutoFit/>
          </a:bodyPr>
          <a:lstStyle/>
          <a:p>
            <a:pPr algn="ctr"/>
            <a:r>
              <a:rPr lang="en-US" sz="3200" b="1" dirty="0" smtClean="0">
                <a:solidFill>
                  <a:srgbClr val="000000"/>
                </a:solidFill>
              </a:rPr>
              <a:t>1</a:t>
            </a:r>
            <a:endParaRPr lang="en-US" b="1" dirty="0"/>
          </a:p>
        </p:txBody>
      </p:sp>
      <p:sp>
        <p:nvSpPr>
          <p:cNvPr id="24" name="مستطيل 23"/>
          <p:cNvSpPr/>
          <p:nvPr/>
        </p:nvSpPr>
        <p:spPr>
          <a:xfrm>
            <a:off x="857224" y="2428868"/>
            <a:ext cx="6819496" cy="523220"/>
          </a:xfrm>
          <a:prstGeom prst="rect">
            <a:avLst/>
          </a:prstGeom>
        </p:spPr>
        <p:txBody>
          <a:bodyPr wrap="none">
            <a:spAutoFit/>
          </a:bodyPr>
          <a:lstStyle/>
          <a:p>
            <a:pPr algn="r"/>
            <a:r>
              <a:rPr lang="ar-SA" sz="2800" b="1" dirty="0" smtClean="0"/>
              <a:t>أستنتجُ ثلاثةَ أحكامٍ تضمَّنَها الحديثُ الشَّريفُ، وحثَّ عليها.</a:t>
            </a:r>
            <a:endParaRPr lang="ar-SA" sz="2800" b="1" dirty="0"/>
          </a:p>
        </p:txBody>
      </p:sp>
      <p:sp>
        <p:nvSpPr>
          <p:cNvPr id="25" name="Oval 41"/>
          <p:cNvSpPr>
            <a:spLocks noChangeArrowheads="1"/>
          </p:cNvSpPr>
          <p:nvPr/>
        </p:nvSpPr>
        <p:spPr bwMode="gray">
          <a:xfrm>
            <a:off x="8001024" y="3571876"/>
            <a:ext cx="772793" cy="8867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endParaRPr lang="ar-SA"/>
          </a:p>
        </p:txBody>
      </p:sp>
      <p:sp>
        <p:nvSpPr>
          <p:cNvPr id="26" name="Text Box 43"/>
          <p:cNvSpPr txBox="1">
            <a:spLocks noChangeArrowheads="1"/>
          </p:cNvSpPr>
          <p:nvPr/>
        </p:nvSpPr>
        <p:spPr bwMode="gray">
          <a:xfrm>
            <a:off x="8215338" y="3714752"/>
            <a:ext cx="343894" cy="584775"/>
          </a:xfrm>
          <a:prstGeom prst="rect">
            <a:avLst/>
          </a:prstGeom>
          <a:noFill/>
          <a:ln w="9525" algn="ctr">
            <a:noFill/>
            <a:miter lim="800000"/>
            <a:headEnd/>
            <a:tailEnd/>
          </a:ln>
          <a:effectLst/>
        </p:spPr>
        <p:txBody>
          <a:bodyPr wrap="square">
            <a:spAutoFit/>
          </a:bodyPr>
          <a:lstStyle/>
          <a:p>
            <a:pPr algn="ctr"/>
            <a:r>
              <a:rPr lang="en-US" sz="3200" b="1" dirty="0" smtClean="0">
                <a:solidFill>
                  <a:srgbClr val="000000"/>
                </a:solidFill>
              </a:rPr>
              <a:t>2</a:t>
            </a:r>
            <a:endParaRPr lang="en-US" b="1" dirty="0"/>
          </a:p>
        </p:txBody>
      </p:sp>
      <p:sp>
        <p:nvSpPr>
          <p:cNvPr id="27" name="مستطيل 26"/>
          <p:cNvSpPr/>
          <p:nvPr/>
        </p:nvSpPr>
        <p:spPr>
          <a:xfrm>
            <a:off x="1500166" y="3714752"/>
            <a:ext cx="6215090" cy="523220"/>
          </a:xfrm>
          <a:prstGeom prst="rect">
            <a:avLst/>
          </a:prstGeom>
        </p:spPr>
        <p:txBody>
          <a:bodyPr wrap="square">
            <a:spAutoFit/>
          </a:bodyPr>
          <a:lstStyle/>
          <a:p>
            <a:pPr algn="r"/>
            <a:r>
              <a:rPr lang="ar-SA" sz="2800" b="1" dirty="0" smtClean="0"/>
              <a:t>أقرأ الآيةَ الكريمةَ الآتيةَ، وأستنتجُ ما ترشدُ إليه:</a:t>
            </a:r>
            <a:endParaRPr lang="ar-SA" sz="2800" b="1" dirty="0"/>
          </a:p>
        </p:txBody>
      </p:sp>
      <p:sp>
        <p:nvSpPr>
          <p:cNvPr id="34" name="AutoShape 4"/>
          <p:cNvSpPr>
            <a:spLocks noChangeArrowheads="1"/>
          </p:cNvSpPr>
          <p:nvPr/>
        </p:nvSpPr>
        <p:spPr bwMode="gray">
          <a:xfrm>
            <a:off x="1000100" y="4500570"/>
            <a:ext cx="6858048" cy="1285884"/>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8" name="مستطيل 27"/>
          <p:cNvSpPr/>
          <p:nvPr/>
        </p:nvSpPr>
        <p:spPr>
          <a:xfrm>
            <a:off x="1000100" y="4643446"/>
            <a:ext cx="6858048" cy="954107"/>
          </a:xfrm>
          <a:prstGeom prst="rect">
            <a:avLst/>
          </a:prstGeom>
        </p:spPr>
        <p:txBody>
          <a:bodyPr wrap="square">
            <a:spAutoFit/>
          </a:bodyPr>
          <a:lstStyle/>
          <a:p>
            <a:pPr algn="ctr"/>
            <a:r>
              <a:rPr lang="ar-SA" sz="2800" b="1" dirty="0" smtClean="0"/>
              <a:t>قال تعالى : ” الَّذِينَ يُنْفِقُونَ فِي السَّرَّاءِ وَالضَّرَّاءِ وَالْكَاظِمِينَ الْغَيْظَ وَالْعَافِينَ عَنِ النَّاسِ وَاللَّهُ يُحِبُّ الْمُحْسِنِينَ </a:t>
            </a:r>
            <a:endParaRPr lang="ar-SA" sz="28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3"/>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par>
                                <p:cTn id="10" presetID="4"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ox(in)">
                                      <p:cBhvr>
                                        <p:cTn id="12" dur="500"/>
                                        <p:tgtEl>
                                          <p:spTgt spid="21"/>
                                        </p:tgtEl>
                                      </p:cBhvr>
                                    </p:animEffect>
                                  </p:childTnLst>
                                </p:cTn>
                              </p:par>
                            </p:childTnLst>
                          </p:cTn>
                        </p:par>
                        <p:par>
                          <p:cTn id="13" fill="hold">
                            <p:stCondLst>
                              <p:cond delay="1000"/>
                            </p:stCondLst>
                            <p:childTnLst>
                              <p:par>
                                <p:cTn id="14" presetID="31" presetClass="entr" presetSubtype="0" fill="hold" grpId="0" nodeType="afterEffect">
                                  <p:stCondLst>
                                    <p:cond delay="0"/>
                                  </p:stCondLst>
                                  <p:iterate type="lt">
                                    <p:tmPct val="5000"/>
                                  </p:iterate>
                                  <p:childTnLst>
                                    <p:set>
                                      <p:cBhvr>
                                        <p:cTn id="15" dur="1" fill="hold">
                                          <p:stCondLst>
                                            <p:cond delay="0"/>
                                          </p:stCondLst>
                                        </p:cTn>
                                        <p:tgtEl>
                                          <p:spTgt spid="22"/>
                                        </p:tgtEl>
                                        <p:attrNameLst>
                                          <p:attrName>style.visibility</p:attrName>
                                        </p:attrNameLst>
                                      </p:cBhvr>
                                      <p:to>
                                        <p:strVal val="visible"/>
                                      </p:to>
                                    </p:set>
                                    <p:anim calcmode="lin" valueType="num">
                                      <p:cBhvr>
                                        <p:cTn id="16" dur="1000" fill="hold"/>
                                        <p:tgtEl>
                                          <p:spTgt spid="22"/>
                                        </p:tgtEl>
                                        <p:attrNameLst>
                                          <p:attrName>ppt_w</p:attrName>
                                        </p:attrNameLst>
                                      </p:cBhvr>
                                      <p:tavLst>
                                        <p:tav tm="0">
                                          <p:val>
                                            <p:fltVal val="0"/>
                                          </p:val>
                                        </p:tav>
                                        <p:tav tm="100000">
                                          <p:val>
                                            <p:strVal val="#ppt_w"/>
                                          </p:val>
                                        </p:tav>
                                      </p:tavLst>
                                    </p:anim>
                                    <p:anim calcmode="lin" valueType="num">
                                      <p:cBhvr>
                                        <p:cTn id="17" dur="1000" fill="hold"/>
                                        <p:tgtEl>
                                          <p:spTgt spid="22"/>
                                        </p:tgtEl>
                                        <p:attrNameLst>
                                          <p:attrName>ppt_h</p:attrName>
                                        </p:attrNameLst>
                                      </p:cBhvr>
                                      <p:tavLst>
                                        <p:tav tm="0">
                                          <p:val>
                                            <p:fltVal val="0"/>
                                          </p:val>
                                        </p:tav>
                                        <p:tav tm="100000">
                                          <p:val>
                                            <p:strVal val="#ppt_h"/>
                                          </p:val>
                                        </p:tav>
                                      </p:tavLst>
                                    </p:anim>
                                    <p:anim calcmode="lin" valueType="num">
                                      <p:cBhvr>
                                        <p:cTn id="18" dur="1000" fill="hold"/>
                                        <p:tgtEl>
                                          <p:spTgt spid="22"/>
                                        </p:tgtEl>
                                        <p:attrNameLst>
                                          <p:attrName>style.rotation</p:attrName>
                                        </p:attrNameLst>
                                      </p:cBhvr>
                                      <p:tavLst>
                                        <p:tav tm="0">
                                          <p:val>
                                            <p:fltVal val="90"/>
                                          </p:val>
                                        </p:tav>
                                        <p:tav tm="100000">
                                          <p:val>
                                            <p:fltVal val="0"/>
                                          </p:val>
                                        </p:tav>
                                      </p:tavLst>
                                    </p:anim>
                                    <p:animEffect transition="in" filter="fade">
                                      <p:cBhvr>
                                        <p:cTn id="19" dur="1000"/>
                                        <p:tgtEl>
                                          <p:spTgt spid="22"/>
                                        </p:tgtEl>
                                      </p:cBhvr>
                                    </p:animEffect>
                                  </p:childTnLst>
                                </p:cTn>
                              </p:par>
                              <p:par>
                                <p:cTn id="20" presetID="31" presetClass="entr" presetSubtype="0" fill="hold" grpId="0" nodeType="withEffect">
                                  <p:stCondLst>
                                    <p:cond delay="0"/>
                                  </p:stCondLst>
                                  <p:iterate type="lt">
                                    <p:tmPct val="5000"/>
                                  </p:iterate>
                                  <p:childTnLst>
                                    <p:set>
                                      <p:cBhvr>
                                        <p:cTn id="21" dur="1" fill="hold">
                                          <p:stCondLst>
                                            <p:cond delay="0"/>
                                          </p:stCondLst>
                                        </p:cTn>
                                        <p:tgtEl>
                                          <p:spTgt spid="23"/>
                                        </p:tgtEl>
                                        <p:attrNameLst>
                                          <p:attrName>style.visibility</p:attrName>
                                        </p:attrNameLst>
                                      </p:cBhvr>
                                      <p:to>
                                        <p:strVal val="visible"/>
                                      </p:to>
                                    </p:set>
                                    <p:anim calcmode="lin" valueType="num">
                                      <p:cBhvr>
                                        <p:cTn id="22" dur="1000" fill="hold"/>
                                        <p:tgtEl>
                                          <p:spTgt spid="23"/>
                                        </p:tgtEl>
                                        <p:attrNameLst>
                                          <p:attrName>ppt_w</p:attrName>
                                        </p:attrNameLst>
                                      </p:cBhvr>
                                      <p:tavLst>
                                        <p:tav tm="0">
                                          <p:val>
                                            <p:fltVal val="0"/>
                                          </p:val>
                                        </p:tav>
                                        <p:tav tm="100000">
                                          <p:val>
                                            <p:strVal val="#ppt_w"/>
                                          </p:val>
                                        </p:tav>
                                      </p:tavLst>
                                    </p:anim>
                                    <p:anim calcmode="lin" valueType="num">
                                      <p:cBhvr>
                                        <p:cTn id="23" dur="1000" fill="hold"/>
                                        <p:tgtEl>
                                          <p:spTgt spid="23"/>
                                        </p:tgtEl>
                                        <p:attrNameLst>
                                          <p:attrName>ppt_h</p:attrName>
                                        </p:attrNameLst>
                                      </p:cBhvr>
                                      <p:tavLst>
                                        <p:tav tm="0">
                                          <p:val>
                                            <p:fltVal val="0"/>
                                          </p:val>
                                        </p:tav>
                                        <p:tav tm="100000">
                                          <p:val>
                                            <p:strVal val="#ppt_h"/>
                                          </p:val>
                                        </p:tav>
                                      </p:tavLst>
                                    </p:anim>
                                    <p:anim calcmode="lin" valueType="num">
                                      <p:cBhvr>
                                        <p:cTn id="24" dur="1000" fill="hold"/>
                                        <p:tgtEl>
                                          <p:spTgt spid="23"/>
                                        </p:tgtEl>
                                        <p:attrNameLst>
                                          <p:attrName>style.rotation</p:attrName>
                                        </p:attrNameLst>
                                      </p:cBhvr>
                                      <p:tavLst>
                                        <p:tav tm="0">
                                          <p:val>
                                            <p:fltVal val="90"/>
                                          </p:val>
                                        </p:tav>
                                        <p:tav tm="100000">
                                          <p:val>
                                            <p:fltVal val="0"/>
                                          </p:val>
                                        </p:tav>
                                      </p:tavLst>
                                    </p:anim>
                                    <p:animEffect transition="in" filter="fade">
                                      <p:cBhvr>
                                        <p:cTn id="25" dur="1000"/>
                                        <p:tgtEl>
                                          <p:spTgt spid="23"/>
                                        </p:tgtEl>
                                      </p:cBhvr>
                                    </p:animEffect>
                                  </p:childTnLst>
                                </p:cTn>
                              </p:par>
                            </p:childTnLst>
                          </p:cTn>
                        </p:par>
                        <p:par>
                          <p:cTn id="26" fill="hold">
                            <p:stCondLst>
                              <p:cond delay="2000"/>
                            </p:stCondLst>
                            <p:childTnLst>
                              <p:par>
                                <p:cTn id="27" presetID="31" presetClass="entr" presetSubtype="0" fill="hold" grpId="0" nodeType="afterEffect">
                                  <p:stCondLst>
                                    <p:cond delay="0"/>
                                  </p:stCondLst>
                                  <p:iterate type="lt">
                                    <p:tmPct val="5000"/>
                                  </p:iterate>
                                  <p:childTnLst>
                                    <p:set>
                                      <p:cBhvr>
                                        <p:cTn id="28" dur="1" fill="hold">
                                          <p:stCondLst>
                                            <p:cond delay="0"/>
                                          </p:stCondLst>
                                        </p:cTn>
                                        <p:tgtEl>
                                          <p:spTgt spid="25"/>
                                        </p:tgtEl>
                                        <p:attrNameLst>
                                          <p:attrName>style.visibility</p:attrName>
                                        </p:attrNameLst>
                                      </p:cBhvr>
                                      <p:to>
                                        <p:strVal val="visible"/>
                                      </p:to>
                                    </p:set>
                                    <p:anim calcmode="lin" valueType="num">
                                      <p:cBhvr>
                                        <p:cTn id="29" dur="1000" fill="hold"/>
                                        <p:tgtEl>
                                          <p:spTgt spid="25"/>
                                        </p:tgtEl>
                                        <p:attrNameLst>
                                          <p:attrName>ppt_w</p:attrName>
                                        </p:attrNameLst>
                                      </p:cBhvr>
                                      <p:tavLst>
                                        <p:tav tm="0">
                                          <p:val>
                                            <p:fltVal val="0"/>
                                          </p:val>
                                        </p:tav>
                                        <p:tav tm="100000">
                                          <p:val>
                                            <p:strVal val="#ppt_w"/>
                                          </p:val>
                                        </p:tav>
                                      </p:tavLst>
                                    </p:anim>
                                    <p:anim calcmode="lin" valueType="num">
                                      <p:cBhvr>
                                        <p:cTn id="30" dur="1000" fill="hold"/>
                                        <p:tgtEl>
                                          <p:spTgt spid="25"/>
                                        </p:tgtEl>
                                        <p:attrNameLst>
                                          <p:attrName>ppt_h</p:attrName>
                                        </p:attrNameLst>
                                      </p:cBhvr>
                                      <p:tavLst>
                                        <p:tav tm="0">
                                          <p:val>
                                            <p:fltVal val="0"/>
                                          </p:val>
                                        </p:tav>
                                        <p:tav tm="100000">
                                          <p:val>
                                            <p:strVal val="#ppt_h"/>
                                          </p:val>
                                        </p:tav>
                                      </p:tavLst>
                                    </p:anim>
                                    <p:anim calcmode="lin" valueType="num">
                                      <p:cBhvr>
                                        <p:cTn id="31" dur="1000" fill="hold"/>
                                        <p:tgtEl>
                                          <p:spTgt spid="25"/>
                                        </p:tgtEl>
                                        <p:attrNameLst>
                                          <p:attrName>style.rotation</p:attrName>
                                        </p:attrNameLst>
                                      </p:cBhvr>
                                      <p:tavLst>
                                        <p:tav tm="0">
                                          <p:val>
                                            <p:fltVal val="90"/>
                                          </p:val>
                                        </p:tav>
                                        <p:tav tm="100000">
                                          <p:val>
                                            <p:fltVal val="0"/>
                                          </p:val>
                                        </p:tav>
                                      </p:tavLst>
                                    </p:anim>
                                    <p:animEffect transition="in" filter="fade">
                                      <p:cBhvr>
                                        <p:cTn id="32" dur="1000"/>
                                        <p:tgtEl>
                                          <p:spTgt spid="25"/>
                                        </p:tgtEl>
                                      </p:cBhvr>
                                    </p:animEffect>
                                  </p:childTnLst>
                                </p:cTn>
                              </p:par>
                              <p:par>
                                <p:cTn id="33" presetID="31" presetClass="entr" presetSubtype="0" fill="hold" grpId="0" nodeType="withEffect">
                                  <p:stCondLst>
                                    <p:cond delay="0"/>
                                  </p:stCondLst>
                                  <p:iterate type="lt">
                                    <p:tmPct val="5000"/>
                                  </p:iterate>
                                  <p:childTnLst>
                                    <p:set>
                                      <p:cBhvr>
                                        <p:cTn id="34" dur="1" fill="hold">
                                          <p:stCondLst>
                                            <p:cond delay="0"/>
                                          </p:stCondLst>
                                        </p:cTn>
                                        <p:tgtEl>
                                          <p:spTgt spid="26"/>
                                        </p:tgtEl>
                                        <p:attrNameLst>
                                          <p:attrName>style.visibility</p:attrName>
                                        </p:attrNameLst>
                                      </p:cBhvr>
                                      <p:to>
                                        <p:strVal val="visible"/>
                                      </p:to>
                                    </p:set>
                                    <p:anim calcmode="lin" valueType="num">
                                      <p:cBhvr>
                                        <p:cTn id="35" dur="1000" fill="hold"/>
                                        <p:tgtEl>
                                          <p:spTgt spid="26"/>
                                        </p:tgtEl>
                                        <p:attrNameLst>
                                          <p:attrName>ppt_w</p:attrName>
                                        </p:attrNameLst>
                                      </p:cBhvr>
                                      <p:tavLst>
                                        <p:tav tm="0">
                                          <p:val>
                                            <p:fltVal val="0"/>
                                          </p:val>
                                        </p:tav>
                                        <p:tav tm="100000">
                                          <p:val>
                                            <p:strVal val="#ppt_w"/>
                                          </p:val>
                                        </p:tav>
                                      </p:tavLst>
                                    </p:anim>
                                    <p:anim calcmode="lin" valueType="num">
                                      <p:cBhvr>
                                        <p:cTn id="36" dur="1000" fill="hold"/>
                                        <p:tgtEl>
                                          <p:spTgt spid="26"/>
                                        </p:tgtEl>
                                        <p:attrNameLst>
                                          <p:attrName>ppt_h</p:attrName>
                                        </p:attrNameLst>
                                      </p:cBhvr>
                                      <p:tavLst>
                                        <p:tav tm="0">
                                          <p:val>
                                            <p:fltVal val="0"/>
                                          </p:val>
                                        </p:tav>
                                        <p:tav tm="100000">
                                          <p:val>
                                            <p:strVal val="#ppt_h"/>
                                          </p:val>
                                        </p:tav>
                                      </p:tavLst>
                                    </p:anim>
                                    <p:anim calcmode="lin" valueType="num">
                                      <p:cBhvr>
                                        <p:cTn id="37" dur="1000" fill="hold"/>
                                        <p:tgtEl>
                                          <p:spTgt spid="26"/>
                                        </p:tgtEl>
                                        <p:attrNameLst>
                                          <p:attrName>style.rotation</p:attrName>
                                        </p:attrNameLst>
                                      </p:cBhvr>
                                      <p:tavLst>
                                        <p:tav tm="0">
                                          <p:val>
                                            <p:fltVal val="90"/>
                                          </p:val>
                                        </p:tav>
                                        <p:tav tm="100000">
                                          <p:val>
                                            <p:fltVal val="0"/>
                                          </p:val>
                                        </p:tav>
                                      </p:tavLst>
                                    </p:anim>
                                    <p:animEffect transition="in" filter="fade">
                                      <p:cBhvr>
                                        <p:cTn id="38" dur="1000"/>
                                        <p:tgtEl>
                                          <p:spTgt spid="26"/>
                                        </p:tgtEl>
                                      </p:cBhvr>
                                    </p:animEffect>
                                  </p:childTnLst>
                                </p:cTn>
                              </p:par>
                            </p:childTnLst>
                          </p:cTn>
                        </p:par>
                        <p:par>
                          <p:cTn id="39" fill="hold">
                            <p:stCondLst>
                              <p:cond delay="3000"/>
                            </p:stCondLst>
                            <p:childTnLst>
                              <p:par>
                                <p:cTn id="40" presetID="29" presetClass="entr" presetSubtype="0"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ppt_x</p:attrName>
                                        </p:attrNameLst>
                                      </p:cBhvr>
                                      <p:tavLst>
                                        <p:tav tm="0">
                                          <p:val>
                                            <p:strVal val="#ppt_x-.2"/>
                                          </p:val>
                                        </p:tav>
                                        <p:tav tm="100000">
                                          <p:val>
                                            <p:strVal val="#ppt_x"/>
                                          </p:val>
                                        </p:tav>
                                      </p:tavLst>
                                    </p:anim>
                                    <p:anim calcmode="lin" valueType="num">
                                      <p:cBhvr>
                                        <p:cTn id="43"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44" dur="10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1000" fill="hold"/>
                                        <p:tgtEl>
                                          <p:spTgt spid="27"/>
                                        </p:tgtEl>
                                        <p:attrNameLst>
                                          <p:attrName>ppt_x</p:attrName>
                                        </p:attrNameLst>
                                      </p:cBhvr>
                                      <p:tavLst>
                                        <p:tav tm="0">
                                          <p:val>
                                            <p:strVal val="#ppt_x-.2"/>
                                          </p:val>
                                        </p:tav>
                                        <p:tav tm="100000">
                                          <p:val>
                                            <p:strVal val="#ppt_x"/>
                                          </p:val>
                                        </p:tav>
                                      </p:tavLst>
                                    </p:anim>
                                    <p:anim calcmode="lin" valueType="num">
                                      <p:cBhvr>
                                        <p:cTn id="50"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51" dur="1000"/>
                                        <p:tgtEl>
                                          <p:spTgt spid="27"/>
                                        </p:tgtEl>
                                      </p:cBhvr>
                                    </p:animEffect>
                                  </p:childTnLst>
                                </p:cTn>
                              </p:par>
                            </p:childTnLst>
                          </p:cTn>
                        </p:par>
                        <p:par>
                          <p:cTn id="52" fill="hold">
                            <p:stCondLst>
                              <p:cond delay="1000"/>
                            </p:stCondLst>
                            <p:childTnLst>
                              <p:par>
                                <p:cTn id="53" presetID="29" presetClass="entr" presetSubtype="0"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1000" fill="hold"/>
                                        <p:tgtEl>
                                          <p:spTgt spid="34"/>
                                        </p:tgtEl>
                                        <p:attrNameLst>
                                          <p:attrName>ppt_x</p:attrName>
                                        </p:attrNameLst>
                                      </p:cBhvr>
                                      <p:tavLst>
                                        <p:tav tm="0">
                                          <p:val>
                                            <p:strVal val="#ppt_x-.2"/>
                                          </p:val>
                                        </p:tav>
                                        <p:tav tm="100000">
                                          <p:val>
                                            <p:strVal val="#ppt_x"/>
                                          </p:val>
                                        </p:tav>
                                      </p:tavLst>
                                    </p:anim>
                                    <p:anim calcmode="lin" valueType="num">
                                      <p:cBhvr>
                                        <p:cTn id="56"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57" dur="1000"/>
                                        <p:tgtEl>
                                          <p:spTgt spid="34"/>
                                        </p:tgtEl>
                                      </p:cBhvr>
                                    </p:animEffect>
                                  </p:childTnLst>
                                </p:cTn>
                              </p:par>
                              <p:par>
                                <p:cTn id="58" presetID="29"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1000" fill="hold"/>
                                        <p:tgtEl>
                                          <p:spTgt spid="28"/>
                                        </p:tgtEl>
                                        <p:attrNameLst>
                                          <p:attrName>ppt_x</p:attrName>
                                        </p:attrNameLst>
                                      </p:cBhvr>
                                      <p:tavLst>
                                        <p:tav tm="0">
                                          <p:val>
                                            <p:strVal val="#ppt_x-.2"/>
                                          </p:val>
                                        </p:tav>
                                        <p:tav tm="100000">
                                          <p:val>
                                            <p:strVal val="#ppt_x"/>
                                          </p:val>
                                        </p:tav>
                                      </p:tavLst>
                                    </p:anim>
                                    <p:anim calcmode="lin" valueType="num">
                                      <p:cBhvr>
                                        <p:cTn id="61"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6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animBg="1"/>
      <p:bldP spid="23" grpId="0"/>
      <p:bldP spid="24" grpId="0"/>
      <p:bldP spid="25" grpId="0" animBg="1"/>
      <p:bldP spid="26" grpId="0"/>
      <p:bldP spid="27" grpId="0"/>
      <p:bldP spid="34"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Text Box 4"/>
          <p:cNvSpPr txBox="1">
            <a:spLocks noChangeArrowheads="1"/>
          </p:cNvSpPr>
          <p:nvPr/>
        </p:nvSpPr>
        <p:spPr bwMode="auto">
          <a:xfrm>
            <a:off x="1676400" y="5214938"/>
            <a:ext cx="4572000" cy="304800"/>
          </a:xfrm>
          <a:prstGeom prst="rect">
            <a:avLst/>
          </a:prstGeom>
          <a:noFill/>
          <a:ln w="9525">
            <a:noFill/>
            <a:miter lim="800000"/>
            <a:headEnd/>
            <a:tailEnd/>
          </a:ln>
          <a:effectLst/>
        </p:spPr>
        <p:txBody>
          <a:bodyPr>
            <a:spAutoFit/>
          </a:bodyPr>
          <a:lstStyle/>
          <a:p>
            <a:r>
              <a:rPr lang="ar-SA" sz="1400" b="1" dirty="0" smtClean="0">
                <a:solidFill>
                  <a:srgbClr val="FF0000"/>
                </a:solidFill>
                <a:latin typeface="Verdana" pitchFamily="34" charset="0"/>
              </a:rPr>
              <a:t>إعداد الأستاذ نزار أبو رجب                     مدرسة ذكور الرحمة الأساسية </a:t>
            </a:r>
            <a:endParaRPr lang="en-US" sz="1400" b="1" dirty="0">
              <a:solidFill>
                <a:srgbClr val="FF0000"/>
              </a:solidFill>
              <a:latin typeface="Verdana" pitchFamily="34" charset="0"/>
            </a:endParaRPr>
          </a:p>
        </p:txBody>
      </p:sp>
      <p:sp>
        <p:nvSpPr>
          <p:cNvPr id="86021" name="WordArt 5"/>
          <p:cNvSpPr>
            <a:spLocks noChangeArrowheads="1" noChangeShapeType="1" noTextEdit="1"/>
          </p:cNvSpPr>
          <p:nvPr/>
        </p:nvSpPr>
        <p:spPr bwMode="gray">
          <a:xfrm>
            <a:off x="1600200" y="4386263"/>
            <a:ext cx="5486400" cy="639762"/>
          </a:xfrm>
          <a:prstGeom prst="rect">
            <a:avLst/>
          </a:prstGeom>
        </p:spPr>
        <p:txBody>
          <a:bodyPr wrap="none" fromWordArt="1">
            <a:prstTxWarp prst="textDeflate">
              <a:avLst>
                <a:gd name="adj" fmla="val 0"/>
              </a:avLst>
            </a:prstTxWarp>
          </a:bodyPr>
          <a:lstStyle/>
          <a:p>
            <a:pPr algn="ctr"/>
            <a:r>
              <a:rPr lang="ar-SA" sz="3600" b="1" kern="10" dirty="0" smtClean="0">
                <a:ln w="28575">
                  <a:solidFill>
                    <a:schemeClr val="bg1"/>
                  </a:solidFill>
                  <a:round/>
                  <a:headEnd/>
                  <a:tailEnd/>
                </a:ln>
                <a:gradFill rotWithShape="1">
                  <a:gsLst>
                    <a:gs pos="0">
                      <a:schemeClr val="hlink"/>
                    </a:gs>
                    <a:gs pos="100000">
                      <a:schemeClr val="accent1"/>
                    </a:gs>
                  </a:gsLst>
                  <a:lin ang="0" scaled="1"/>
                </a:gradFill>
                <a:effectLst>
                  <a:outerShdw dist="89803" dir="2700000" algn="ctr" rotWithShape="0">
                    <a:schemeClr val="tx2">
                      <a:alpha val="50000"/>
                    </a:schemeClr>
                  </a:outerShdw>
                </a:effectLst>
                <a:latin typeface="Arial"/>
                <a:cs typeface="Arial"/>
              </a:rPr>
              <a:t>القران الكريم حياة القلوب </a:t>
            </a:r>
            <a:endParaRPr lang="ar-SA" sz="3600" b="1" kern="10" dirty="0">
              <a:ln w="28575">
                <a:solidFill>
                  <a:schemeClr val="bg1"/>
                </a:solidFill>
                <a:round/>
                <a:headEnd/>
                <a:tailEnd/>
              </a:ln>
              <a:gradFill rotWithShape="1">
                <a:gsLst>
                  <a:gs pos="0">
                    <a:schemeClr val="hlink"/>
                  </a:gs>
                  <a:gs pos="100000">
                    <a:schemeClr val="accent1"/>
                  </a:gs>
                </a:gsLst>
                <a:lin ang="0" scaled="1"/>
              </a:gradFill>
              <a:effectLst>
                <a:outerShdw dist="89803" dir="2700000" algn="ctr" rotWithShape="0">
                  <a:schemeClr val="tx2">
                    <a:alpha val="50000"/>
                  </a:schemeClr>
                </a:outerShdw>
              </a:effectLst>
              <a:latin typeface="Arial"/>
              <a:cs typeface="Arial"/>
            </a:endParaRPr>
          </a:p>
        </p:txBody>
      </p:sp>
      <p:pic>
        <p:nvPicPr>
          <p:cNvPr id="4" name="صورة 3"/>
          <p:cNvPicPr/>
          <p:nvPr/>
        </p:nvPicPr>
        <p:blipFill>
          <a:blip r:embed="rId2" cstate="print"/>
          <a:srcRect/>
          <a:stretch>
            <a:fillRect/>
          </a:stretch>
        </p:blipFill>
        <p:spPr bwMode="auto">
          <a:xfrm>
            <a:off x="4286248" y="6076952"/>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صورة 6"/>
          <p:cNvPicPr/>
          <p:nvPr/>
        </p:nvPicPr>
        <p:blipFill>
          <a:blip r:embed="rId2" cstate="print"/>
          <a:srcRect/>
          <a:stretch>
            <a:fillRect/>
          </a:stretch>
        </p:blipFill>
        <p:spPr bwMode="auto">
          <a:xfrm>
            <a:off x="3571868" y="5715016"/>
            <a:ext cx="1928826" cy="11429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شريط إلى الأعلى 7"/>
          <p:cNvSpPr/>
          <p:nvPr/>
        </p:nvSpPr>
        <p:spPr>
          <a:xfrm>
            <a:off x="0" y="5715000"/>
            <a:ext cx="2743200" cy="1143000"/>
          </a:xfrm>
          <a:prstGeom prst="ribbon2">
            <a:avLst/>
          </a:prstGeom>
          <a:solidFill>
            <a:schemeClr val="accent2">
              <a:lumMod val="50000"/>
            </a:schemeClr>
          </a:solidFill>
          <a:effectLst>
            <a:glow rad="228600">
              <a:schemeClr val="accent6">
                <a:satMod val="175000"/>
                <a:alpha val="40000"/>
              </a:schemeClr>
            </a:glow>
            <a:outerShdw blurRad="40000" dist="23000" dir="5400000" rotWithShape="0">
              <a:srgbClr val="000000">
                <a:alpha val="35000"/>
              </a:srgbClr>
            </a:outerShdw>
          </a:effectLst>
          <a:scene3d>
            <a:camera prst="isometricOffAxis1Right"/>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rtlCol="0" anchor="ctr">
            <a:prstTxWarp prst="textStop">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sz="2000" b="1" dirty="0" smtClean="0">
                <a:ln w="1905">
                  <a:solidFill>
                    <a:sysClr val="windowText" lastClr="000000"/>
                  </a:solidFill>
                </a:ln>
                <a:solidFill>
                  <a:srgbClr val="FF0000"/>
                </a:solidFill>
                <a:effectLst>
                  <a:innerShdw blurRad="69850" dist="43180" dir="5400000">
                    <a:srgbClr val="000000">
                      <a:alpha val="65000"/>
                    </a:srgbClr>
                  </a:innerShdw>
                </a:effectLst>
              </a:rPr>
              <a:t>إعداد المعلم الأستاذ </a:t>
            </a:r>
          </a:p>
          <a:p>
            <a:pPr algn="ctr"/>
            <a:r>
              <a:rPr lang="ar-SA" sz="2000" b="1" dirty="0" smtClean="0">
                <a:ln w="1905">
                  <a:solidFill>
                    <a:sysClr val="windowText" lastClr="000000"/>
                  </a:solidFill>
                </a:ln>
                <a:solidFill>
                  <a:srgbClr val="FF0000"/>
                </a:solidFill>
                <a:effectLst>
                  <a:innerShdw blurRad="69850" dist="43180" dir="5400000">
                    <a:srgbClr val="000000">
                      <a:alpha val="65000"/>
                    </a:srgbClr>
                  </a:innerShdw>
                </a:effectLst>
              </a:rPr>
              <a:t>نزار أبو رجب </a:t>
            </a:r>
            <a:endParaRPr lang="en-US" sz="2000" b="1" dirty="0">
              <a:ln w="1905">
                <a:solidFill>
                  <a:sysClr val="windowText" lastClr="000000"/>
                </a:solidFill>
              </a:ln>
              <a:solidFill>
                <a:srgbClr val="FF0000"/>
              </a:solidFill>
              <a:effectLst>
                <a:innerShdw blurRad="69850" dist="43180" dir="5400000">
                  <a:srgbClr val="000000">
                    <a:alpha val="65000"/>
                  </a:srgbClr>
                </a:innerShdw>
              </a:effectLst>
            </a:endParaRPr>
          </a:p>
        </p:txBody>
      </p:sp>
      <p:pic>
        <p:nvPicPr>
          <p:cNvPr id="8194" name="Picture 2" descr="C:\Users\nizar\Desktop\BNaCJFnCYAAgQlV.jpg"/>
          <p:cNvPicPr>
            <a:picLocks noChangeAspect="1" noChangeArrowheads="1"/>
          </p:cNvPicPr>
          <p:nvPr/>
        </p:nvPicPr>
        <p:blipFill>
          <a:blip r:embed="rId3"/>
          <a:srcRect/>
          <a:stretch>
            <a:fillRect/>
          </a:stretch>
        </p:blipFill>
        <p:spPr bwMode="auto">
          <a:xfrm>
            <a:off x="642910" y="214290"/>
            <a:ext cx="8001056" cy="3929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par>
                          <p:cTn id="10" fill="hold">
                            <p:stCondLst>
                              <p:cond delay="5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8"/>
                                        </p:tgtEl>
                                        <p:attrNameLst>
                                          <p:attrName>style.visibility</p:attrName>
                                        </p:attrNameLst>
                                      </p:cBhvr>
                                      <p:to>
                                        <p:strVal val="visible"/>
                                      </p:to>
                                    </p:set>
                                    <p:anim by="(-#ppt_w*2)" calcmode="lin" valueType="num">
                                      <p:cBhvr rctx="PPT">
                                        <p:cTn id="13" dur="500" autoRev="1" fill="hold">
                                          <p:stCondLst>
                                            <p:cond delay="0"/>
                                          </p:stCondLst>
                                        </p:cTn>
                                        <p:tgtEl>
                                          <p:spTgt spid="8"/>
                                        </p:tgtEl>
                                        <p:attrNameLst>
                                          <p:attrName>ppt_w</p:attrName>
                                        </p:attrNameLst>
                                      </p:cBhvr>
                                    </p:anim>
                                    <p:anim by="(#ppt_w*0.50)" calcmode="lin" valueType="num">
                                      <p:cBhvr>
                                        <p:cTn id="14" dur="500" decel="50000" autoRev="1" fill="hold">
                                          <p:stCondLst>
                                            <p:cond delay="0"/>
                                          </p:stCondLst>
                                        </p:cTn>
                                        <p:tgtEl>
                                          <p:spTgt spid="8"/>
                                        </p:tgtEl>
                                        <p:attrNameLst>
                                          <p:attrName>ppt_x</p:attrName>
                                        </p:attrNameLst>
                                      </p:cBhvr>
                                    </p:anim>
                                    <p:anim from="(-#ppt_h/2)" to="(#ppt_y)" calcmode="lin" valueType="num">
                                      <p:cBhvr>
                                        <p:cTn id="15" dur="1000" fill="hold">
                                          <p:stCondLst>
                                            <p:cond delay="0"/>
                                          </p:stCondLst>
                                        </p:cTn>
                                        <p:tgtEl>
                                          <p:spTgt spid="8"/>
                                        </p:tgtEl>
                                        <p:attrNameLst>
                                          <p:attrName>ppt_y</p:attrName>
                                        </p:attrNameLst>
                                      </p:cBhvr>
                                    </p:anim>
                                    <p:animRot by="21600000">
                                      <p:cBhvr>
                                        <p:cTn id="16"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مربع نص 6"/>
          <p:cNvSpPr txBox="1"/>
          <p:nvPr/>
        </p:nvSpPr>
        <p:spPr>
          <a:xfrm>
            <a:off x="3643306" y="1071546"/>
            <a:ext cx="2143140" cy="707886"/>
          </a:xfrm>
          <a:prstGeom prst="rect">
            <a:avLst/>
          </a:prstGeom>
          <a:noFill/>
        </p:spPr>
        <p:txBody>
          <a:bodyPr wrap="square" rtlCol="1">
            <a:spAutoFit/>
          </a:bodyPr>
          <a:lstStyle/>
          <a:p>
            <a:pPr algn="r"/>
            <a:r>
              <a:rPr lang="ar-SA" sz="4000" b="1" dirty="0" smtClean="0">
                <a:solidFill>
                  <a:schemeClr val="tx2"/>
                </a:solidFill>
              </a:rPr>
              <a:t>الأهداف </a:t>
            </a:r>
            <a:endParaRPr lang="ar-SA" sz="4000" b="1" dirty="0">
              <a:solidFill>
                <a:schemeClr val="tx2"/>
              </a:solidFill>
            </a:endParaRPr>
          </a:p>
        </p:txBody>
      </p:sp>
      <p:sp>
        <p:nvSpPr>
          <p:cNvPr id="8" name="Rectangle 64"/>
          <p:cNvSpPr>
            <a:spLocks noChangeArrowheads="1"/>
          </p:cNvSpPr>
          <p:nvPr/>
        </p:nvSpPr>
        <p:spPr bwMode="gray">
          <a:xfrm rot="3419336">
            <a:off x="8181666" y="1868429"/>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ar-SA"/>
          </a:p>
        </p:txBody>
      </p:sp>
      <p:sp>
        <p:nvSpPr>
          <p:cNvPr id="9" name="Text Box 67"/>
          <p:cNvSpPr txBox="1">
            <a:spLocks noChangeArrowheads="1"/>
          </p:cNvSpPr>
          <p:nvPr/>
        </p:nvSpPr>
        <p:spPr bwMode="gray">
          <a:xfrm>
            <a:off x="8286776" y="1857364"/>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chemeClr val="bg1"/>
                </a:solidFill>
              </a:rPr>
              <a:t>1</a:t>
            </a:r>
          </a:p>
        </p:txBody>
      </p:sp>
      <p:sp>
        <p:nvSpPr>
          <p:cNvPr id="10" name="AutoShape 71"/>
          <p:cNvSpPr>
            <a:spLocks noChangeArrowheads="1"/>
          </p:cNvSpPr>
          <p:nvPr/>
        </p:nvSpPr>
        <p:spPr bwMode="gray">
          <a:xfrm>
            <a:off x="857224" y="1857364"/>
            <a:ext cx="6929486" cy="457200"/>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accent2"/>
            </a:solidFill>
            <a:round/>
            <a:headEnd/>
            <a:tailEnd/>
          </a:ln>
          <a:effectLst>
            <a:outerShdw dist="99190" dir="2388334" algn="ctr" rotWithShape="0">
              <a:srgbClr val="333333">
                <a:alpha val="50000"/>
              </a:srgbClr>
            </a:outerShdw>
          </a:effectLst>
        </p:spPr>
        <p:txBody>
          <a:bodyPr wrap="none" anchor="ctr"/>
          <a:lstStyle/>
          <a:p>
            <a:endParaRPr lang="ar-SA"/>
          </a:p>
        </p:txBody>
      </p:sp>
      <p:sp>
        <p:nvSpPr>
          <p:cNvPr id="11" name="Text Box 73"/>
          <p:cNvSpPr txBox="1">
            <a:spLocks noChangeArrowheads="1"/>
          </p:cNvSpPr>
          <p:nvPr/>
        </p:nvSpPr>
        <p:spPr bwMode="gray">
          <a:xfrm>
            <a:off x="1928794" y="1857364"/>
            <a:ext cx="5786478" cy="523220"/>
          </a:xfrm>
          <a:prstGeom prst="rect">
            <a:avLst/>
          </a:prstGeom>
          <a:noFill/>
          <a:ln w="9525" algn="ctr">
            <a:noFill/>
            <a:miter lim="800000"/>
            <a:headEnd/>
            <a:tailEnd/>
          </a:ln>
          <a:effectLst/>
        </p:spPr>
        <p:txBody>
          <a:bodyPr wrap="square">
            <a:spAutoFit/>
          </a:bodyPr>
          <a:lstStyle/>
          <a:p>
            <a:pPr algn="r" eaLnBrk="0" hangingPunct="0"/>
            <a:r>
              <a:rPr lang="ar-SA" sz="2800" b="1" dirty="0" smtClean="0"/>
              <a:t>أن يقرأ الطالب الحديثَ الشَّريفَ غيبًا.</a:t>
            </a:r>
            <a:endParaRPr lang="en-US" sz="2800" b="1" dirty="0"/>
          </a:p>
        </p:txBody>
      </p:sp>
      <p:sp>
        <p:nvSpPr>
          <p:cNvPr id="12" name="Rectangle 69"/>
          <p:cNvSpPr>
            <a:spLocks noChangeArrowheads="1"/>
          </p:cNvSpPr>
          <p:nvPr/>
        </p:nvSpPr>
        <p:spPr bwMode="gray">
          <a:xfrm rot="3419336">
            <a:off x="8181666" y="2654248"/>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ar-SA"/>
          </a:p>
        </p:txBody>
      </p:sp>
      <p:sp>
        <p:nvSpPr>
          <p:cNvPr id="13" name="Rectangle 74"/>
          <p:cNvSpPr>
            <a:spLocks noChangeArrowheads="1"/>
          </p:cNvSpPr>
          <p:nvPr/>
        </p:nvSpPr>
        <p:spPr bwMode="gray">
          <a:xfrm rot="3419336">
            <a:off x="8181665" y="3440067"/>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ar-SA"/>
          </a:p>
        </p:txBody>
      </p:sp>
      <p:sp>
        <p:nvSpPr>
          <p:cNvPr id="14" name="Rectangle 69"/>
          <p:cNvSpPr>
            <a:spLocks noChangeArrowheads="1"/>
          </p:cNvSpPr>
          <p:nvPr/>
        </p:nvSpPr>
        <p:spPr bwMode="gray">
          <a:xfrm rot="3419336">
            <a:off x="8181664" y="4225884"/>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ar-SA"/>
          </a:p>
        </p:txBody>
      </p:sp>
      <p:sp>
        <p:nvSpPr>
          <p:cNvPr id="15" name="Rectangle 74"/>
          <p:cNvSpPr>
            <a:spLocks noChangeArrowheads="1"/>
          </p:cNvSpPr>
          <p:nvPr/>
        </p:nvSpPr>
        <p:spPr bwMode="gray">
          <a:xfrm rot="3419336">
            <a:off x="8181665" y="5011701"/>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ar-SA"/>
          </a:p>
        </p:txBody>
      </p:sp>
      <p:sp>
        <p:nvSpPr>
          <p:cNvPr id="16" name="Rectangle 69"/>
          <p:cNvSpPr>
            <a:spLocks noChangeArrowheads="1"/>
          </p:cNvSpPr>
          <p:nvPr/>
        </p:nvSpPr>
        <p:spPr bwMode="gray">
          <a:xfrm rot="3419336">
            <a:off x="8181666" y="5726081"/>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ar-SA"/>
          </a:p>
        </p:txBody>
      </p:sp>
      <p:sp>
        <p:nvSpPr>
          <p:cNvPr id="18" name="AutoShape 76"/>
          <p:cNvSpPr>
            <a:spLocks noChangeArrowheads="1"/>
          </p:cNvSpPr>
          <p:nvPr/>
        </p:nvSpPr>
        <p:spPr bwMode="gray">
          <a:xfrm>
            <a:off x="857224" y="2643182"/>
            <a:ext cx="6858048" cy="457200"/>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endParaRPr lang="ar-SA"/>
          </a:p>
        </p:txBody>
      </p:sp>
      <p:sp>
        <p:nvSpPr>
          <p:cNvPr id="19" name="AutoShape 81"/>
          <p:cNvSpPr>
            <a:spLocks noChangeArrowheads="1"/>
          </p:cNvSpPr>
          <p:nvPr/>
        </p:nvSpPr>
        <p:spPr bwMode="gray">
          <a:xfrm>
            <a:off x="714348" y="3395663"/>
            <a:ext cx="7072362" cy="457200"/>
          </a:xfrm>
          <a:prstGeom prst="roundRect">
            <a:avLst>
              <a:gd name="adj" fmla="val 16667"/>
            </a:avLst>
          </a:prstGeom>
          <a:gradFill rotWithShape="1">
            <a:gsLst>
              <a:gs pos="0">
                <a:schemeClr val="bg2">
                  <a:gamma/>
                  <a:tint val="21176"/>
                  <a:invGamma/>
                </a:schemeClr>
              </a:gs>
              <a:gs pos="100000">
                <a:schemeClr val="bg2"/>
              </a:gs>
            </a:gsLst>
            <a:lin ang="0" scaled="1"/>
          </a:gra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endParaRPr lang="ar-SA"/>
          </a:p>
        </p:txBody>
      </p:sp>
      <p:sp>
        <p:nvSpPr>
          <p:cNvPr id="21" name="AutoShape 90"/>
          <p:cNvSpPr>
            <a:spLocks noChangeArrowheads="1"/>
          </p:cNvSpPr>
          <p:nvPr/>
        </p:nvSpPr>
        <p:spPr bwMode="gray">
          <a:xfrm>
            <a:off x="714348" y="4191000"/>
            <a:ext cx="7072362" cy="457200"/>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accent2"/>
            </a:solidFill>
            <a:round/>
            <a:headEnd/>
            <a:tailEnd/>
          </a:ln>
          <a:effectLst>
            <a:outerShdw dist="99190" dir="2388334" algn="ctr" rotWithShape="0">
              <a:srgbClr val="333333">
                <a:alpha val="50000"/>
              </a:srgbClr>
            </a:outerShdw>
          </a:effectLst>
        </p:spPr>
        <p:txBody>
          <a:bodyPr wrap="none" anchor="ctr"/>
          <a:lstStyle/>
          <a:p>
            <a:endParaRPr lang="ar-SA"/>
          </a:p>
        </p:txBody>
      </p:sp>
      <p:sp>
        <p:nvSpPr>
          <p:cNvPr id="22" name="AutoShape 92"/>
          <p:cNvSpPr>
            <a:spLocks noChangeArrowheads="1"/>
          </p:cNvSpPr>
          <p:nvPr/>
        </p:nvSpPr>
        <p:spPr bwMode="gray">
          <a:xfrm>
            <a:off x="785786" y="4953000"/>
            <a:ext cx="7000924" cy="457200"/>
          </a:xfrm>
          <a:prstGeom prst="roundRect">
            <a:avLst>
              <a:gd name="adj" fmla="val 16667"/>
            </a:avLst>
          </a:prstGeom>
          <a:gradFill rotWithShape="1">
            <a:gsLst>
              <a:gs pos="0">
                <a:schemeClr val="folHlink">
                  <a:gamma/>
                  <a:tint val="21176"/>
                  <a:invGamma/>
                </a:schemeClr>
              </a:gs>
              <a:gs pos="100000">
                <a:schemeClr val="folHlink"/>
              </a:gs>
            </a:gsLst>
            <a:lin ang="0" scaled="1"/>
          </a:gradFill>
          <a:ln w="12700" algn="ctr">
            <a:solidFill>
              <a:schemeClr val="folHlink"/>
            </a:solidFill>
            <a:round/>
            <a:headEnd/>
            <a:tailEnd/>
          </a:ln>
          <a:effectLst>
            <a:outerShdw dist="99190" dir="2388334" algn="ctr" rotWithShape="0">
              <a:srgbClr val="333333">
                <a:alpha val="50000"/>
              </a:srgbClr>
            </a:outerShdw>
          </a:effectLst>
        </p:spPr>
        <p:txBody>
          <a:bodyPr wrap="none" anchor="ctr"/>
          <a:lstStyle/>
          <a:p>
            <a:endParaRPr lang="ar-SA"/>
          </a:p>
        </p:txBody>
      </p:sp>
      <p:sp>
        <p:nvSpPr>
          <p:cNvPr id="23" name="AutoShape 81"/>
          <p:cNvSpPr>
            <a:spLocks noChangeArrowheads="1"/>
          </p:cNvSpPr>
          <p:nvPr/>
        </p:nvSpPr>
        <p:spPr bwMode="gray">
          <a:xfrm>
            <a:off x="785786" y="5715016"/>
            <a:ext cx="7000924" cy="457200"/>
          </a:xfrm>
          <a:prstGeom prst="roundRect">
            <a:avLst>
              <a:gd name="adj" fmla="val 16667"/>
            </a:avLst>
          </a:prstGeom>
          <a:gradFill rotWithShape="1">
            <a:gsLst>
              <a:gs pos="0">
                <a:schemeClr val="bg2">
                  <a:gamma/>
                  <a:tint val="21176"/>
                  <a:invGamma/>
                </a:schemeClr>
              </a:gs>
              <a:gs pos="100000">
                <a:schemeClr val="bg2"/>
              </a:gs>
            </a:gsLst>
            <a:lin ang="0" scaled="1"/>
          </a:gra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a:r>
              <a:rPr lang="ar-SA" sz="2800" b="1" dirty="0" smtClean="0"/>
              <a:t>أن يتحلّى الطالب بقِيَمِ البَذْلِ والعطاء.</a:t>
            </a:r>
            <a:endParaRPr lang="ar-SA" sz="2800" b="1" dirty="0"/>
          </a:p>
        </p:txBody>
      </p:sp>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1" name="Text Box 72"/>
          <p:cNvSpPr txBox="1">
            <a:spLocks noChangeArrowheads="1"/>
          </p:cNvSpPr>
          <p:nvPr/>
        </p:nvSpPr>
        <p:spPr bwMode="gray">
          <a:xfrm>
            <a:off x="8358214" y="4214818"/>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4</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33" name="Text Box 72"/>
          <p:cNvSpPr txBox="1">
            <a:spLocks noChangeArrowheads="1"/>
          </p:cNvSpPr>
          <p:nvPr/>
        </p:nvSpPr>
        <p:spPr bwMode="gray">
          <a:xfrm>
            <a:off x="8358214" y="571501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6</a:t>
            </a:r>
            <a:endParaRPr lang="en-US" sz="2400" b="1" dirty="0">
              <a:solidFill>
                <a:schemeClr val="bg1"/>
              </a:solidFill>
            </a:endParaRPr>
          </a:p>
        </p:txBody>
      </p:sp>
      <p:sp>
        <p:nvSpPr>
          <p:cNvPr id="34" name="Text Box 83"/>
          <p:cNvSpPr txBox="1">
            <a:spLocks noChangeArrowheads="1"/>
          </p:cNvSpPr>
          <p:nvPr/>
        </p:nvSpPr>
        <p:spPr bwMode="gray">
          <a:xfrm>
            <a:off x="-214346" y="2643182"/>
            <a:ext cx="7929618" cy="523220"/>
          </a:xfrm>
          <a:prstGeom prst="rect">
            <a:avLst/>
          </a:prstGeom>
          <a:noFill/>
          <a:ln w="9525" algn="ctr">
            <a:noFill/>
            <a:miter lim="800000"/>
            <a:headEnd/>
            <a:tailEnd/>
          </a:ln>
          <a:effectLst/>
        </p:spPr>
        <p:txBody>
          <a:bodyPr wrap="square">
            <a:spAutoFit/>
          </a:bodyPr>
          <a:lstStyle/>
          <a:p>
            <a:pPr algn="r"/>
            <a:r>
              <a:rPr lang="ar-SA" sz="2800" b="1" dirty="0" smtClean="0"/>
              <a:t>أن يمثِّلَ الطالب بعضَ صُوَرِ البَذْلِ والعطاء.</a:t>
            </a:r>
            <a:endParaRPr lang="ar-SA" sz="2800" b="1" dirty="0"/>
          </a:p>
        </p:txBody>
      </p:sp>
      <p:sp>
        <p:nvSpPr>
          <p:cNvPr id="35" name="Text Box 91"/>
          <p:cNvSpPr txBox="1">
            <a:spLocks noChangeArrowheads="1"/>
          </p:cNvSpPr>
          <p:nvPr/>
        </p:nvSpPr>
        <p:spPr bwMode="gray">
          <a:xfrm>
            <a:off x="857224" y="3429000"/>
            <a:ext cx="6858048" cy="523220"/>
          </a:xfrm>
          <a:prstGeom prst="rect">
            <a:avLst/>
          </a:prstGeom>
          <a:noFill/>
          <a:ln w="9525" algn="ctr">
            <a:noFill/>
            <a:miter lim="800000"/>
            <a:headEnd/>
            <a:tailEnd/>
          </a:ln>
          <a:effectLst/>
        </p:spPr>
        <p:txBody>
          <a:bodyPr wrap="square">
            <a:spAutoFit/>
          </a:bodyPr>
          <a:lstStyle/>
          <a:p>
            <a:pPr algn="r" eaLnBrk="0" hangingPunct="0"/>
            <a:r>
              <a:rPr lang="ar-SA" sz="2800" b="1" dirty="0" smtClean="0"/>
              <a:t>أن يتعَّرفَ الطالب إلى المعاني المستفادة مِنَ الحديث.</a:t>
            </a:r>
            <a:endParaRPr lang="en-US" sz="2800" b="1" dirty="0">
              <a:solidFill>
                <a:srgbClr val="000000"/>
              </a:solidFill>
            </a:endParaRPr>
          </a:p>
        </p:txBody>
      </p:sp>
      <p:sp>
        <p:nvSpPr>
          <p:cNvPr id="36" name="Text Box 78"/>
          <p:cNvSpPr txBox="1">
            <a:spLocks noChangeArrowheads="1"/>
          </p:cNvSpPr>
          <p:nvPr/>
        </p:nvSpPr>
        <p:spPr bwMode="gray">
          <a:xfrm>
            <a:off x="500034" y="4214818"/>
            <a:ext cx="7215238" cy="523220"/>
          </a:xfrm>
          <a:prstGeom prst="rect">
            <a:avLst/>
          </a:prstGeom>
          <a:noFill/>
          <a:ln w="9525" algn="ctr">
            <a:noFill/>
            <a:miter lim="800000"/>
            <a:headEnd/>
            <a:tailEnd/>
          </a:ln>
          <a:effectLst/>
        </p:spPr>
        <p:txBody>
          <a:bodyPr wrap="square">
            <a:spAutoFit/>
          </a:bodyPr>
          <a:lstStyle/>
          <a:p>
            <a:pPr algn="r" eaLnBrk="0" hangingPunct="0"/>
            <a:r>
              <a:rPr lang="ar-SA" sz="2800" b="1" dirty="0" smtClean="0"/>
              <a:t>أن يُوَضِّحَ الطالب الأحكامَ المستفادةَ مِنَ الحديث.</a:t>
            </a:r>
            <a:endParaRPr lang="en-US" sz="2800" b="1" dirty="0">
              <a:solidFill>
                <a:srgbClr val="000000"/>
              </a:solidFill>
            </a:endParaRPr>
          </a:p>
        </p:txBody>
      </p:sp>
      <p:sp>
        <p:nvSpPr>
          <p:cNvPr id="37" name="Text Box 93"/>
          <p:cNvSpPr txBox="1">
            <a:spLocks noChangeArrowheads="1"/>
          </p:cNvSpPr>
          <p:nvPr/>
        </p:nvSpPr>
        <p:spPr bwMode="gray">
          <a:xfrm>
            <a:off x="2000232" y="5000636"/>
            <a:ext cx="5643602" cy="523220"/>
          </a:xfrm>
          <a:prstGeom prst="rect">
            <a:avLst/>
          </a:prstGeom>
          <a:noFill/>
          <a:ln w="9525" algn="ctr">
            <a:noFill/>
            <a:miter lim="800000"/>
            <a:headEnd/>
            <a:tailEnd/>
          </a:ln>
          <a:effectLst/>
        </p:spPr>
        <p:txBody>
          <a:bodyPr wrap="square">
            <a:spAutoFit/>
          </a:bodyPr>
          <a:lstStyle/>
          <a:p>
            <a:pPr algn="r" eaLnBrk="0" hangingPunct="0"/>
            <a:r>
              <a:rPr lang="ar-SA" sz="2800" b="1" dirty="0" smtClean="0"/>
              <a:t>أن يبيِّنَ الطالب معنى البَذْلِ والعطاء.</a:t>
            </a:r>
            <a:endParaRPr lang="en-US" sz="2800" b="1" dirty="0">
              <a:solidFill>
                <a:srgbClr val="000000"/>
              </a:solidFill>
            </a:endParaRPr>
          </a:p>
        </p:txBody>
      </p:sp>
    </p:spTree>
  </p:cSld>
  <p:clrMapOvr>
    <a:masterClrMapping/>
  </p:clrMapOvr>
  <p:transition advClick="0" advTm="10000">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1" name="Text Box 72"/>
          <p:cNvSpPr txBox="1">
            <a:spLocks noChangeArrowheads="1"/>
          </p:cNvSpPr>
          <p:nvPr/>
        </p:nvSpPr>
        <p:spPr bwMode="gray">
          <a:xfrm>
            <a:off x="8358214" y="4214818"/>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4</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pic>
        <p:nvPicPr>
          <p:cNvPr id="16" name="Picture 2"/>
          <p:cNvPicPr>
            <a:picLocks noChangeAspect="1" noChangeArrowheads="1"/>
          </p:cNvPicPr>
          <p:nvPr/>
        </p:nvPicPr>
        <p:blipFill>
          <a:blip r:embed="rId3"/>
          <a:srcRect/>
          <a:stretch>
            <a:fillRect/>
          </a:stretch>
        </p:blipFill>
        <p:spPr bwMode="auto">
          <a:xfrm>
            <a:off x="214282" y="1000108"/>
            <a:ext cx="2643188" cy="22193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مستطيل 16"/>
          <p:cNvSpPr/>
          <p:nvPr/>
        </p:nvSpPr>
        <p:spPr>
          <a:xfrm>
            <a:off x="3214678" y="1357298"/>
            <a:ext cx="5429256" cy="2062103"/>
          </a:xfrm>
          <a:prstGeom prst="rect">
            <a:avLst/>
          </a:prstGeom>
        </p:spPr>
        <p:txBody>
          <a:bodyPr wrap="square">
            <a:spAutoFit/>
          </a:bodyPr>
          <a:lstStyle/>
          <a:p>
            <a:pPr algn="r"/>
            <a:r>
              <a:rPr lang="ar-SA" sz="3200" b="1" dirty="0" smtClean="0"/>
              <a:t>عَنْ أبي هُرَيْرَةَ،عَنْ رسولِ اللّهِ قالَ:</a:t>
            </a:r>
          </a:p>
          <a:p>
            <a:pPr algn="ctr"/>
            <a:r>
              <a:rPr lang="ar-SA" sz="3200" b="1" dirty="0" smtClean="0"/>
              <a:t>«ما نَقَصَتْ </a:t>
            </a:r>
            <a:r>
              <a:rPr lang="ar-SA" sz="3200" b="1" u="sng" dirty="0" smtClean="0"/>
              <a:t>صَدَقَةٌ</a:t>
            </a:r>
            <a:r>
              <a:rPr lang="ar-SA" sz="3200" b="1" dirty="0" smtClean="0"/>
              <a:t> مِنْ مالٍ، وَما زادَ اللّهُ عَبْدًا </a:t>
            </a:r>
            <a:r>
              <a:rPr lang="ar-SA" sz="3200" b="1" u="sng" dirty="0" smtClean="0"/>
              <a:t>بِعَفْوٍ</a:t>
            </a:r>
            <a:r>
              <a:rPr lang="ar-SA" sz="3200" b="1" dirty="0" smtClean="0"/>
              <a:t> إِلّا </a:t>
            </a:r>
            <a:r>
              <a:rPr lang="ar-SA" sz="3200" b="1" u="sng" dirty="0" smtClean="0"/>
              <a:t>عِزًّا</a:t>
            </a:r>
            <a:r>
              <a:rPr lang="ar-SA" sz="3200" b="1" dirty="0" smtClean="0"/>
              <a:t>، وَما </a:t>
            </a:r>
            <a:r>
              <a:rPr lang="ar-SA" sz="3200" b="1" u="sng" dirty="0" smtClean="0"/>
              <a:t>تَواضَعَ</a:t>
            </a:r>
            <a:r>
              <a:rPr lang="ar-SA" sz="3200" b="1" dirty="0" smtClean="0"/>
              <a:t> أحَدٌ للّهِ إِلّا رَفَعَهُ اللّهُ ». </a:t>
            </a:r>
            <a:endParaRPr lang="ar-SA" sz="3200" dirty="0"/>
          </a:p>
        </p:txBody>
      </p:sp>
      <p:sp>
        <p:nvSpPr>
          <p:cNvPr id="18" name="إطار 17"/>
          <p:cNvSpPr/>
          <p:nvPr/>
        </p:nvSpPr>
        <p:spPr bwMode="auto">
          <a:xfrm>
            <a:off x="2928926" y="1000108"/>
            <a:ext cx="5929354" cy="2643206"/>
          </a:xfrm>
          <a:prstGeom prst="fram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19" name="AutoShape 9"/>
          <p:cNvSpPr>
            <a:spLocks noChangeArrowheads="1"/>
          </p:cNvSpPr>
          <p:nvPr/>
        </p:nvSpPr>
        <p:spPr bwMode="gray">
          <a:xfrm>
            <a:off x="5786446" y="3714752"/>
            <a:ext cx="2941934" cy="571504"/>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2800" b="1" dirty="0" smtClean="0"/>
              <a:t>معاني المفردات</a:t>
            </a:r>
            <a:endParaRPr lang="en-US" sz="2800" b="1" dirty="0">
              <a:solidFill>
                <a:schemeClr val="tx2"/>
              </a:solidFill>
            </a:endParaRPr>
          </a:p>
        </p:txBody>
      </p:sp>
      <p:pic>
        <p:nvPicPr>
          <p:cNvPr id="7170" name="Picture 2"/>
          <p:cNvPicPr>
            <a:picLocks noChangeAspect="1" noChangeArrowheads="1"/>
          </p:cNvPicPr>
          <p:nvPr/>
        </p:nvPicPr>
        <p:blipFill>
          <a:blip r:embed="rId4"/>
          <a:srcRect/>
          <a:stretch>
            <a:fillRect/>
          </a:stretch>
        </p:blipFill>
        <p:spPr bwMode="auto">
          <a:xfrm>
            <a:off x="5143504" y="4429132"/>
            <a:ext cx="3529013" cy="7858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1" name="Picture 3"/>
          <p:cNvPicPr>
            <a:picLocks noChangeAspect="1" noChangeArrowheads="1"/>
          </p:cNvPicPr>
          <p:nvPr/>
        </p:nvPicPr>
        <p:blipFill>
          <a:blip r:embed="rId5"/>
          <a:srcRect/>
          <a:stretch>
            <a:fillRect/>
          </a:stretch>
        </p:blipFill>
        <p:spPr bwMode="auto">
          <a:xfrm>
            <a:off x="5143504" y="5357826"/>
            <a:ext cx="3548060" cy="857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2" name="Picture 4"/>
          <p:cNvPicPr>
            <a:picLocks noChangeAspect="1" noChangeArrowheads="1"/>
          </p:cNvPicPr>
          <p:nvPr/>
        </p:nvPicPr>
        <p:blipFill>
          <a:blip r:embed="rId6"/>
          <a:srcRect/>
          <a:stretch>
            <a:fillRect/>
          </a:stretch>
        </p:blipFill>
        <p:spPr bwMode="auto">
          <a:xfrm>
            <a:off x="1357290" y="4429132"/>
            <a:ext cx="3339727" cy="7858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3" name="Picture 5"/>
          <p:cNvPicPr>
            <a:picLocks noChangeAspect="1" noChangeArrowheads="1"/>
          </p:cNvPicPr>
          <p:nvPr/>
        </p:nvPicPr>
        <p:blipFill>
          <a:blip r:embed="rId7"/>
          <a:srcRect/>
          <a:stretch>
            <a:fillRect/>
          </a:stretch>
        </p:blipFill>
        <p:spPr bwMode="auto">
          <a:xfrm>
            <a:off x="1357290" y="5357826"/>
            <a:ext cx="3357586" cy="7858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amond(in)">
                                      <p:cBhvr>
                                        <p:cTn id="7" dur="2000"/>
                                        <p:tgtEl>
                                          <p:spTgt spid="16"/>
                                        </p:tgtEl>
                                      </p:cBhvr>
                                    </p:animEffect>
                                  </p:childTnLst>
                                </p:cTn>
                              </p:par>
                            </p:childTnLst>
                          </p:cTn>
                        </p:par>
                        <p:par>
                          <p:cTn id="8" fill="hold">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ox(in)">
                                      <p:cBhvr>
                                        <p:cTn id="11" dur="500"/>
                                        <p:tgtEl>
                                          <p:spTgt spid="18"/>
                                        </p:tgtEl>
                                      </p:cBhvr>
                                    </p:animEffect>
                                  </p:childTnLst>
                                </p:cTn>
                              </p:par>
                              <p:par>
                                <p:cTn id="12" presetID="17" presetClass="entr" presetSubtype="1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strVal val="#ppt_h"/>
                                          </p:val>
                                        </p:tav>
                                        <p:tav tm="100000">
                                          <p:val>
                                            <p:strVal val="#ppt_h"/>
                                          </p:val>
                                        </p:tav>
                                      </p:tavLst>
                                    </p:anim>
                                  </p:childTnLst>
                                </p:cTn>
                              </p:par>
                            </p:childTnLst>
                          </p:cTn>
                        </p:par>
                        <p:par>
                          <p:cTn id="16" fill="hold">
                            <p:stCondLst>
                              <p:cond delay="2500"/>
                            </p:stCondLst>
                            <p:childTnLst>
                              <p:par>
                                <p:cTn id="17" presetID="50" presetClass="entr" presetSubtype="0" decel="10000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strVal val="#ppt_w+.3"/>
                                          </p:val>
                                        </p:tav>
                                        <p:tav tm="100000">
                                          <p:val>
                                            <p:strVal val="#ppt_w"/>
                                          </p:val>
                                        </p:tav>
                                      </p:tavLst>
                                    </p:anim>
                                    <p:anim calcmode="lin" valueType="num">
                                      <p:cBhvr>
                                        <p:cTn id="20" dur="1000" fill="hold"/>
                                        <p:tgtEl>
                                          <p:spTgt spid="19"/>
                                        </p:tgtEl>
                                        <p:attrNameLst>
                                          <p:attrName>ppt_h</p:attrName>
                                        </p:attrNameLst>
                                      </p:cBhvr>
                                      <p:tavLst>
                                        <p:tav tm="0">
                                          <p:val>
                                            <p:strVal val="#ppt_h"/>
                                          </p:val>
                                        </p:tav>
                                        <p:tav tm="100000">
                                          <p:val>
                                            <p:strVal val="#ppt_h"/>
                                          </p:val>
                                        </p:tav>
                                      </p:tavLst>
                                    </p:anim>
                                    <p:animEffect transition="in" filter="fade">
                                      <p:cBhvr>
                                        <p:cTn id="21" dur="10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7170"/>
                                        </p:tgtEl>
                                        <p:attrNameLst>
                                          <p:attrName>style.visibility</p:attrName>
                                        </p:attrNameLst>
                                      </p:cBhvr>
                                      <p:to>
                                        <p:strVal val="visible"/>
                                      </p:to>
                                    </p:set>
                                    <p:animEffect transition="in" filter="box(in)">
                                      <p:cBhvr>
                                        <p:cTn id="26" dur="500"/>
                                        <p:tgtEl>
                                          <p:spTgt spid="717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7171"/>
                                        </p:tgtEl>
                                        <p:attrNameLst>
                                          <p:attrName>style.visibility</p:attrName>
                                        </p:attrNameLst>
                                      </p:cBhvr>
                                      <p:to>
                                        <p:strVal val="visible"/>
                                      </p:to>
                                    </p:set>
                                    <p:animEffect transition="in" filter="box(in)">
                                      <p:cBhvr>
                                        <p:cTn id="31" dur="500"/>
                                        <p:tgtEl>
                                          <p:spTgt spid="7171"/>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7172"/>
                                        </p:tgtEl>
                                        <p:attrNameLst>
                                          <p:attrName>style.visibility</p:attrName>
                                        </p:attrNameLst>
                                      </p:cBhvr>
                                      <p:to>
                                        <p:strVal val="visible"/>
                                      </p:to>
                                    </p:set>
                                    <p:animEffect transition="in" filter="box(in)">
                                      <p:cBhvr>
                                        <p:cTn id="36" dur="500"/>
                                        <p:tgtEl>
                                          <p:spTgt spid="717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7173"/>
                                        </p:tgtEl>
                                        <p:attrNameLst>
                                          <p:attrName>style.visibility</p:attrName>
                                        </p:attrNameLst>
                                      </p:cBhvr>
                                      <p:to>
                                        <p:strVal val="visible"/>
                                      </p:to>
                                    </p:set>
                                    <p:animEffect transition="in" filter="box(in)">
                                      <p:cBhvr>
                                        <p:cTn id="41"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6" name="Rectangle 26"/>
          <p:cNvSpPr>
            <a:spLocks noChangeArrowheads="1"/>
          </p:cNvSpPr>
          <p:nvPr/>
        </p:nvSpPr>
        <p:spPr bwMode="gray">
          <a:xfrm rot="3419336">
            <a:off x="7076014" y="1492981"/>
            <a:ext cx="1583623" cy="1379570"/>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ar-SA"/>
          </a:p>
        </p:txBody>
      </p:sp>
      <p:sp>
        <p:nvSpPr>
          <p:cNvPr id="17" name="مربع نص 16"/>
          <p:cNvSpPr txBox="1"/>
          <p:nvPr/>
        </p:nvSpPr>
        <p:spPr>
          <a:xfrm rot="19737887">
            <a:off x="7177272" y="1645066"/>
            <a:ext cx="1415414" cy="1077218"/>
          </a:xfrm>
          <a:prstGeom prst="rect">
            <a:avLst/>
          </a:prstGeom>
          <a:noFill/>
        </p:spPr>
        <p:txBody>
          <a:bodyPr wrap="square" rtlCol="1">
            <a:spAutoFit/>
          </a:bodyPr>
          <a:lstStyle/>
          <a:p>
            <a:pPr algn="ctr"/>
            <a:r>
              <a:rPr lang="ar-SA" sz="3200" b="1" dirty="0" smtClean="0">
                <a:solidFill>
                  <a:schemeClr val="bg1"/>
                </a:solidFill>
              </a:rPr>
              <a:t>صندوق </a:t>
            </a:r>
          </a:p>
          <a:p>
            <a:pPr algn="ctr"/>
            <a:r>
              <a:rPr lang="ar-SA" sz="3200" b="1" dirty="0" smtClean="0">
                <a:solidFill>
                  <a:schemeClr val="bg1"/>
                </a:solidFill>
              </a:rPr>
              <a:t>المعرفة </a:t>
            </a:r>
            <a:endParaRPr lang="ar-SA" sz="3200" b="1" dirty="0">
              <a:solidFill>
                <a:schemeClr val="bg1"/>
              </a:solidFill>
            </a:endParaRPr>
          </a:p>
        </p:txBody>
      </p:sp>
      <p:grpSp>
        <p:nvGrpSpPr>
          <p:cNvPr id="18" name="Group 62"/>
          <p:cNvGrpSpPr>
            <a:grpSpLocks/>
          </p:cNvGrpSpPr>
          <p:nvPr/>
        </p:nvGrpSpPr>
        <p:grpSpPr bwMode="auto">
          <a:xfrm>
            <a:off x="6715140" y="2071678"/>
            <a:ext cx="182562" cy="182562"/>
            <a:chOff x="1239" y="1515"/>
            <a:chExt cx="115" cy="115"/>
          </a:xfrm>
        </p:grpSpPr>
        <p:sp>
          <p:nvSpPr>
            <p:cNvPr id="19" name="AutoShape 6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a:effectLst/>
          </p:spPr>
          <p:txBody>
            <a:bodyPr wrap="none" anchor="ctr"/>
            <a:lstStyle/>
            <a:p>
              <a:endParaRPr lang="ar-SA"/>
            </a:p>
          </p:txBody>
        </p:sp>
        <p:sp>
          <p:nvSpPr>
            <p:cNvPr id="20" name="AutoShape 64"/>
            <p:cNvSpPr>
              <a:spLocks noChangeArrowheads="1"/>
            </p:cNvSpPr>
            <p:nvPr/>
          </p:nvSpPr>
          <p:spPr bwMode="gray">
            <a:xfrm rot="18900000" flipH="1">
              <a:off x="1239" y="1515"/>
              <a:ext cx="115" cy="115"/>
            </a:xfrm>
            <a:prstGeom prst="rtTriangle">
              <a:avLst/>
            </a:prstGeom>
            <a:solidFill>
              <a:schemeClr val="hlink"/>
            </a:solidFill>
            <a:ln w="9525" algn="ctr">
              <a:noFill/>
              <a:miter lim="800000"/>
              <a:headEnd/>
              <a:tailEnd/>
            </a:ln>
            <a:effectLst/>
          </p:spPr>
          <p:txBody>
            <a:bodyPr wrap="none" anchor="ctr"/>
            <a:lstStyle/>
            <a:p>
              <a:endParaRPr lang="ar-SA"/>
            </a:p>
          </p:txBody>
        </p:sp>
      </p:grpSp>
      <p:sp>
        <p:nvSpPr>
          <p:cNvPr id="21" name="مستطيل 20"/>
          <p:cNvSpPr/>
          <p:nvPr/>
        </p:nvSpPr>
        <p:spPr>
          <a:xfrm>
            <a:off x="214282" y="1928802"/>
            <a:ext cx="6357966" cy="954107"/>
          </a:xfrm>
          <a:prstGeom prst="rect">
            <a:avLst/>
          </a:prstGeom>
        </p:spPr>
        <p:txBody>
          <a:bodyPr wrap="square">
            <a:spAutoFit/>
          </a:bodyPr>
          <a:lstStyle/>
          <a:p>
            <a:pPr algn="r"/>
            <a:r>
              <a:rPr lang="ar-SA" sz="2800" b="1" dirty="0" smtClean="0"/>
              <a:t>راوي الحديثِ هُوَ الصَّحابِيُّ الجليلُ عبدُ الرَّحمنِ بْنُ صخرٍ </a:t>
            </a:r>
            <a:r>
              <a:rPr lang="ar-SA" sz="2800" b="1" dirty="0" err="1" smtClean="0"/>
              <a:t>الدوسِيّ</a:t>
            </a:r>
            <a:endParaRPr lang="ar-SA" sz="2800" b="1" dirty="0"/>
          </a:p>
        </p:txBody>
      </p:sp>
      <p:grpSp>
        <p:nvGrpSpPr>
          <p:cNvPr id="22" name="Group 62"/>
          <p:cNvGrpSpPr>
            <a:grpSpLocks/>
          </p:cNvGrpSpPr>
          <p:nvPr/>
        </p:nvGrpSpPr>
        <p:grpSpPr bwMode="auto">
          <a:xfrm>
            <a:off x="6715140" y="3143248"/>
            <a:ext cx="182562" cy="182562"/>
            <a:chOff x="1239" y="1515"/>
            <a:chExt cx="115" cy="115"/>
          </a:xfrm>
        </p:grpSpPr>
        <p:sp>
          <p:nvSpPr>
            <p:cNvPr id="23" name="AutoShape 6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a:effectLst/>
          </p:spPr>
          <p:txBody>
            <a:bodyPr wrap="none" anchor="ctr"/>
            <a:lstStyle/>
            <a:p>
              <a:endParaRPr lang="ar-SA"/>
            </a:p>
          </p:txBody>
        </p:sp>
        <p:sp>
          <p:nvSpPr>
            <p:cNvPr id="24" name="AutoShape 64"/>
            <p:cNvSpPr>
              <a:spLocks noChangeArrowheads="1"/>
            </p:cNvSpPr>
            <p:nvPr/>
          </p:nvSpPr>
          <p:spPr bwMode="gray">
            <a:xfrm rot="18900000" flipH="1">
              <a:off x="1239" y="1515"/>
              <a:ext cx="115" cy="115"/>
            </a:xfrm>
            <a:prstGeom prst="rtTriangle">
              <a:avLst/>
            </a:prstGeom>
            <a:solidFill>
              <a:schemeClr val="hlink"/>
            </a:solidFill>
            <a:ln w="9525" algn="ctr">
              <a:noFill/>
              <a:miter lim="800000"/>
              <a:headEnd/>
              <a:tailEnd/>
            </a:ln>
            <a:effectLst/>
          </p:spPr>
          <p:txBody>
            <a:bodyPr wrap="none" anchor="ctr"/>
            <a:lstStyle/>
            <a:p>
              <a:endParaRPr lang="ar-SA"/>
            </a:p>
          </p:txBody>
        </p:sp>
      </p:grpSp>
      <p:sp>
        <p:nvSpPr>
          <p:cNvPr id="25" name="مستطيل 24"/>
          <p:cNvSpPr/>
          <p:nvPr/>
        </p:nvSpPr>
        <p:spPr>
          <a:xfrm>
            <a:off x="2000232" y="3000372"/>
            <a:ext cx="4572000" cy="523220"/>
          </a:xfrm>
          <a:prstGeom prst="rect">
            <a:avLst/>
          </a:prstGeom>
        </p:spPr>
        <p:txBody>
          <a:bodyPr>
            <a:spAutoFit/>
          </a:bodyPr>
          <a:lstStyle/>
          <a:p>
            <a:pPr algn="r"/>
            <a:r>
              <a:rPr lang="ar-SA" sz="2800" b="1" dirty="0" smtClean="0"/>
              <a:t>أسلمَ في السَّنَةِ السّابِعةِ للهجرةِ</a:t>
            </a:r>
            <a:endParaRPr lang="ar-SA" sz="2800" b="1" dirty="0"/>
          </a:p>
        </p:txBody>
      </p:sp>
      <p:sp>
        <p:nvSpPr>
          <p:cNvPr id="26" name="مستطيل 25"/>
          <p:cNvSpPr/>
          <p:nvPr/>
        </p:nvSpPr>
        <p:spPr>
          <a:xfrm>
            <a:off x="571472" y="3643314"/>
            <a:ext cx="6000760" cy="954107"/>
          </a:xfrm>
          <a:prstGeom prst="rect">
            <a:avLst/>
          </a:prstGeom>
        </p:spPr>
        <p:txBody>
          <a:bodyPr wrap="square">
            <a:spAutoFit/>
          </a:bodyPr>
          <a:lstStyle/>
          <a:p>
            <a:pPr algn="r"/>
            <a:r>
              <a:rPr lang="ar-SA" sz="2800" b="1" dirty="0" smtClean="0"/>
              <a:t>وكانَ أكثرَ الصَّحابةِ حِفظًا وروايةً للحديثِة الشَّريف؛ لملازمتِهِ الرسولَ</a:t>
            </a:r>
            <a:endParaRPr lang="ar-SA" sz="2800" b="1" dirty="0"/>
          </a:p>
        </p:txBody>
      </p:sp>
      <p:grpSp>
        <p:nvGrpSpPr>
          <p:cNvPr id="27" name="Group 62"/>
          <p:cNvGrpSpPr>
            <a:grpSpLocks/>
          </p:cNvGrpSpPr>
          <p:nvPr/>
        </p:nvGrpSpPr>
        <p:grpSpPr bwMode="auto">
          <a:xfrm>
            <a:off x="6715140" y="3786190"/>
            <a:ext cx="182562" cy="182562"/>
            <a:chOff x="1239" y="1515"/>
            <a:chExt cx="115" cy="115"/>
          </a:xfrm>
        </p:grpSpPr>
        <p:sp>
          <p:nvSpPr>
            <p:cNvPr id="28" name="AutoShape 6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a:effectLst/>
          </p:spPr>
          <p:txBody>
            <a:bodyPr wrap="none" anchor="ctr"/>
            <a:lstStyle/>
            <a:p>
              <a:endParaRPr lang="ar-SA"/>
            </a:p>
          </p:txBody>
        </p:sp>
        <p:sp>
          <p:nvSpPr>
            <p:cNvPr id="33" name="AutoShape 64"/>
            <p:cNvSpPr>
              <a:spLocks noChangeArrowheads="1"/>
            </p:cNvSpPr>
            <p:nvPr/>
          </p:nvSpPr>
          <p:spPr bwMode="gray">
            <a:xfrm rot="18900000" flipH="1">
              <a:off x="1239" y="1515"/>
              <a:ext cx="115" cy="115"/>
            </a:xfrm>
            <a:prstGeom prst="rtTriangle">
              <a:avLst/>
            </a:prstGeom>
            <a:solidFill>
              <a:schemeClr val="hlink"/>
            </a:solidFill>
            <a:ln w="9525" algn="ctr">
              <a:noFill/>
              <a:miter lim="800000"/>
              <a:headEnd/>
              <a:tailEnd/>
            </a:ln>
            <a:effectLst/>
          </p:spPr>
          <p:txBody>
            <a:bodyPr wrap="none" anchor="ctr"/>
            <a:lstStyle/>
            <a:p>
              <a:endParaRPr lang="ar-SA"/>
            </a:p>
          </p:txBody>
        </p:sp>
      </p:grpSp>
      <p:grpSp>
        <p:nvGrpSpPr>
          <p:cNvPr id="34" name="Group 62"/>
          <p:cNvGrpSpPr>
            <a:grpSpLocks/>
          </p:cNvGrpSpPr>
          <p:nvPr/>
        </p:nvGrpSpPr>
        <p:grpSpPr bwMode="auto">
          <a:xfrm>
            <a:off x="6715140" y="4714884"/>
            <a:ext cx="182562" cy="182562"/>
            <a:chOff x="1239" y="1515"/>
            <a:chExt cx="115" cy="115"/>
          </a:xfrm>
        </p:grpSpPr>
        <p:sp>
          <p:nvSpPr>
            <p:cNvPr id="35" name="AutoShape 6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a:effectLst/>
          </p:spPr>
          <p:txBody>
            <a:bodyPr wrap="none" anchor="ctr"/>
            <a:lstStyle/>
            <a:p>
              <a:endParaRPr lang="ar-SA"/>
            </a:p>
          </p:txBody>
        </p:sp>
        <p:sp>
          <p:nvSpPr>
            <p:cNvPr id="36" name="AutoShape 64"/>
            <p:cNvSpPr>
              <a:spLocks noChangeArrowheads="1"/>
            </p:cNvSpPr>
            <p:nvPr/>
          </p:nvSpPr>
          <p:spPr bwMode="gray">
            <a:xfrm rot="18900000" flipH="1">
              <a:off x="1239" y="1515"/>
              <a:ext cx="115" cy="115"/>
            </a:xfrm>
            <a:prstGeom prst="rtTriangle">
              <a:avLst/>
            </a:prstGeom>
            <a:solidFill>
              <a:schemeClr val="hlink"/>
            </a:solidFill>
            <a:ln w="9525" algn="ctr">
              <a:noFill/>
              <a:miter lim="800000"/>
              <a:headEnd/>
              <a:tailEnd/>
            </a:ln>
            <a:effectLst/>
          </p:spPr>
          <p:txBody>
            <a:bodyPr wrap="none" anchor="ctr"/>
            <a:lstStyle/>
            <a:p>
              <a:endParaRPr lang="ar-SA"/>
            </a:p>
          </p:txBody>
        </p:sp>
      </p:grpSp>
      <p:sp>
        <p:nvSpPr>
          <p:cNvPr id="37" name="مستطيل 36"/>
          <p:cNvSpPr/>
          <p:nvPr/>
        </p:nvSpPr>
        <p:spPr>
          <a:xfrm>
            <a:off x="500034" y="4643446"/>
            <a:ext cx="6072198" cy="954107"/>
          </a:xfrm>
          <a:prstGeom prst="rect">
            <a:avLst/>
          </a:prstGeom>
        </p:spPr>
        <p:txBody>
          <a:bodyPr wrap="square">
            <a:spAutoFit/>
          </a:bodyPr>
          <a:lstStyle/>
          <a:p>
            <a:pPr algn="r"/>
            <a:r>
              <a:rPr lang="ar-SA" sz="2800" b="1" dirty="0" smtClean="0"/>
              <a:t>كنّاهُ الرَّسولُ أبا هُريرة؛ لأنّه كان يعتني بهرّةٍ له، ويرفُقُ </a:t>
            </a:r>
            <a:r>
              <a:rPr lang="ar-SA" sz="2800" b="1" dirty="0" err="1" smtClean="0"/>
              <a:t>بِها</a:t>
            </a:r>
            <a:endParaRPr lang="ar-SA" sz="2800" b="1" dirty="0"/>
          </a:p>
        </p:txBody>
      </p:sp>
      <p:sp>
        <p:nvSpPr>
          <p:cNvPr id="38" name="AutoShape 9"/>
          <p:cNvSpPr>
            <a:spLocks noChangeArrowheads="1"/>
          </p:cNvSpPr>
          <p:nvPr/>
        </p:nvSpPr>
        <p:spPr bwMode="gray">
          <a:xfrm>
            <a:off x="2357422" y="1071546"/>
            <a:ext cx="4214842"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solidFill>
                  <a:schemeClr val="bg1"/>
                </a:solidFill>
              </a:rPr>
              <a:t>راوي الحديثِ</a:t>
            </a:r>
            <a:endParaRPr lang="en-US" sz="3200" b="1" dirty="0">
              <a:solidFill>
                <a:schemeClr val="bg1"/>
              </a:solidFill>
            </a:endParaRPr>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3"/>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3"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
                                        <p:tgtEl>
                                          <p:spTgt spid="16"/>
                                        </p:tgtEl>
                                      </p:cBhvr>
                                    </p:animEffect>
                                    <p:anim calcmode="lin" valueType="num">
                                      <p:cBhvr>
                                        <p:cTn id="14" dur="400" fill="hold"/>
                                        <p:tgtEl>
                                          <p:spTgt spid="16"/>
                                        </p:tgtEl>
                                        <p:attrNameLst>
                                          <p:attrName>ppt_x</p:attrName>
                                        </p:attrNameLst>
                                      </p:cBhvr>
                                      <p:tavLst>
                                        <p:tav tm="0">
                                          <p:val>
                                            <p:strVal val="#ppt_x"/>
                                          </p:val>
                                        </p:tav>
                                        <p:tav tm="100000">
                                          <p:val>
                                            <p:strVal val="#ppt_x"/>
                                          </p:val>
                                        </p:tav>
                                      </p:tavLst>
                                    </p:anim>
                                    <p:anim calcmode="lin" valueType="num">
                                      <p:cBhvr>
                                        <p:cTn id="15" dur="400" fill="hold"/>
                                        <p:tgtEl>
                                          <p:spTgt spid="16"/>
                                        </p:tgtEl>
                                        <p:attrNameLst>
                                          <p:attrName>ppt_y</p:attrName>
                                        </p:attrNameLst>
                                      </p:cBhvr>
                                      <p:tavLst>
                                        <p:tav tm="0">
                                          <p:val>
                                            <p:strVal val="#ppt_y+0.31"/>
                                          </p:val>
                                        </p:tav>
                                        <p:tav tm="100000">
                                          <p:val>
                                            <p:strVal val="#ppt_y+0.31"/>
                                          </p:val>
                                        </p:tav>
                                      </p:tavLst>
                                    </p:anim>
                                    <p:anim calcmode="lin" valueType="num">
                                      <p:cBhvr>
                                        <p:cTn id="16" dur="600" decel="50000" fill="hold">
                                          <p:stCondLst>
                                            <p:cond delay="4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 dur="600" decel="50000" fill="hold">
                                          <p:stCondLst>
                                            <p:cond delay="4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8" presetID="43"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
                                        <p:tgtEl>
                                          <p:spTgt spid="17"/>
                                        </p:tgtEl>
                                      </p:cBhvr>
                                    </p:animEffect>
                                    <p:anim calcmode="lin" valueType="num">
                                      <p:cBhvr>
                                        <p:cTn id="21" dur="400" fill="hold"/>
                                        <p:tgtEl>
                                          <p:spTgt spid="17"/>
                                        </p:tgtEl>
                                        <p:attrNameLst>
                                          <p:attrName>ppt_x</p:attrName>
                                        </p:attrNameLst>
                                      </p:cBhvr>
                                      <p:tavLst>
                                        <p:tav tm="0">
                                          <p:val>
                                            <p:strVal val="#ppt_x"/>
                                          </p:val>
                                        </p:tav>
                                        <p:tav tm="100000">
                                          <p:val>
                                            <p:strVal val="#ppt_x"/>
                                          </p:val>
                                        </p:tav>
                                      </p:tavLst>
                                    </p:anim>
                                    <p:anim calcmode="lin" valueType="num">
                                      <p:cBhvr>
                                        <p:cTn id="22" dur="400" fill="hold"/>
                                        <p:tgtEl>
                                          <p:spTgt spid="17"/>
                                        </p:tgtEl>
                                        <p:attrNameLst>
                                          <p:attrName>ppt_y</p:attrName>
                                        </p:attrNameLst>
                                      </p:cBhvr>
                                      <p:tavLst>
                                        <p:tav tm="0">
                                          <p:val>
                                            <p:strVal val="#ppt_y+0.31"/>
                                          </p:val>
                                        </p:tav>
                                        <p:tav tm="100000">
                                          <p:val>
                                            <p:strVal val="#ppt_y+0.31"/>
                                          </p:val>
                                        </p:tav>
                                      </p:tavLst>
                                    </p:anim>
                                    <p:anim calcmode="lin" valueType="num">
                                      <p:cBhvr>
                                        <p:cTn id="23" dur="600" decel="50000" fill="hold">
                                          <p:stCondLst>
                                            <p:cond delay="400"/>
                                          </p:stCondLst>
                                        </p:cTn>
                                        <p:tgtEl>
                                          <p:spTgt spid="1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600" decel="50000" fill="hold">
                                          <p:stCondLst>
                                            <p:cond delay="400"/>
                                          </p:stCondLst>
                                        </p:cTn>
                                        <p:tgtEl>
                                          <p:spTgt spid="1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5" fill="hold">
                            <p:stCondLst>
                              <p:cond delay="2000"/>
                            </p:stCondLst>
                            <p:childTnLst>
                              <p:par>
                                <p:cTn id="26" presetID="47"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47" presetClass="entr" presetSubtype="0"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par>
                          <p:cTn id="37" fill="hold">
                            <p:stCondLst>
                              <p:cond delay="4000"/>
                            </p:stCondLst>
                            <p:childTnLst>
                              <p:par>
                                <p:cTn id="38" presetID="47"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1000"/>
                                        <p:tgtEl>
                                          <p:spTgt spid="26"/>
                                        </p:tgtEl>
                                      </p:cBhvr>
                                    </p:animEffect>
                                    <p:anim calcmode="lin" valueType="num">
                                      <p:cBhvr>
                                        <p:cTn id="41" dur="1000" fill="hold"/>
                                        <p:tgtEl>
                                          <p:spTgt spid="26"/>
                                        </p:tgtEl>
                                        <p:attrNameLst>
                                          <p:attrName>ppt_x</p:attrName>
                                        </p:attrNameLst>
                                      </p:cBhvr>
                                      <p:tavLst>
                                        <p:tav tm="0">
                                          <p:val>
                                            <p:strVal val="#ppt_x"/>
                                          </p:val>
                                        </p:tav>
                                        <p:tav tm="100000">
                                          <p:val>
                                            <p:strVal val="#ppt_x"/>
                                          </p:val>
                                        </p:tav>
                                      </p:tavLst>
                                    </p:anim>
                                    <p:anim calcmode="lin" valueType="num">
                                      <p:cBhvr>
                                        <p:cTn id="42" dur="1000" fill="hold"/>
                                        <p:tgtEl>
                                          <p:spTgt spid="26"/>
                                        </p:tgtEl>
                                        <p:attrNameLst>
                                          <p:attrName>ppt_y</p:attrName>
                                        </p:attrNameLst>
                                      </p:cBhvr>
                                      <p:tavLst>
                                        <p:tav tm="0">
                                          <p:val>
                                            <p:strVal val="#ppt_y-.1"/>
                                          </p:val>
                                        </p:tav>
                                        <p:tav tm="100000">
                                          <p:val>
                                            <p:strVal val="#ppt_y"/>
                                          </p:val>
                                        </p:tav>
                                      </p:tavLst>
                                    </p:anim>
                                  </p:childTnLst>
                                </p:cTn>
                              </p:par>
                            </p:childTnLst>
                          </p:cTn>
                        </p:par>
                        <p:par>
                          <p:cTn id="43" fill="hold">
                            <p:stCondLst>
                              <p:cond delay="5000"/>
                            </p:stCondLst>
                            <p:childTnLst>
                              <p:par>
                                <p:cTn id="44" presetID="47" presetClass="entr" presetSubtype="0"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21" grpId="0"/>
      <p:bldP spid="25" grpId="0"/>
      <p:bldP spid="26" grpId="0"/>
      <p:bldP spid="37" grpId="0"/>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1" name="Text Box 72"/>
          <p:cNvSpPr txBox="1">
            <a:spLocks noChangeArrowheads="1"/>
          </p:cNvSpPr>
          <p:nvPr/>
        </p:nvSpPr>
        <p:spPr bwMode="gray">
          <a:xfrm>
            <a:off x="8358214" y="4214818"/>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4</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0" name="AutoShape 9"/>
          <p:cNvSpPr>
            <a:spLocks noChangeArrowheads="1"/>
          </p:cNvSpPr>
          <p:nvPr/>
        </p:nvSpPr>
        <p:spPr bwMode="gray">
          <a:xfrm>
            <a:off x="2714612" y="1071546"/>
            <a:ext cx="4286280"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شرح الحديث النّبوي الشّريف</a:t>
            </a:r>
            <a:endParaRPr lang="en-US" sz="3200" b="1" dirty="0">
              <a:solidFill>
                <a:schemeClr val="tx2"/>
              </a:solidFill>
            </a:endParaRPr>
          </a:p>
        </p:txBody>
      </p:sp>
      <p:sp>
        <p:nvSpPr>
          <p:cNvPr id="11" name="AutoShape 5"/>
          <p:cNvSpPr>
            <a:spLocks noChangeArrowheads="1"/>
          </p:cNvSpPr>
          <p:nvPr/>
        </p:nvSpPr>
        <p:spPr bwMode="gray">
          <a:xfrm rot="10800000">
            <a:off x="6858016" y="1643050"/>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gradFill rotWithShape="1">
            <a:gsLst>
              <a:gs pos="0">
                <a:schemeClr val="accent1"/>
              </a:gs>
              <a:gs pos="100000">
                <a:schemeClr val="accent1">
                  <a:gamma/>
                  <a:shade val="46275"/>
                  <a:invGamma/>
                </a:schemeClr>
              </a:gs>
            </a:gsLst>
            <a:lin ang="0" scaled="1"/>
          </a:gradFill>
          <a:ln w="38100">
            <a:solidFill>
              <a:srgbClr val="EAEAEA"/>
            </a:solidFill>
            <a:miter lim="800000"/>
            <a:headEnd/>
            <a:tailEnd/>
          </a:ln>
          <a:effectLst>
            <a:outerShdw dist="109250" dir="3267739" algn="ctr" rotWithShape="0">
              <a:srgbClr val="333333">
                <a:alpha val="50000"/>
              </a:srgbClr>
            </a:outerShdw>
          </a:effectLst>
        </p:spPr>
        <p:txBody>
          <a:bodyPr anchor="ctr">
            <a:spAutoFit/>
          </a:bodyPr>
          <a:lstStyle/>
          <a:p>
            <a:endParaRPr lang="ar-SA"/>
          </a:p>
        </p:txBody>
      </p:sp>
      <p:sp>
        <p:nvSpPr>
          <p:cNvPr id="13" name="مستطيل 12"/>
          <p:cNvSpPr/>
          <p:nvPr/>
        </p:nvSpPr>
        <p:spPr>
          <a:xfrm>
            <a:off x="7358082" y="1928802"/>
            <a:ext cx="1290738" cy="1200329"/>
          </a:xfrm>
          <a:prstGeom prst="rect">
            <a:avLst/>
          </a:prstGeom>
        </p:spPr>
        <p:txBody>
          <a:bodyPr wrap="none">
            <a:spAutoFit/>
          </a:bodyPr>
          <a:lstStyle/>
          <a:p>
            <a:pPr algn="ctr"/>
            <a:r>
              <a:rPr lang="ar-SA" sz="3600" b="1" dirty="0" smtClean="0">
                <a:solidFill>
                  <a:srgbClr val="FFFF00"/>
                </a:solidFill>
              </a:rPr>
              <a:t>الرسول</a:t>
            </a:r>
          </a:p>
          <a:p>
            <a:pPr algn="ctr"/>
            <a:r>
              <a:rPr lang="ar-SA" sz="3600" b="1" dirty="0" smtClean="0">
                <a:solidFill>
                  <a:srgbClr val="FFFF00"/>
                </a:solidFill>
              </a:rPr>
              <a:t>قُدوتناً</a:t>
            </a:r>
            <a:endParaRPr lang="ar-SA" sz="3600" b="1" dirty="0">
              <a:solidFill>
                <a:srgbClr val="FFFF00"/>
              </a:solidFill>
            </a:endParaRPr>
          </a:p>
        </p:txBody>
      </p:sp>
      <p:sp>
        <p:nvSpPr>
          <p:cNvPr id="14" name="مستطيل 13"/>
          <p:cNvSpPr/>
          <p:nvPr/>
        </p:nvSpPr>
        <p:spPr>
          <a:xfrm>
            <a:off x="500034" y="2000240"/>
            <a:ext cx="6286528" cy="1384995"/>
          </a:xfrm>
          <a:prstGeom prst="rect">
            <a:avLst/>
          </a:prstGeom>
        </p:spPr>
        <p:txBody>
          <a:bodyPr wrap="square">
            <a:spAutoFit/>
          </a:bodyPr>
          <a:lstStyle/>
          <a:p>
            <a:pPr algn="ctr"/>
            <a:r>
              <a:rPr lang="ar-SA" sz="2800" b="1" dirty="0" smtClean="0"/>
              <a:t>اهتمَّ الرَّسولُ ببناءِ الإنسانِ المسلمِ </a:t>
            </a:r>
            <a:r>
              <a:rPr lang="ar-SA" sz="2800" b="1" dirty="0" smtClean="0">
                <a:solidFill>
                  <a:srgbClr val="C00000"/>
                </a:solidFill>
              </a:rPr>
              <a:t>عقليًّا</a:t>
            </a:r>
            <a:r>
              <a:rPr lang="ar-SA" sz="2800" b="1" dirty="0" smtClean="0"/>
              <a:t> </a:t>
            </a:r>
            <a:r>
              <a:rPr lang="ar-SA" sz="2800" b="1" dirty="0" smtClean="0">
                <a:solidFill>
                  <a:srgbClr val="00B050"/>
                </a:solidFill>
              </a:rPr>
              <a:t>وبدنيًّا</a:t>
            </a:r>
            <a:r>
              <a:rPr lang="ar-SA" sz="2800" b="1" dirty="0" smtClean="0"/>
              <a:t> </a:t>
            </a:r>
            <a:r>
              <a:rPr lang="ar-SA" sz="2800" b="1" dirty="0" smtClean="0">
                <a:solidFill>
                  <a:srgbClr val="0070C0"/>
                </a:solidFill>
              </a:rPr>
              <a:t>ونفسيًّا</a:t>
            </a:r>
            <a:r>
              <a:rPr lang="ar-SA" sz="2800" b="1" dirty="0" smtClean="0"/>
              <a:t> </a:t>
            </a:r>
            <a:r>
              <a:rPr lang="ar-SA" sz="2800" b="1" dirty="0" err="1" smtClean="0">
                <a:solidFill>
                  <a:srgbClr val="7030A0"/>
                </a:solidFill>
              </a:rPr>
              <a:t>وقِيَمِيًّا</a:t>
            </a:r>
            <a:r>
              <a:rPr lang="ar-SA" sz="2800" b="1" dirty="0" smtClean="0"/>
              <a:t>، ما ينعكسُ إيجابًا على المجتمعِ المسلمِ والأمَّةِ المسلمة،</a:t>
            </a:r>
            <a:endParaRPr lang="ar-SA" sz="2800" b="1" dirty="0"/>
          </a:p>
        </p:txBody>
      </p:sp>
      <p:sp>
        <p:nvSpPr>
          <p:cNvPr id="15" name="مستطيل 14"/>
          <p:cNvSpPr/>
          <p:nvPr/>
        </p:nvSpPr>
        <p:spPr>
          <a:xfrm>
            <a:off x="500034" y="3357562"/>
            <a:ext cx="6357982" cy="2677656"/>
          </a:xfrm>
          <a:prstGeom prst="rect">
            <a:avLst/>
          </a:prstGeom>
        </p:spPr>
        <p:txBody>
          <a:bodyPr wrap="square">
            <a:spAutoFit/>
          </a:bodyPr>
          <a:lstStyle/>
          <a:p>
            <a:pPr algn="ctr"/>
            <a:r>
              <a:rPr lang="ar-SA" sz="2800" b="1" dirty="0" smtClean="0"/>
              <a:t>اشتمَلَ هذا الحديثُ النَّبويُّ الشَّريفُ على بعضٍ مِنَ </a:t>
            </a:r>
            <a:r>
              <a:rPr lang="ar-SA" sz="2800" b="1" u="sng" dirty="0" smtClean="0"/>
              <a:t>الأخلاقِ والفضائلِ والمكارمِ </a:t>
            </a:r>
            <a:r>
              <a:rPr lang="ar-SA" sz="2800" b="1" dirty="0" smtClean="0"/>
              <a:t>الَّتي </a:t>
            </a:r>
            <a:r>
              <a:rPr lang="ar-SA" sz="2800" b="1" u="sng" dirty="0" smtClean="0"/>
              <a:t>تُنمّي طيبَ النَّفْسِ </a:t>
            </a:r>
            <a:r>
              <a:rPr lang="ar-SA" sz="2800" b="1" dirty="0" smtClean="0">
                <a:solidFill>
                  <a:srgbClr val="7030A0"/>
                </a:solidFill>
              </a:rPr>
              <a:t>بالجودِ</a:t>
            </a:r>
            <a:r>
              <a:rPr lang="ar-SA" sz="2800" b="1" dirty="0" smtClean="0"/>
              <a:t> </a:t>
            </a:r>
            <a:r>
              <a:rPr lang="ar-SA" sz="2800" b="1" dirty="0" smtClean="0">
                <a:solidFill>
                  <a:srgbClr val="C00000"/>
                </a:solidFill>
              </a:rPr>
              <a:t>والكرمِ</a:t>
            </a:r>
            <a:r>
              <a:rPr lang="ar-SA" sz="2800" b="1" dirty="0" smtClean="0"/>
              <a:t> </a:t>
            </a:r>
            <a:r>
              <a:rPr lang="ar-SA" sz="2800" b="1" dirty="0" smtClean="0">
                <a:solidFill>
                  <a:srgbClr val="00B050"/>
                </a:solidFill>
              </a:rPr>
              <a:t>والعطاءِ</a:t>
            </a:r>
            <a:r>
              <a:rPr lang="ar-SA" sz="2800" b="1" dirty="0" smtClean="0"/>
              <a:t>، </a:t>
            </a:r>
            <a:r>
              <a:rPr lang="ar-SA" sz="2800" b="1" u="sng" dirty="0" smtClean="0"/>
              <a:t>وتُعزِّزُها،</a:t>
            </a:r>
            <a:r>
              <a:rPr lang="ar-SA" sz="2800" b="1" dirty="0" smtClean="0"/>
              <a:t> ما </a:t>
            </a:r>
            <a:r>
              <a:rPr lang="ar-SA" sz="2800" b="1" u="sng" dirty="0" smtClean="0"/>
              <a:t>يحقّقُ </a:t>
            </a:r>
            <a:r>
              <a:rPr lang="ar-SA" sz="2800" b="1" dirty="0" smtClean="0">
                <a:solidFill>
                  <a:srgbClr val="00B050"/>
                </a:solidFill>
              </a:rPr>
              <a:t>التّكافلَ</a:t>
            </a:r>
            <a:r>
              <a:rPr lang="ar-SA" sz="2800" b="1" dirty="0" smtClean="0"/>
              <a:t> </a:t>
            </a:r>
            <a:r>
              <a:rPr lang="ar-SA" sz="2800" b="1" dirty="0" smtClean="0">
                <a:solidFill>
                  <a:srgbClr val="00B050"/>
                </a:solidFill>
              </a:rPr>
              <a:t>الاجتماعيّ</a:t>
            </a:r>
            <a:r>
              <a:rPr lang="ar-SA" sz="2800" b="1" dirty="0" smtClean="0"/>
              <a:t>، </a:t>
            </a:r>
            <a:r>
              <a:rPr lang="ar-SA" sz="2800" b="1" dirty="0" smtClean="0">
                <a:solidFill>
                  <a:schemeClr val="accent1">
                    <a:lumMod val="50000"/>
                  </a:schemeClr>
                </a:solidFill>
              </a:rPr>
              <a:t>والتّعاونَ</a:t>
            </a:r>
            <a:r>
              <a:rPr lang="ar-SA" sz="2800" b="1" dirty="0" smtClean="0"/>
              <a:t>، </a:t>
            </a:r>
            <a:r>
              <a:rPr lang="ar-SA" sz="2800" b="1" dirty="0" smtClean="0">
                <a:solidFill>
                  <a:srgbClr val="FF0000"/>
                </a:solidFill>
              </a:rPr>
              <a:t>والعفوَ</a:t>
            </a:r>
            <a:r>
              <a:rPr lang="ar-SA" sz="2800" b="1" dirty="0" smtClean="0"/>
              <a:t>، </a:t>
            </a:r>
            <a:r>
              <a:rPr lang="ar-SA" sz="2800" b="1" dirty="0" smtClean="0">
                <a:solidFill>
                  <a:schemeClr val="tx2"/>
                </a:solidFill>
              </a:rPr>
              <a:t>والصَّفْحَ</a:t>
            </a:r>
            <a:r>
              <a:rPr lang="ar-SA" sz="2800" b="1" dirty="0" smtClean="0"/>
              <a:t>، </a:t>
            </a:r>
            <a:r>
              <a:rPr lang="ar-SA" sz="2800" b="1" dirty="0" smtClean="0">
                <a:solidFill>
                  <a:schemeClr val="accent2"/>
                </a:solidFill>
              </a:rPr>
              <a:t>والتَّواضُعَ</a:t>
            </a:r>
            <a:r>
              <a:rPr lang="ar-SA" sz="2800" b="1" dirty="0" smtClean="0"/>
              <a:t>، </a:t>
            </a:r>
            <a:r>
              <a:rPr lang="ar-SA" sz="2800" b="1" u="sng" dirty="0" smtClean="0"/>
              <a:t>ويُؤدّي إلى أنْ تسودَ </a:t>
            </a:r>
            <a:r>
              <a:rPr lang="ar-SA" sz="2800" b="1" dirty="0" smtClean="0">
                <a:solidFill>
                  <a:srgbClr val="C00000"/>
                </a:solidFill>
              </a:rPr>
              <a:t>المحبّةُ</a:t>
            </a:r>
            <a:r>
              <a:rPr lang="ar-SA" sz="2800" b="1" dirty="0" smtClean="0"/>
              <a:t> </a:t>
            </a:r>
            <a:r>
              <a:rPr lang="ar-SA" sz="2800" b="1" dirty="0" smtClean="0">
                <a:solidFill>
                  <a:srgbClr val="002060"/>
                </a:solidFill>
              </a:rPr>
              <a:t>والأخوّةُ</a:t>
            </a:r>
            <a:r>
              <a:rPr lang="ar-SA" sz="2800" b="1" dirty="0" smtClean="0"/>
              <a:t> </a:t>
            </a:r>
            <a:r>
              <a:rPr lang="ar-SA" sz="2800" b="1" dirty="0" smtClean="0">
                <a:solidFill>
                  <a:srgbClr val="00B050"/>
                </a:solidFill>
              </a:rPr>
              <a:t>والألْفَةُ</a:t>
            </a:r>
            <a:r>
              <a:rPr lang="ar-SA" sz="2800" b="1" dirty="0" smtClean="0"/>
              <a:t> بينَ أفراِد المجتمعِ، </a:t>
            </a:r>
            <a:r>
              <a:rPr lang="ar-SA" sz="2800" b="1" u="sng" dirty="0" smtClean="0"/>
              <a:t>بالبَذْلِ والعطاءِ الَّذي يَعني:</a:t>
            </a:r>
            <a:endParaRPr lang="ar-SA" sz="2800" b="1" u="sng" dirty="0"/>
          </a:p>
        </p:txBody>
      </p:sp>
      <p:sp>
        <p:nvSpPr>
          <p:cNvPr id="16" name="AutoShape 5"/>
          <p:cNvSpPr>
            <a:spLocks noChangeArrowheads="1"/>
          </p:cNvSpPr>
          <p:nvPr/>
        </p:nvSpPr>
        <p:spPr bwMode="gray">
          <a:xfrm rot="10800000">
            <a:off x="6858016" y="3786190"/>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4"/>
          </a:lnRef>
          <a:fillRef idx="3">
            <a:schemeClr val="accent4"/>
          </a:fillRef>
          <a:effectRef idx="3">
            <a:schemeClr val="accent4"/>
          </a:effectRef>
          <a:fontRef idx="minor">
            <a:schemeClr val="lt1"/>
          </a:fontRef>
        </p:style>
        <p:txBody>
          <a:bodyPr anchor="ctr">
            <a:spAutoFit/>
          </a:bodyPr>
          <a:lstStyle/>
          <a:p>
            <a:endParaRPr lang="ar-SA"/>
          </a:p>
        </p:txBody>
      </p:sp>
      <p:sp>
        <p:nvSpPr>
          <p:cNvPr id="17" name="مستطيل 16"/>
          <p:cNvSpPr/>
          <p:nvPr/>
        </p:nvSpPr>
        <p:spPr>
          <a:xfrm>
            <a:off x="6858016" y="3857628"/>
            <a:ext cx="2000265" cy="1754326"/>
          </a:xfrm>
          <a:prstGeom prst="rect">
            <a:avLst/>
          </a:prstGeom>
        </p:spPr>
        <p:txBody>
          <a:bodyPr wrap="square">
            <a:spAutoFit/>
          </a:bodyPr>
          <a:lstStyle/>
          <a:p>
            <a:pPr algn="ctr"/>
            <a:r>
              <a:rPr lang="ar-SA" sz="3600" b="1" dirty="0" smtClean="0">
                <a:solidFill>
                  <a:srgbClr val="7030A0"/>
                </a:solidFill>
              </a:rPr>
              <a:t>ما اشتمل</a:t>
            </a:r>
          </a:p>
          <a:p>
            <a:pPr algn="ctr"/>
            <a:r>
              <a:rPr lang="ar-SA" sz="3600" b="1" dirty="0" smtClean="0">
                <a:solidFill>
                  <a:srgbClr val="7030A0"/>
                </a:solidFill>
              </a:rPr>
              <a:t>عليه الحديث</a:t>
            </a:r>
            <a:endParaRPr lang="ar-SA" sz="3600" b="1" dirty="0">
              <a:solidFill>
                <a:srgbClr val="7030A0"/>
              </a:solidFill>
            </a:endParaRPr>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ox(in)">
                                      <p:cBhvr>
                                        <p:cTn id="13" dur="500"/>
                                        <p:tgtEl>
                                          <p:spTgt spid="11"/>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ox(in)">
                                      <p:cBhvr>
                                        <p:cTn id="16" dur="500"/>
                                        <p:tgtEl>
                                          <p:spTgt spid="13"/>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ox(in)">
                                      <p:cBhvr>
                                        <p:cTn id="19" dur="500"/>
                                        <p:tgtEl>
                                          <p:spTgt spid="16"/>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ox(in)">
                                      <p:cBhvr>
                                        <p:cTn id="22" dur="500"/>
                                        <p:tgtEl>
                                          <p:spTgt spid="17"/>
                                        </p:tgtEl>
                                      </p:cBhvr>
                                    </p:animEffect>
                                  </p:childTnLst>
                                </p:cTn>
                              </p:par>
                            </p:childTnLst>
                          </p:cTn>
                        </p:par>
                        <p:par>
                          <p:cTn id="23" fill="hold">
                            <p:stCondLst>
                              <p:cond delay="1500"/>
                            </p:stCondLst>
                            <p:childTnLst>
                              <p:par>
                                <p:cTn id="24" presetID="17" presetClass="entr" presetSubtype="1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p:bldP spid="14" grpId="0"/>
      <p:bldP spid="15" grpId="0"/>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0" name="AutoShape 5"/>
          <p:cNvSpPr>
            <a:spLocks noChangeArrowheads="1"/>
          </p:cNvSpPr>
          <p:nvPr/>
        </p:nvSpPr>
        <p:spPr bwMode="gray">
          <a:xfrm rot="10800000">
            <a:off x="6943308" y="1212257"/>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gradFill rotWithShape="1">
            <a:gsLst>
              <a:gs pos="0">
                <a:schemeClr val="accent1"/>
              </a:gs>
              <a:gs pos="100000">
                <a:schemeClr val="accent1">
                  <a:gamma/>
                  <a:shade val="46275"/>
                  <a:invGamma/>
                </a:schemeClr>
              </a:gs>
            </a:gsLst>
            <a:lin ang="0" scaled="1"/>
          </a:gradFill>
          <a:ln w="38100">
            <a:solidFill>
              <a:srgbClr val="EAEAEA"/>
            </a:solidFill>
            <a:miter lim="800000"/>
            <a:headEnd/>
            <a:tailEnd/>
          </a:ln>
          <a:effectLst>
            <a:outerShdw dist="109250" dir="3267739" algn="ctr" rotWithShape="0">
              <a:srgbClr val="333333">
                <a:alpha val="50000"/>
              </a:srgbClr>
            </a:outerShdw>
          </a:effectLst>
        </p:spPr>
        <p:txBody>
          <a:bodyPr anchor="ctr">
            <a:spAutoFit/>
          </a:bodyPr>
          <a:lstStyle/>
          <a:p>
            <a:endParaRPr lang="ar-SA"/>
          </a:p>
        </p:txBody>
      </p:sp>
      <p:sp>
        <p:nvSpPr>
          <p:cNvPr id="11" name="مستطيل 10"/>
          <p:cNvSpPr/>
          <p:nvPr/>
        </p:nvSpPr>
        <p:spPr>
          <a:xfrm>
            <a:off x="7429520" y="1071546"/>
            <a:ext cx="1207382" cy="1508105"/>
          </a:xfrm>
          <a:prstGeom prst="rect">
            <a:avLst/>
          </a:prstGeom>
        </p:spPr>
        <p:txBody>
          <a:bodyPr wrap="none">
            <a:spAutoFit/>
          </a:bodyPr>
          <a:lstStyle/>
          <a:p>
            <a:pPr algn="ctr"/>
            <a:endParaRPr lang="ar-SA" sz="2800" b="1" dirty="0" smtClean="0">
              <a:solidFill>
                <a:schemeClr val="bg1"/>
              </a:solidFill>
            </a:endParaRPr>
          </a:p>
          <a:p>
            <a:pPr algn="ctr"/>
            <a:r>
              <a:rPr lang="ar-SA" sz="3200" b="1" dirty="0" smtClean="0">
                <a:solidFill>
                  <a:schemeClr val="bg1"/>
                </a:solidFill>
              </a:rPr>
              <a:t>البذل </a:t>
            </a:r>
          </a:p>
          <a:p>
            <a:pPr algn="ctr"/>
            <a:r>
              <a:rPr lang="ar-SA" sz="3200" b="1" dirty="0" smtClean="0">
                <a:solidFill>
                  <a:schemeClr val="bg1"/>
                </a:solidFill>
              </a:rPr>
              <a:t>والعطاء</a:t>
            </a:r>
            <a:endParaRPr lang="ar-SA" sz="3200" b="1" dirty="0">
              <a:solidFill>
                <a:schemeClr val="bg1"/>
              </a:solidFill>
            </a:endParaRPr>
          </a:p>
        </p:txBody>
      </p:sp>
      <p:sp>
        <p:nvSpPr>
          <p:cNvPr id="12" name="مستطيل 11"/>
          <p:cNvSpPr/>
          <p:nvPr/>
        </p:nvSpPr>
        <p:spPr>
          <a:xfrm>
            <a:off x="642910" y="1714488"/>
            <a:ext cx="6074099" cy="584775"/>
          </a:xfrm>
          <a:prstGeom prst="rect">
            <a:avLst/>
          </a:prstGeom>
        </p:spPr>
        <p:txBody>
          <a:bodyPr wrap="none">
            <a:spAutoFit/>
          </a:bodyPr>
          <a:lstStyle/>
          <a:p>
            <a:pPr algn="r"/>
            <a:r>
              <a:rPr lang="ar-SA" sz="3200" b="1" dirty="0" smtClean="0"/>
              <a:t>ما قَدِرَ عليهِ المسلمُ، وجادَ </a:t>
            </a:r>
            <a:r>
              <a:rPr lang="ar-SA" sz="3200" b="1" dirty="0" err="1" smtClean="0"/>
              <a:t>بِه</a:t>
            </a:r>
            <a:r>
              <a:rPr lang="ar-SA" sz="3200" b="1" dirty="0" smtClean="0"/>
              <a:t> عن طيبِ نفْسٍ.</a:t>
            </a:r>
            <a:endParaRPr lang="ar-SA" sz="3200" dirty="0"/>
          </a:p>
        </p:txBody>
      </p:sp>
      <p:sp>
        <p:nvSpPr>
          <p:cNvPr id="13" name="AutoShape 9"/>
          <p:cNvSpPr>
            <a:spLocks noChangeArrowheads="1"/>
          </p:cNvSpPr>
          <p:nvPr/>
        </p:nvSpPr>
        <p:spPr bwMode="gray">
          <a:xfrm>
            <a:off x="2000232" y="3214686"/>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4" name="AutoShape 5"/>
          <p:cNvSpPr>
            <a:spLocks noChangeArrowheads="1"/>
          </p:cNvSpPr>
          <p:nvPr/>
        </p:nvSpPr>
        <p:spPr bwMode="gray">
          <a:xfrm rot="10800000">
            <a:off x="6143636" y="4143380"/>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ar-SA"/>
          </a:p>
        </p:txBody>
      </p:sp>
      <p:sp>
        <p:nvSpPr>
          <p:cNvPr id="15" name="AutoShape 5"/>
          <p:cNvSpPr>
            <a:spLocks noChangeArrowheads="1"/>
          </p:cNvSpPr>
          <p:nvPr/>
        </p:nvSpPr>
        <p:spPr bwMode="gray">
          <a:xfrm rot="10800000">
            <a:off x="3786182" y="4143380"/>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endParaRPr lang="ar-SA"/>
          </a:p>
        </p:txBody>
      </p:sp>
      <p:sp>
        <p:nvSpPr>
          <p:cNvPr id="16" name="AutoShape 5"/>
          <p:cNvSpPr>
            <a:spLocks noChangeArrowheads="1"/>
          </p:cNvSpPr>
          <p:nvPr/>
        </p:nvSpPr>
        <p:spPr bwMode="gray">
          <a:xfrm rot="10800000">
            <a:off x="1500166" y="4143380"/>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endParaRPr lang="ar-SA"/>
          </a:p>
        </p:txBody>
      </p:sp>
      <p:sp>
        <p:nvSpPr>
          <p:cNvPr id="17" name="مستطيل 16"/>
          <p:cNvSpPr/>
          <p:nvPr/>
        </p:nvSpPr>
        <p:spPr>
          <a:xfrm>
            <a:off x="6572264" y="4572008"/>
            <a:ext cx="1297374" cy="646331"/>
          </a:xfrm>
          <a:prstGeom prst="rect">
            <a:avLst/>
          </a:prstGeom>
        </p:spPr>
        <p:txBody>
          <a:bodyPr wrap="square">
            <a:spAutoFit/>
          </a:bodyPr>
          <a:lstStyle/>
          <a:p>
            <a:pPr algn="ctr"/>
            <a:r>
              <a:rPr lang="ar-SA" sz="3600" b="1" dirty="0" smtClean="0"/>
              <a:t>الصَّدَقَ</a:t>
            </a:r>
            <a:endParaRPr lang="ar-SA" sz="2800" b="1" dirty="0">
              <a:solidFill>
                <a:schemeClr val="bg1"/>
              </a:solidFill>
            </a:endParaRPr>
          </a:p>
        </p:txBody>
      </p:sp>
      <p:sp>
        <p:nvSpPr>
          <p:cNvPr id="18" name="مستطيل 17"/>
          <p:cNvSpPr/>
          <p:nvPr/>
        </p:nvSpPr>
        <p:spPr>
          <a:xfrm>
            <a:off x="4143372" y="4572008"/>
            <a:ext cx="1297374" cy="646331"/>
          </a:xfrm>
          <a:prstGeom prst="rect">
            <a:avLst/>
          </a:prstGeom>
        </p:spPr>
        <p:txBody>
          <a:bodyPr wrap="square">
            <a:spAutoFit/>
          </a:bodyPr>
          <a:lstStyle/>
          <a:p>
            <a:pPr algn="ctr"/>
            <a:r>
              <a:rPr lang="ar-SA" sz="3600" b="1" dirty="0" smtClean="0"/>
              <a:t>العَفْو</a:t>
            </a:r>
            <a:endParaRPr lang="ar-SA" sz="2800" b="1" dirty="0">
              <a:solidFill>
                <a:schemeClr val="bg1"/>
              </a:solidFill>
            </a:endParaRPr>
          </a:p>
        </p:txBody>
      </p:sp>
      <p:sp>
        <p:nvSpPr>
          <p:cNvPr id="19" name="مستطيل 18"/>
          <p:cNvSpPr/>
          <p:nvPr/>
        </p:nvSpPr>
        <p:spPr>
          <a:xfrm>
            <a:off x="1714480" y="4643446"/>
            <a:ext cx="1440250" cy="646331"/>
          </a:xfrm>
          <a:prstGeom prst="rect">
            <a:avLst/>
          </a:prstGeom>
        </p:spPr>
        <p:txBody>
          <a:bodyPr wrap="square">
            <a:spAutoFit/>
          </a:bodyPr>
          <a:lstStyle/>
          <a:p>
            <a:pPr algn="ctr"/>
            <a:r>
              <a:rPr lang="ar-SA" sz="3600" b="1" dirty="0" smtClean="0"/>
              <a:t>التواضع</a:t>
            </a:r>
            <a:endParaRPr lang="ar-SA" sz="2800" b="1" dirty="0">
              <a:solidFill>
                <a:schemeClr val="bg1"/>
              </a:solidFill>
            </a:endParaRPr>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i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ppt_x</p:attrName>
                                        </p:attrNameLst>
                                      </p:cBhvr>
                                      <p:tavLst>
                                        <p:tav tm="0">
                                          <p:val>
                                            <p:strVal val="#ppt_x-.2"/>
                                          </p:val>
                                        </p:tav>
                                        <p:tav tm="100000">
                                          <p:val>
                                            <p:strVal val="#ppt_x"/>
                                          </p:val>
                                        </p:tav>
                                      </p:tavLst>
                                    </p:anim>
                                    <p:anim calcmode="lin" valueType="num">
                                      <p:cBhvr>
                                        <p:cTn id="16"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2"/>
                                        </p:tgtEl>
                                      </p:cBhvr>
                                    </p:animEffect>
                                  </p:childTnLst>
                                </p:cTn>
                              </p:par>
                            </p:childTnLst>
                          </p:cTn>
                        </p:par>
                        <p:par>
                          <p:cTn id="18" fill="hold">
                            <p:stCondLst>
                              <p:cond delay="1000"/>
                            </p:stCondLst>
                            <p:childTnLst>
                              <p:par>
                                <p:cTn id="19" presetID="50" presetClass="entr" presetSubtype="0" decel="10000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strVal val="#ppt_w+.3"/>
                                          </p:val>
                                        </p:tav>
                                        <p:tav tm="100000">
                                          <p:val>
                                            <p:strVal val="#ppt_w"/>
                                          </p:val>
                                        </p:tav>
                                      </p:tavLst>
                                    </p:anim>
                                    <p:anim calcmode="lin" valueType="num">
                                      <p:cBhvr>
                                        <p:cTn id="22" dur="1000" fill="hold"/>
                                        <p:tgtEl>
                                          <p:spTgt spid="13"/>
                                        </p:tgtEl>
                                        <p:attrNameLst>
                                          <p:attrName>ppt_h</p:attrName>
                                        </p:attrNameLst>
                                      </p:cBhvr>
                                      <p:tavLst>
                                        <p:tav tm="0">
                                          <p:val>
                                            <p:strVal val="#ppt_h"/>
                                          </p:val>
                                        </p:tav>
                                        <p:tav tm="100000">
                                          <p:val>
                                            <p:strVal val="#ppt_h"/>
                                          </p:val>
                                        </p:tav>
                                      </p:tavLst>
                                    </p:anim>
                                    <p:animEffect transition="in" filter="fade">
                                      <p:cBhvr>
                                        <p:cTn id="23" dur="1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ox(in)">
                                      <p:cBhvr>
                                        <p:cTn id="28" dur="500"/>
                                        <p:tgtEl>
                                          <p:spTgt spid="14"/>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ox(in)">
                                      <p:cBhvr>
                                        <p:cTn id="31" dur="500"/>
                                        <p:tgtEl>
                                          <p:spTgt spid="17"/>
                                        </p:tgtEl>
                                      </p:cBhvr>
                                    </p:animEffect>
                                  </p:childTnLst>
                                </p:cTn>
                              </p:par>
                            </p:childTnLst>
                          </p:cTn>
                        </p:par>
                        <p:par>
                          <p:cTn id="32" fill="hold">
                            <p:stCondLst>
                              <p:cond delay="500"/>
                            </p:stCondLst>
                            <p:childTnLst>
                              <p:par>
                                <p:cTn id="33" presetID="4" presetClass="entr" presetSubtype="16"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ox(in)">
                                      <p:cBhvr>
                                        <p:cTn id="35" dur="500"/>
                                        <p:tgtEl>
                                          <p:spTgt spid="15"/>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ox(in)">
                                      <p:cBhvr>
                                        <p:cTn id="38" dur="500"/>
                                        <p:tgtEl>
                                          <p:spTgt spid="18"/>
                                        </p:tgtEl>
                                      </p:cBhvr>
                                    </p:animEffect>
                                  </p:childTnLst>
                                </p:cTn>
                              </p:par>
                            </p:childTnLst>
                          </p:cTn>
                        </p:par>
                        <p:par>
                          <p:cTn id="39" fill="hold">
                            <p:stCondLst>
                              <p:cond delay="1000"/>
                            </p:stCondLst>
                            <p:childTnLst>
                              <p:par>
                                <p:cTn id="40" presetID="4" presetClass="entr" presetSubtype="16"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ox(in)">
                                      <p:cBhvr>
                                        <p:cTn id="42" dur="500"/>
                                        <p:tgtEl>
                                          <p:spTgt spid="16"/>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ox(in)">
                                      <p:cBhvr>
                                        <p:cTn id="4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animBg="1"/>
      <p:bldP spid="14" grpId="0" animBg="1"/>
      <p:bldP spid="15" grpId="0" animBg="1"/>
      <p:bldP spid="16" grpId="0" animBg="1"/>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2" name="AutoShape 5"/>
          <p:cNvSpPr>
            <a:spLocks noChangeArrowheads="1"/>
          </p:cNvSpPr>
          <p:nvPr/>
        </p:nvSpPr>
        <p:spPr bwMode="gray">
          <a:xfrm rot="10800000">
            <a:off x="7072266" y="1714488"/>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ar-SA"/>
          </a:p>
        </p:txBody>
      </p:sp>
      <p:sp>
        <p:nvSpPr>
          <p:cNvPr id="13" name="مستطيل 12"/>
          <p:cNvSpPr/>
          <p:nvPr/>
        </p:nvSpPr>
        <p:spPr>
          <a:xfrm>
            <a:off x="7429520" y="2214554"/>
            <a:ext cx="1297374" cy="646331"/>
          </a:xfrm>
          <a:prstGeom prst="rect">
            <a:avLst/>
          </a:prstGeom>
        </p:spPr>
        <p:txBody>
          <a:bodyPr wrap="square">
            <a:spAutoFit/>
          </a:bodyPr>
          <a:lstStyle/>
          <a:p>
            <a:pPr algn="ctr"/>
            <a:r>
              <a:rPr lang="ar-SA" sz="3600" b="1" dirty="0" smtClean="0"/>
              <a:t>الصَّدَقَ</a:t>
            </a:r>
            <a:endParaRPr lang="ar-SA" sz="2800" b="1" dirty="0">
              <a:solidFill>
                <a:schemeClr val="bg1"/>
              </a:solidFill>
            </a:endParaRPr>
          </a:p>
        </p:txBody>
      </p:sp>
      <p:sp>
        <p:nvSpPr>
          <p:cNvPr id="14" name="مستطيل 13"/>
          <p:cNvSpPr/>
          <p:nvPr/>
        </p:nvSpPr>
        <p:spPr>
          <a:xfrm>
            <a:off x="1643042" y="2786058"/>
            <a:ext cx="4397358" cy="584775"/>
          </a:xfrm>
          <a:prstGeom prst="rect">
            <a:avLst/>
          </a:prstGeom>
        </p:spPr>
        <p:txBody>
          <a:bodyPr wrap="none">
            <a:spAutoFit/>
          </a:bodyPr>
          <a:lstStyle/>
          <a:p>
            <a:pPr algn="ctr"/>
            <a:r>
              <a:rPr lang="ar-SA" sz="3200" b="1" dirty="0" smtClean="0"/>
              <a:t>هذا بيانٌ لأهَمِّيَّةِ الصَّدَقَة وفضلِها</a:t>
            </a:r>
            <a:endParaRPr lang="ar-SA" sz="3200" b="1" dirty="0"/>
          </a:p>
        </p:txBody>
      </p:sp>
      <p:sp>
        <p:nvSpPr>
          <p:cNvPr id="15" name="مستطيل 14"/>
          <p:cNvSpPr/>
          <p:nvPr/>
        </p:nvSpPr>
        <p:spPr>
          <a:xfrm>
            <a:off x="1857356" y="3357562"/>
            <a:ext cx="3929058" cy="584775"/>
          </a:xfrm>
          <a:prstGeom prst="rect">
            <a:avLst/>
          </a:prstGeom>
        </p:spPr>
        <p:txBody>
          <a:bodyPr wrap="square">
            <a:spAutoFit/>
          </a:bodyPr>
          <a:lstStyle/>
          <a:p>
            <a:pPr algn="r"/>
            <a:r>
              <a:rPr lang="ar-SA" sz="3200" b="1" dirty="0" smtClean="0"/>
              <a:t>و أنّ التّصدُّقَ لا يُنْقِصُ المال</a:t>
            </a:r>
            <a:endParaRPr lang="ar-SA" sz="3200" b="1" dirty="0"/>
          </a:p>
        </p:txBody>
      </p:sp>
      <p:sp>
        <p:nvSpPr>
          <p:cNvPr id="17" name="تمرير أفقي 16"/>
          <p:cNvSpPr/>
          <p:nvPr/>
        </p:nvSpPr>
        <p:spPr bwMode="auto">
          <a:xfrm>
            <a:off x="1000100" y="3786190"/>
            <a:ext cx="7072362" cy="2357454"/>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16" name="مستطيل 15"/>
          <p:cNvSpPr/>
          <p:nvPr/>
        </p:nvSpPr>
        <p:spPr>
          <a:xfrm>
            <a:off x="1500166" y="4214818"/>
            <a:ext cx="6500826" cy="1384995"/>
          </a:xfrm>
          <a:prstGeom prst="rect">
            <a:avLst/>
          </a:prstGeom>
        </p:spPr>
        <p:txBody>
          <a:bodyPr wrap="square">
            <a:spAutoFit/>
          </a:bodyPr>
          <a:lstStyle/>
          <a:p>
            <a:pPr algn="ctr"/>
            <a:r>
              <a:rPr lang="ar-SA" sz="2800" b="1" dirty="0" smtClean="0"/>
              <a:t>لأنّهُ لو نقصَ ظاهرًا مِنْ جهةٍ، فقد زادَ من جهاتٍ أخَر، فالصَّدَقَةُ تُبارِكُ المالَ، وتنمّيه، وتدفعُ الآفاتِ، وتفتحُ للمتصدِّقِ أبوابَ الرِّزقِ، وأسبابَ الزِّيادة</a:t>
            </a:r>
            <a:endParaRPr lang="ar-SA" b="1" dirty="0"/>
          </a:p>
        </p:txBody>
      </p:sp>
      <p:sp>
        <p:nvSpPr>
          <p:cNvPr id="18" name="AutoShape 4"/>
          <p:cNvSpPr>
            <a:spLocks noChangeArrowheads="1"/>
          </p:cNvSpPr>
          <p:nvPr/>
        </p:nvSpPr>
        <p:spPr bwMode="gray">
          <a:xfrm>
            <a:off x="357158" y="1785926"/>
            <a:ext cx="6357982" cy="85725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10" name="مستطيل 9"/>
          <p:cNvSpPr/>
          <p:nvPr/>
        </p:nvSpPr>
        <p:spPr>
          <a:xfrm>
            <a:off x="428596" y="1928802"/>
            <a:ext cx="6308137" cy="584775"/>
          </a:xfrm>
          <a:prstGeom prst="rect">
            <a:avLst/>
          </a:prstGeom>
        </p:spPr>
        <p:txBody>
          <a:bodyPr wrap="none">
            <a:spAutoFit/>
          </a:bodyPr>
          <a:lstStyle/>
          <a:p>
            <a:pPr algn="ctr"/>
            <a:r>
              <a:rPr lang="ar-SA" sz="3200" b="1" dirty="0" smtClean="0"/>
              <a:t>قال عليه السلام :« ما نقصَتْ صدقةٌ مِنْ مال »</a:t>
            </a:r>
            <a:endParaRPr lang="ar-SA" sz="32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500"/>
                                        <p:tgtEl>
                                          <p:spTgt spid="1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ox(in)">
                                      <p:cBhvr>
                                        <p:cTn id="16" dur="500"/>
                                        <p:tgtEl>
                                          <p:spTgt spid="13"/>
                                        </p:tgtEl>
                                      </p:cBhvr>
                                    </p:animEffect>
                                  </p:childTnLst>
                                </p:cTn>
                              </p:par>
                            </p:childTnLst>
                          </p:cTn>
                        </p:par>
                        <p:par>
                          <p:cTn id="17" fill="hold">
                            <p:stCondLst>
                              <p:cond delay="1500"/>
                            </p:stCondLst>
                            <p:childTnLst>
                              <p:par>
                                <p:cTn id="18" presetID="29"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1000" fill="hold"/>
                                        <p:tgtEl>
                                          <p:spTgt spid="18"/>
                                        </p:tgtEl>
                                        <p:attrNameLst>
                                          <p:attrName>ppt_x</p:attrName>
                                        </p:attrNameLst>
                                      </p:cBhvr>
                                      <p:tavLst>
                                        <p:tav tm="0">
                                          <p:val>
                                            <p:strVal val="#ppt_x-.2"/>
                                          </p:val>
                                        </p:tav>
                                        <p:tav tm="100000">
                                          <p:val>
                                            <p:strVal val="#ppt_x"/>
                                          </p:val>
                                        </p:tav>
                                      </p:tavLst>
                                    </p:anim>
                                    <p:anim calcmode="lin" valueType="num">
                                      <p:cBhvr>
                                        <p:cTn id="21"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8"/>
                                        </p:tgtEl>
                                      </p:cBhvr>
                                    </p:animEffect>
                                  </p:childTnLst>
                                </p:cTn>
                              </p:par>
                              <p:par>
                                <p:cTn id="23" presetID="29"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ppt_x</p:attrName>
                                        </p:attrNameLst>
                                      </p:cBhvr>
                                      <p:tavLst>
                                        <p:tav tm="0">
                                          <p:val>
                                            <p:strVal val="#ppt_x-.2"/>
                                          </p:val>
                                        </p:tav>
                                        <p:tav tm="100000">
                                          <p:val>
                                            <p:strVal val="#ppt_x"/>
                                          </p:val>
                                        </p:tav>
                                      </p:tavLst>
                                    </p:anim>
                                    <p:anim calcmode="lin" valueType="num">
                                      <p:cBhvr>
                                        <p:cTn id="26"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7"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1000" fill="hold"/>
                                        <p:tgtEl>
                                          <p:spTgt spid="17"/>
                                        </p:tgtEl>
                                        <p:attrNameLst>
                                          <p:attrName>ppt_x</p:attrName>
                                        </p:attrNameLst>
                                      </p:cBhvr>
                                      <p:tavLst>
                                        <p:tav tm="0">
                                          <p:val>
                                            <p:strVal val="#ppt_x-.2"/>
                                          </p:val>
                                        </p:tav>
                                        <p:tav tm="100000">
                                          <p:val>
                                            <p:strVal val="#ppt_x"/>
                                          </p:val>
                                        </p:tav>
                                      </p:tavLst>
                                    </p:anim>
                                    <p:anim calcmode="lin" valueType="num">
                                      <p:cBhvr>
                                        <p:cTn id="46"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7"/>
                                        </p:tgtEl>
                                      </p:cBhvr>
                                    </p:animEffect>
                                  </p:childTnLst>
                                </p:cTn>
                              </p:par>
                              <p:par>
                                <p:cTn id="48" presetID="29"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1000" fill="hold"/>
                                        <p:tgtEl>
                                          <p:spTgt spid="16"/>
                                        </p:tgtEl>
                                        <p:attrNameLst>
                                          <p:attrName>ppt_x</p:attrName>
                                        </p:attrNameLst>
                                      </p:cBhvr>
                                      <p:tavLst>
                                        <p:tav tm="0">
                                          <p:val>
                                            <p:strVal val="#ppt_x-.2"/>
                                          </p:val>
                                        </p:tav>
                                        <p:tav tm="100000">
                                          <p:val>
                                            <p:strVal val="#ppt_x"/>
                                          </p:val>
                                        </p:tav>
                                      </p:tavLst>
                                    </p:anim>
                                    <p:anim calcmode="lin" valueType="num">
                                      <p:cBhvr>
                                        <p:cTn id="51"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p:bldP spid="17" grpId="0" animBg="1"/>
      <p:bldP spid="16" grpId="0"/>
      <p:bldP spid="18"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2" name="AutoShape 5"/>
          <p:cNvSpPr>
            <a:spLocks noChangeArrowheads="1"/>
          </p:cNvSpPr>
          <p:nvPr/>
        </p:nvSpPr>
        <p:spPr bwMode="gray">
          <a:xfrm rot="10800000">
            <a:off x="7072266" y="1714488"/>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ar-SA"/>
          </a:p>
        </p:txBody>
      </p:sp>
      <p:sp>
        <p:nvSpPr>
          <p:cNvPr id="13" name="مستطيل 12"/>
          <p:cNvSpPr/>
          <p:nvPr/>
        </p:nvSpPr>
        <p:spPr>
          <a:xfrm>
            <a:off x="7429520" y="2000240"/>
            <a:ext cx="1297374" cy="1200329"/>
          </a:xfrm>
          <a:prstGeom prst="rect">
            <a:avLst/>
          </a:prstGeom>
        </p:spPr>
        <p:txBody>
          <a:bodyPr wrap="square">
            <a:spAutoFit/>
          </a:bodyPr>
          <a:lstStyle/>
          <a:p>
            <a:pPr algn="ctr"/>
            <a:r>
              <a:rPr lang="ar-SA" sz="3600" b="1" dirty="0" smtClean="0"/>
              <a:t>ثواب الصدقة</a:t>
            </a:r>
            <a:endParaRPr lang="ar-SA" sz="2800" b="1" dirty="0">
              <a:solidFill>
                <a:schemeClr val="bg1"/>
              </a:solidFill>
            </a:endParaRPr>
          </a:p>
        </p:txBody>
      </p:sp>
      <p:sp>
        <p:nvSpPr>
          <p:cNvPr id="17" name="تمرير أفقي 16"/>
          <p:cNvSpPr/>
          <p:nvPr/>
        </p:nvSpPr>
        <p:spPr bwMode="auto">
          <a:xfrm>
            <a:off x="714348" y="1714488"/>
            <a:ext cx="6143668" cy="2643206"/>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19" name="مستطيل 18"/>
          <p:cNvSpPr/>
          <p:nvPr/>
        </p:nvSpPr>
        <p:spPr>
          <a:xfrm>
            <a:off x="1071538" y="2071678"/>
            <a:ext cx="5429256" cy="1815882"/>
          </a:xfrm>
          <a:prstGeom prst="rect">
            <a:avLst/>
          </a:prstGeom>
        </p:spPr>
        <p:txBody>
          <a:bodyPr wrap="square">
            <a:spAutoFit/>
          </a:bodyPr>
          <a:lstStyle/>
          <a:p>
            <a:pPr algn="ctr"/>
            <a:r>
              <a:rPr lang="ar-SA" sz="2800" b="1" dirty="0" smtClean="0"/>
              <a:t>لصاحبِ الصَّدَقَةِ عندَ اللّهِ مِنَ الثَّوابِ الجَزيل، والخيرِ، والرِّفْعَةِ، والصَّدَقَةُ تعزِّزُ شعورَ الغنيِّ بالفقيرِ المحتاجِ، فتحقِّقُ المحبّةَ والرّحمةَ، ويمحو اللّهُ تعالى </a:t>
            </a:r>
            <a:r>
              <a:rPr lang="ar-SA" sz="2800" b="1" dirty="0" err="1" smtClean="0"/>
              <a:t>بها</a:t>
            </a:r>
            <a:r>
              <a:rPr lang="ar-SA" sz="2800" b="1" dirty="0" smtClean="0"/>
              <a:t> الخَطايا </a:t>
            </a:r>
            <a:r>
              <a:rPr lang="ar-SA" sz="2800" b="1" dirty="0" err="1" smtClean="0"/>
              <a:t>والذُّنو</a:t>
            </a:r>
            <a:endParaRPr lang="ar-SA" sz="2800" b="1" dirty="0"/>
          </a:p>
        </p:txBody>
      </p:sp>
      <p:sp>
        <p:nvSpPr>
          <p:cNvPr id="21" name="AutoShape 4"/>
          <p:cNvSpPr>
            <a:spLocks noChangeArrowheads="1"/>
          </p:cNvSpPr>
          <p:nvPr/>
        </p:nvSpPr>
        <p:spPr bwMode="gray">
          <a:xfrm>
            <a:off x="1142976" y="4429132"/>
            <a:ext cx="5929354" cy="1285884"/>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0" name="مستطيل 19"/>
          <p:cNvSpPr/>
          <p:nvPr/>
        </p:nvSpPr>
        <p:spPr>
          <a:xfrm>
            <a:off x="1142976" y="4500570"/>
            <a:ext cx="6143636" cy="1077218"/>
          </a:xfrm>
          <a:prstGeom prst="rect">
            <a:avLst/>
          </a:prstGeom>
        </p:spPr>
        <p:txBody>
          <a:bodyPr wrap="square">
            <a:spAutoFit/>
          </a:bodyPr>
          <a:lstStyle/>
          <a:p>
            <a:pPr algn="ctr"/>
            <a:r>
              <a:rPr lang="ar-SA" sz="3200" b="1" dirty="0" smtClean="0"/>
              <a:t>قال عليه السلام في حديثِ معاذِ بْنِ جَبَل: «وَالصَّدَقَةُ تُطْفِئُ الْخَطيئَة »</a:t>
            </a:r>
            <a:endParaRPr lang="ar-SA" sz="32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500"/>
                                        <p:tgtEl>
                                          <p:spTgt spid="1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ox(in)">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ppt_x</p:attrName>
                                        </p:attrNameLst>
                                      </p:cBhvr>
                                      <p:tavLst>
                                        <p:tav tm="0">
                                          <p:val>
                                            <p:strVal val="#ppt_x-.2"/>
                                          </p:val>
                                        </p:tav>
                                        <p:tav tm="100000">
                                          <p:val>
                                            <p:strVal val="#ppt_x"/>
                                          </p:val>
                                        </p:tav>
                                      </p:tavLst>
                                    </p:anim>
                                    <p:anim calcmode="lin" valueType="num">
                                      <p:cBhvr>
                                        <p:cTn id="22"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7"/>
                                        </p:tgtEl>
                                      </p:cBhvr>
                                    </p:animEffect>
                                  </p:childTnLst>
                                </p:cTn>
                              </p:par>
                              <p:par>
                                <p:cTn id="24" presetID="29"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ppt_x</p:attrName>
                                        </p:attrNameLst>
                                      </p:cBhvr>
                                      <p:tavLst>
                                        <p:tav tm="0">
                                          <p:val>
                                            <p:strVal val="#ppt_x-.2"/>
                                          </p:val>
                                        </p:tav>
                                        <p:tav tm="100000">
                                          <p:val>
                                            <p:strVal val="#ppt_x"/>
                                          </p:val>
                                        </p:tav>
                                      </p:tavLst>
                                    </p:anim>
                                    <p:anim calcmode="lin" valueType="num">
                                      <p:cBhvr>
                                        <p:cTn id="27"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ppt_x</p:attrName>
                                        </p:attrNameLst>
                                      </p:cBhvr>
                                      <p:tavLst>
                                        <p:tav tm="0">
                                          <p:val>
                                            <p:strVal val="#ppt_x-.2"/>
                                          </p:val>
                                        </p:tav>
                                        <p:tav tm="100000">
                                          <p:val>
                                            <p:strVal val="#ppt_x"/>
                                          </p:val>
                                        </p:tav>
                                      </p:tavLst>
                                    </p:anim>
                                    <p:anim calcmode="lin" valueType="num">
                                      <p:cBhvr>
                                        <p:cTn id="34"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35" dur="1000"/>
                                        <p:tgtEl>
                                          <p:spTgt spid="21"/>
                                        </p:tgtEl>
                                      </p:cBhvr>
                                    </p:animEffect>
                                  </p:childTnLst>
                                </p:cTn>
                              </p:par>
                              <p:par>
                                <p:cTn id="36" presetID="29"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ppt_x</p:attrName>
                                        </p:attrNameLst>
                                      </p:cBhvr>
                                      <p:tavLst>
                                        <p:tav tm="0">
                                          <p:val>
                                            <p:strVal val="#ppt_x-.2"/>
                                          </p:val>
                                        </p:tav>
                                        <p:tav tm="100000">
                                          <p:val>
                                            <p:strVal val="#ppt_x"/>
                                          </p:val>
                                        </p:tav>
                                      </p:tavLst>
                                    </p:anim>
                                    <p:anim calcmode="lin" valueType="num">
                                      <p:cBhvr>
                                        <p:cTn id="39"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7" grpId="0" animBg="1"/>
      <p:bldP spid="19" grpId="0"/>
      <p:bldP spid="21"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600" b="1" dirty="0" smtClean="0"/>
              <a:t>البَذْلُ والعطاء</a:t>
            </a:r>
            <a:endParaRPr lang="ar-SA" sz="3600" b="1" dirty="0"/>
          </a:p>
        </p:txBody>
      </p:sp>
      <p:sp>
        <p:nvSpPr>
          <p:cNvPr id="4" name="عنصر نائب للتاريخ 3"/>
          <p:cNvSpPr>
            <a:spLocks noGrp="1"/>
          </p:cNvSpPr>
          <p:nvPr>
            <p:ph type="dt" sz="half" idx="10"/>
          </p:nvPr>
        </p:nvSpPr>
        <p:spPr/>
        <p:txBody>
          <a:bodyPr/>
          <a:lstStyle/>
          <a:p>
            <a:pPr algn="ctr"/>
            <a:r>
              <a:rPr lang="ar-SA" sz="1200" dirty="0" smtClean="0">
                <a:solidFill>
                  <a:srgbClr val="FF0000"/>
                </a:solidFill>
              </a:rPr>
              <a:t>مدرسة ذكور الرحمة الأساسية  </a:t>
            </a:r>
            <a:endParaRPr lang="en-US" sz="1200" dirty="0">
              <a:solidFill>
                <a:srgbClr val="FF0000"/>
              </a:solidFill>
            </a:endParaRPr>
          </a:p>
        </p:txBody>
      </p:sp>
      <p:sp>
        <p:nvSpPr>
          <p:cNvPr id="5" name="عنصر نائب للتذييل 4"/>
          <p:cNvSpPr>
            <a:spLocks noGrp="1"/>
          </p:cNvSpPr>
          <p:nvPr>
            <p:ph type="ftr" sz="quarter" idx="11"/>
          </p:nvPr>
        </p:nvSpPr>
        <p:spPr/>
        <p:txBody>
          <a:bodyPr/>
          <a:lstStyle/>
          <a:p>
            <a:r>
              <a:rPr lang="ar-SA" sz="1200" dirty="0" smtClean="0">
                <a:solidFill>
                  <a:srgbClr val="FF0000"/>
                </a:solidFill>
              </a:rPr>
              <a:t>إعداد الأستاذ  نزار أبو رجب </a:t>
            </a:r>
            <a:endParaRPr lang="en-US" sz="1200" dirty="0">
              <a:solidFill>
                <a:srgbClr val="FF0000"/>
              </a:solidFill>
            </a:endParaRPr>
          </a:p>
        </p:txBody>
      </p:sp>
      <p:pic>
        <p:nvPicPr>
          <p:cNvPr id="6" name="صورة 5"/>
          <p:cNvPicPr/>
          <p:nvPr/>
        </p:nvPicPr>
        <p:blipFill>
          <a:blip r:embed="rId2" cstate="print"/>
          <a:srcRect/>
          <a:stretch>
            <a:fillRect/>
          </a:stretch>
        </p:blipFill>
        <p:spPr bwMode="auto">
          <a:xfrm>
            <a:off x="8000992" y="214290"/>
            <a:ext cx="1143008" cy="781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ext Box 72"/>
          <p:cNvSpPr txBox="1">
            <a:spLocks noChangeArrowheads="1"/>
          </p:cNvSpPr>
          <p:nvPr/>
        </p:nvSpPr>
        <p:spPr bwMode="gray">
          <a:xfrm>
            <a:off x="8286776" y="2643182"/>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chemeClr val="bg1"/>
                </a:solidFill>
              </a:rPr>
              <a:t>2</a:t>
            </a:r>
          </a:p>
        </p:txBody>
      </p:sp>
      <p:sp>
        <p:nvSpPr>
          <p:cNvPr id="30" name="Text Box 72"/>
          <p:cNvSpPr txBox="1">
            <a:spLocks noChangeArrowheads="1"/>
          </p:cNvSpPr>
          <p:nvPr/>
        </p:nvSpPr>
        <p:spPr bwMode="gray">
          <a:xfrm>
            <a:off x="8358214" y="3429000"/>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3</a:t>
            </a:r>
            <a:endParaRPr lang="en-US" sz="2400" b="1" dirty="0">
              <a:solidFill>
                <a:schemeClr val="bg1"/>
              </a:solidFill>
            </a:endParaRPr>
          </a:p>
        </p:txBody>
      </p:sp>
      <p:sp>
        <p:nvSpPr>
          <p:cNvPr id="32" name="Text Box 72"/>
          <p:cNvSpPr txBox="1">
            <a:spLocks noChangeArrowheads="1"/>
          </p:cNvSpPr>
          <p:nvPr/>
        </p:nvSpPr>
        <p:spPr bwMode="gray">
          <a:xfrm>
            <a:off x="8358214" y="5000636"/>
            <a:ext cx="354013" cy="461665"/>
          </a:xfrm>
          <a:prstGeom prst="rect">
            <a:avLst/>
          </a:prstGeom>
          <a:noFill/>
          <a:ln w="9525" algn="ctr">
            <a:noFill/>
            <a:miter lim="800000"/>
            <a:headEnd/>
            <a:tailEnd/>
          </a:ln>
          <a:effectLst/>
        </p:spPr>
        <p:txBody>
          <a:bodyPr wrap="square">
            <a:spAutoFit/>
          </a:bodyPr>
          <a:lstStyle/>
          <a:p>
            <a:pPr algn="ctr" eaLnBrk="0" hangingPunct="0"/>
            <a:r>
              <a:rPr lang="en-US" sz="2400" b="1" dirty="0" smtClean="0">
                <a:solidFill>
                  <a:schemeClr val="bg1"/>
                </a:solidFill>
              </a:rPr>
              <a:t>5</a:t>
            </a:r>
            <a:endParaRPr lang="en-US" sz="2400" b="1" dirty="0">
              <a:solidFill>
                <a:schemeClr val="bg1"/>
              </a:solidFill>
            </a:endParaRPr>
          </a:p>
        </p:txBody>
      </p:sp>
      <p:sp>
        <p:nvSpPr>
          <p:cNvPr id="11" name="AutoShape 9"/>
          <p:cNvSpPr>
            <a:spLocks noChangeArrowheads="1"/>
          </p:cNvSpPr>
          <p:nvPr/>
        </p:nvSpPr>
        <p:spPr bwMode="gray">
          <a:xfrm>
            <a:off x="1643042" y="1000108"/>
            <a:ext cx="5929354" cy="599201"/>
          </a:xfrm>
          <a:prstGeom prst="roundRect">
            <a:avLst>
              <a:gd name="adj" fmla="val 50000"/>
            </a:avLst>
          </a:prstGeom>
          <a:gradFill rotWithShape="1">
            <a:gsLst>
              <a:gs pos="0">
                <a:schemeClr val="accent2"/>
              </a:gs>
              <a:gs pos="100000">
                <a:schemeClr val="accent2">
                  <a:gamma/>
                  <a:tint val="69804"/>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ar-SA" sz="3200" b="1" dirty="0" smtClean="0"/>
              <a:t>ومِنْ صُوَرِ البَذْلِ والعطاءِ ما يأتي:</a:t>
            </a:r>
            <a:endParaRPr lang="en-US" sz="3200" b="1" dirty="0">
              <a:solidFill>
                <a:schemeClr val="bg1"/>
              </a:solidFill>
            </a:endParaRPr>
          </a:p>
        </p:txBody>
      </p:sp>
      <p:sp>
        <p:nvSpPr>
          <p:cNvPr id="16" name="AutoShape 5"/>
          <p:cNvSpPr>
            <a:spLocks noChangeArrowheads="1"/>
          </p:cNvSpPr>
          <p:nvPr/>
        </p:nvSpPr>
        <p:spPr bwMode="gray">
          <a:xfrm rot="10800000">
            <a:off x="6858016" y="1785926"/>
            <a:ext cx="2071734" cy="1756948"/>
          </a:xfrm>
          <a:custGeom>
            <a:avLst/>
            <a:gdLst>
              <a:gd name="connsiteX0" fmla="*/ 0 w 2971800"/>
              <a:gd name="connsiteY0" fmla="*/ 0 h 2895600"/>
              <a:gd name="connsiteX1" fmla="*/ 2455167 w 2971800"/>
              <a:gd name="connsiteY1" fmla="*/ 0 h 2895600"/>
              <a:gd name="connsiteX2" fmla="*/ 2971800 w 2971800"/>
              <a:gd name="connsiteY2" fmla="*/ 1447800 h 2895600"/>
              <a:gd name="connsiteX3" fmla="*/ 2455167 w 2971800"/>
              <a:gd name="connsiteY3" fmla="*/ 289560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895600"/>
              <a:gd name="connsiteX1" fmla="*/ 2455167 w 2971800"/>
              <a:gd name="connsiteY1" fmla="*/ 0 h 2895600"/>
              <a:gd name="connsiteX2" fmla="*/ 2971800 w 2971800"/>
              <a:gd name="connsiteY2" fmla="*/ 1447800 h 2895600"/>
              <a:gd name="connsiteX3" fmla="*/ 2640853 w 2971800"/>
              <a:gd name="connsiteY3" fmla="*/ 2433590 h 2895600"/>
              <a:gd name="connsiteX4" fmla="*/ 0 w 2971800"/>
              <a:gd name="connsiteY4" fmla="*/ 2895600 h 2895600"/>
              <a:gd name="connsiteX5" fmla="*/ 516633 w 2971800"/>
              <a:gd name="connsiteY5" fmla="*/ 1447800 h 2895600"/>
              <a:gd name="connsiteX6" fmla="*/ 0 w 2971800"/>
              <a:gd name="connsiteY6" fmla="*/ 0 h 2895600"/>
              <a:gd name="connsiteX0" fmla="*/ 0 w 2971800"/>
              <a:gd name="connsiteY0" fmla="*/ 0 h 2433590"/>
              <a:gd name="connsiteX1" fmla="*/ 2455167 w 2971800"/>
              <a:gd name="connsiteY1" fmla="*/ 0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971800"/>
              <a:gd name="connsiteY0" fmla="*/ 0 h 2433590"/>
              <a:gd name="connsiteX1" fmla="*/ 2640853 w 2971800"/>
              <a:gd name="connsiteY1" fmla="*/ 428628 h 2433590"/>
              <a:gd name="connsiteX2" fmla="*/ 2971800 w 2971800"/>
              <a:gd name="connsiteY2" fmla="*/ 1447800 h 2433590"/>
              <a:gd name="connsiteX3" fmla="*/ 2640853 w 2971800"/>
              <a:gd name="connsiteY3" fmla="*/ 2433590 h 2433590"/>
              <a:gd name="connsiteX4" fmla="*/ 185686 w 2971800"/>
              <a:gd name="connsiteY4" fmla="*/ 2433590 h 2433590"/>
              <a:gd name="connsiteX5" fmla="*/ 516633 w 2971800"/>
              <a:gd name="connsiteY5" fmla="*/ 1447800 h 2433590"/>
              <a:gd name="connsiteX6" fmla="*/ 0 w 2971800"/>
              <a:gd name="connsiteY6" fmla="*/ 0 h 2433590"/>
              <a:gd name="connsiteX0" fmla="*/ 0 w 2857552"/>
              <a:gd name="connsiteY0" fmla="*/ 0 h 2004962"/>
              <a:gd name="connsiteX1" fmla="*/ 2526605 w 2857552"/>
              <a:gd name="connsiteY1" fmla="*/ 0 h 2004962"/>
              <a:gd name="connsiteX2" fmla="*/ 2857552 w 2857552"/>
              <a:gd name="connsiteY2" fmla="*/ 1019172 h 2004962"/>
              <a:gd name="connsiteX3" fmla="*/ 2526605 w 2857552"/>
              <a:gd name="connsiteY3" fmla="*/ 2004962 h 2004962"/>
              <a:gd name="connsiteX4" fmla="*/ 71438 w 2857552"/>
              <a:gd name="connsiteY4" fmla="*/ 2004962 h 2004962"/>
              <a:gd name="connsiteX5" fmla="*/ 402385 w 2857552"/>
              <a:gd name="connsiteY5" fmla="*/ 1019172 h 2004962"/>
              <a:gd name="connsiteX6" fmla="*/ 0 w 2857552"/>
              <a:gd name="connsiteY6" fmla="*/ 0 h 2004962"/>
              <a:gd name="connsiteX0" fmla="*/ 0 w 2857552"/>
              <a:gd name="connsiteY0" fmla="*/ 0 h 2009636"/>
              <a:gd name="connsiteX1" fmla="*/ 2526605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857552"/>
              <a:gd name="connsiteY0" fmla="*/ 0 h 2009636"/>
              <a:gd name="connsiteX1" fmla="*/ 1669349 w 2857552"/>
              <a:gd name="connsiteY1" fmla="*/ 0 h 2009636"/>
              <a:gd name="connsiteX2" fmla="*/ 2857552 w 2857552"/>
              <a:gd name="connsiteY2" fmla="*/ 1019172 h 2009636"/>
              <a:gd name="connsiteX3" fmla="*/ 1740787 w 2857552"/>
              <a:gd name="connsiteY3" fmla="*/ 2009636 h 2009636"/>
              <a:gd name="connsiteX4" fmla="*/ 71438 w 2857552"/>
              <a:gd name="connsiteY4" fmla="*/ 2004962 h 2009636"/>
              <a:gd name="connsiteX5" fmla="*/ 402385 w 2857552"/>
              <a:gd name="connsiteY5" fmla="*/ 1019172 h 2009636"/>
              <a:gd name="connsiteX6" fmla="*/ 0 w 2857552"/>
              <a:gd name="connsiteY6" fmla="*/ 0 h 2009636"/>
              <a:gd name="connsiteX0" fmla="*/ 0 w 2214610"/>
              <a:gd name="connsiteY0" fmla="*/ 0 h 2009636"/>
              <a:gd name="connsiteX1" fmla="*/ 1669349 w 2214610"/>
              <a:gd name="connsiteY1" fmla="*/ 0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214610"/>
              <a:gd name="connsiteY0" fmla="*/ 0 h 2009636"/>
              <a:gd name="connsiteX1" fmla="*/ 1812225 w 2214610"/>
              <a:gd name="connsiteY1" fmla="*/ 152224 h 2009636"/>
              <a:gd name="connsiteX2" fmla="*/ 2214610 w 2214610"/>
              <a:gd name="connsiteY2" fmla="*/ 1019172 h 2009636"/>
              <a:gd name="connsiteX3" fmla="*/ 1740787 w 2214610"/>
              <a:gd name="connsiteY3" fmla="*/ 2009636 h 2009636"/>
              <a:gd name="connsiteX4" fmla="*/ 71438 w 2214610"/>
              <a:gd name="connsiteY4" fmla="*/ 2004962 h 2009636"/>
              <a:gd name="connsiteX5" fmla="*/ 402385 w 2214610"/>
              <a:gd name="connsiteY5" fmla="*/ 1019172 h 2009636"/>
              <a:gd name="connsiteX6" fmla="*/ 0 w 2214610"/>
              <a:gd name="connsiteY6" fmla="*/ 0 h 2009636"/>
              <a:gd name="connsiteX0" fmla="*/ 0 w 2143172"/>
              <a:gd name="connsiteY0" fmla="*/ 0 h 1857412"/>
              <a:gd name="connsiteX1" fmla="*/ 1740787 w 2143172"/>
              <a:gd name="connsiteY1" fmla="*/ 0 h 1857412"/>
              <a:gd name="connsiteX2" fmla="*/ 2143172 w 2143172"/>
              <a:gd name="connsiteY2" fmla="*/ 866948 h 1857412"/>
              <a:gd name="connsiteX3" fmla="*/ 1669349 w 2143172"/>
              <a:gd name="connsiteY3" fmla="*/ 1857412 h 1857412"/>
              <a:gd name="connsiteX4" fmla="*/ 0 w 2143172"/>
              <a:gd name="connsiteY4" fmla="*/ 1852738 h 1857412"/>
              <a:gd name="connsiteX5" fmla="*/ 330947 w 2143172"/>
              <a:gd name="connsiteY5" fmla="*/ 866948 h 1857412"/>
              <a:gd name="connsiteX6" fmla="*/ 0 w 2143172"/>
              <a:gd name="connsiteY6" fmla="*/ 0 h 1857412"/>
              <a:gd name="connsiteX0" fmla="*/ 0 w 2143172"/>
              <a:gd name="connsiteY0" fmla="*/ 0 h 1852738"/>
              <a:gd name="connsiteX1" fmla="*/ 1740787 w 2143172"/>
              <a:gd name="connsiteY1" fmla="*/ 0 h 1852738"/>
              <a:gd name="connsiteX2" fmla="*/ 2143172 w 2143172"/>
              <a:gd name="connsiteY2" fmla="*/ 866948 h 1852738"/>
              <a:gd name="connsiteX3" fmla="*/ 1740787 w 2143172"/>
              <a:gd name="connsiteY3" fmla="*/ 1643098 h 1852738"/>
              <a:gd name="connsiteX4" fmla="*/ 0 w 2143172"/>
              <a:gd name="connsiteY4" fmla="*/ 1852738 h 1852738"/>
              <a:gd name="connsiteX5" fmla="*/ 330947 w 2143172"/>
              <a:gd name="connsiteY5" fmla="*/ 866948 h 1852738"/>
              <a:gd name="connsiteX6" fmla="*/ 0 w 2143172"/>
              <a:gd name="connsiteY6" fmla="*/ 0 h 1852738"/>
              <a:gd name="connsiteX0" fmla="*/ 0 w 2143172"/>
              <a:gd name="connsiteY0" fmla="*/ 0 h 1643098"/>
              <a:gd name="connsiteX1" fmla="*/ 1740787 w 2143172"/>
              <a:gd name="connsiteY1" fmla="*/ 0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643098"/>
              <a:gd name="connsiteX1" fmla="*/ 1883663 w 2143172"/>
              <a:gd name="connsiteY1" fmla="*/ 142876 h 1643098"/>
              <a:gd name="connsiteX2" fmla="*/ 2143172 w 2143172"/>
              <a:gd name="connsiteY2" fmla="*/ 866948 h 1643098"/>
              <a:gd name="connsiteX3" fmla="*/ 1740787 w 2143172"/>
              <a:gd name="connsiteY3" fmla="*/ 1643098 h 1643098"/>
              <a:gd name="connsiteX4" fmla="*/ 71438 w 2143172"/>
              <a:gd name="connsiteY4" fmla="*/ 1643098 h 1643098"/>
              <a:gd name="connsiteX5" fmla="*/ 330947 w 2143172"/>
              <a:gd name="connsiteY5" fmla="*/ 866948 h 1643098"/>
              <a:gd name="connsiteX6" fmla="*/ 0 w 2143172"/>
              <a:gd name="connsiteY6" fmla="*/ 0 h 1643098"/>
              <a:gd name="connsiteX0" fmla="*/ 0 w 2143172"/>
              <a:gd name="connsiteY0" fmla="*/ 0 h 1500222"/>
              <a:gd name="connsiteX1" fmla="*/ 1883663 w 2143172"/>
              <a:gd name="connsiteY1" fmla="*/ 0 h 1500222"/>
              <a:gd name="connsiteX2" fmla="*/ 2143172 w 2143172"/>
              <a:gd name="connsiteY2" fmla="*/ 724072 h 1500222"/>
              <a:gd name="connsiteX3" fmla="*/ 1740787 w 2143172"/>
              <a:gd name="connsiteY3" fmla="*/ 1500222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500222"/>
              <a:gd name="connsiteX1" fmla="*/ 1883663 w 2143172"/>
              <a:gd name="connsiteY1" fmla="*/ 0 h 1500222"/>
              <a:gd name="connsiteX2" fmla="*/ 2143172 w 2143172"/>
              <a:gd name="connsiteY2" fmla="*/ 724072 h 1500222"/>
              <a:gd name="connsiteX3" fmla="*/ 1812225 w 2143172"/>
              <a:gd name="connsiteY3" fmla="*/ 1357346 h 1500222"/>
              <a:gd name="connsiteX4" fmla="*/ 71438 w 2143172"/>
              <a:gd name="connsiteY4" fmla="*/ 1500222 h 1500222"/>
              <a:gd name="connsiteX5" fmla="*/ 330947 w 2143172"/>
              <a:gd name="connsiteY5" fmla="*/ 724072 h 1500222"/>
              <a:gd name="connsiteX6" fmla="*/ 0 w 2143172"/>
              <a:gd name="connsiteY6" fmla="*/ 0 h 1500222"/>
              <a:gd name="connsiteX0" fmla="*/ 0 w 2143172"/>
              <a:gd name="connsiteY0" fmla="*/ 0 h 1357346"/>
              <a:gd name="connsiteX1" fmla="*/ 1883663 w 2143172"/>
              <a:gd name="connsiteY1" fmla="*/ 0 h 1357346"/>
              <a:gd name="connsiteX2" fmla="*/ 2143172 w 2143172"/>
              <a:gd name="connsiteY2" fmla="*/ 724072 h 1357346"/>
              <a:gd name="connsiteX3" fmla="*/ 1812225 w 2143172"/>
              <a:gd name="connsiteY3" fmla="*/ 1357346 h 1357346"/>
              <a:gd name="connsiteX4" fmla="*/ 71438 w 2143172"/>
              <a:gd name="connsiteY4" fmla="*/ 1357346 h 1357346"/>
              <a:gd name="connsiteX5" fmla="*/ 330947 w 2143172"/>
              <a:gd name="connsiteY5" fmla="*/ 724072 h 1357346"/>
              <a:gd name="connsiteX6" fmla="*/ 0 w 2143172"/>
              <a:gd name="connsiteY6" fmla="*/ 0 h 1357346"/>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357346 h 1521427"/>
              <a:gd name="connsiteX6" fmla="*/ 330947 w 2143172"/>
              <a:gd name="connsiteY6" fmla="*/ 724072 h 1521427"/>
              <a:gd name="connsiteX7" fmla="*/ 0 w 2143172"/>
              <a:gd name="connsiteY7" fmla="*/ 0 h 1521427"/>
              <a:gd name="connsiteX0" fmla="*/ 0 w 2143172"/>
              <a:gd name="connsiteY0" fmla="*/ 0 h 1521427"/>
              <a:gd name="connsiteX1" fmla="*/ 1883663 w 2143172"/>
              <a:gd name="connsiteY1" fmla="*/ 0 h 1521427"/>
              <a:gd name="connsiteX2" fmla="*/ 2143172 w 2143172"/>
              <a:gd name="connsiteY2" fmla="*/ 724072 h 1521427"/>
              <a:gd name="connsiteX3" fmla="*/ 1812225 w 2143172"/>
              <a:gd name="connsiteY3" fmla="*/ 1357346 h 1521427"/>
              <a:gd name="connsiteX4" fmla="*/ 1753095 w 2143172"/>
              <a:gd name="connsiteY4" fmla="*/ 1521427 h 1521427"/>
              <a:gd name="connsiteX5" fmla="*/ 71438 w 2143172"/>
              <a:gd name="connsiteY5" fmla="*/ 1479015 h 1521427"/>
              <a:gd name="connsiteX6" fmla="*/ 330947 w 2143172"/>
              <a:gd name="connsiteY6" fmla="*/ 724072 h 1521427"/>
              <a:gd name="connsiteX7" fmla="*/ 0 w 2143172"/>
              <a:gd name="connsiteY7" fmla="*/ 0 h 1521427"/>
              <a:gd name="connsiteX0" fmla="*/ 0 w 2143172"/>
              <a:gd name="connsiteY0" fmla="*/ 235521 h 1756948"/>
              <a:gd name="connsiteX1" fmla="*/ 1812225 w 2143172"/>
              <a:gd name="connsiteY1" fmla="*/ 0 h 1756948"/>
              <a:gd name="connsiteX2" fmla="*/ 2143172 w 2143172"/>
              <a:gd name="connsiteY2" fmla="*/ 959593 h 1756948"/>
              <a:gd name="connsiteX3" fmla="*/ 1812225 w 2143172"/>
              <a:gd name="connsiteY3" fmla="*/ 1592867 h 1756948"/>
              <a:gd name="connsiteX4" fmla="*/ 1753095 w 2143172"/>
              <a:gd name="connsiteY4" fmla="*/ 1756948 h 1756948"/>
              <a:gd name="connsiteX5" fmla="*/ 71438 w 2143172"/>
              <a:gd name="connsiteY5" fmla="*/ 1714536 h 1756948"/>
              <a:gd name="connsiteX6" fmla="*/ 330947 w 2143172"/>
              <a:gd name="connsiteY6" fmla="*/ 959593 h 1756948"/>
              <a:gd name="connsiteX7" fmla="*/ 0 w 2143172"/>
              <a:gd name="connsiteY7" fmla="*/ 235521 h 1756948"/>
              <a:gd name="connsiteX0" fmla="*/ 0 w 2071734"/>
              <a:gd name="connsiteY0" fmla="*/ 21209 h 1756948"/>
              <a:gd name="connsiteX1" fmla="*/ 1740787 w 2071734"/>
              <a:gd name="connsiteY1" fmla="*/ 0 h 1756948"/>
              <a:gd name="connsiteX2" fmla="*/ 2071734 w 2071734"/>
              <a:gd name="connsiteY2" fmla="*/ 959593 h 1756948"/>
              <a:gd name="connsiteX3" fmla="*/ 1740787 w 2071734"/>
              <a:gd name="connsiteY3" fmla="*/ 1592867 h 1756948"/>
              <a:gd name="connsiteX4" fmla="*/ 1681657 w 2071734"/>
              <a:gd name="connsiteY4" fmla="*/ 1756948 h 1756948"/>
              <a:gd name="connsiteX5" fmla="*/ 0 w 2071734"/>
              <a:gd name="connsiteY5" fmla="*/ 1714536 h 1756948"/>
              <a:gd name="connsiteX6" fmla="*/ 259509 w 2071734"/>
              <a:gd name="connsiteY6" fmla="*/ 959593 h 1756948"/>
              <a:gd name="connsiteX7" fmla="*/ 0 w 2071734"/>
              <a:gd name="connsiteY7" fmla="*/ 21209 h 175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734" h="1756948">
                <a:moveTo>
                  <a:pt x="0" y="21209"/>
                </a:moveTo>
                <a:lnTo>
                  <a:pt x="1740787" y="0"/>
                </a:lnTo>
                <a:lnTo>
                  <a:pt x="2071734" y="959593"/>
                </a:lnTo>
                <a:lnTo>
                  <a:pt x="1740787" y="1592867"/>
                </a:lnTo>
                <a:lnTo>
                  <a:pt x="1681657" y="1756948"/>
                </a:lnTo>
                <a:lnTo>
                  <a:pt x="0" y="1714536"/>
                </a:lnTo>
                <a:lnTo>
                  <a:pt x="259509" y="959593"/>
                </a:lnTo>
                <a:lnTo>
                  <a:pt x="0" y="21209"/>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endParaRPr lang="ar-SA"/>
          </a:p>
        </p:txBody>
      </p:sp>
      <p:sp>
        <p:nvSpPr>
          <p:cNvPr id="18" name="مستطيل 17"/>
          <p:cNvSpPr/>
          <p:nvPr/>
        </p:nvSpPr>
        <p:spPr>
          <a:xfrm>
            <a:off x="7143768" y="2285992"/>
            <a:ext cx="1297374" cy="646331"/>
          </a:xfrm>
          <a:prstGeom prst="rect">
            <a:avLst/>
          </a:prstGeom>
        </p:spPr>
        <p:txBody>
          <a:bodyPr wrap="square">
            <a:spAutoFit/>
          </a:bodyPr>
          <a:lstStyle/>
          <a:p>
            <a:pPr algn="ctr"/>
            <a:r>
              <a:rPr lang="ar-SA" sz="3600" b="1" dirty="0" smtClean="0"/>
              <a:t>العَفْو</a:t>
            </a:r>
            <a:endParaRPr lang="ar-SA" sz="2800" b="1" dirty="0">
              <a:solidFill>
                <a:schemeClr val="bg1"/>
              </a:solidFill>
            </a:endParaRPr>
          </a:p>
        </p:txBody>
      </p:sp>
      <p:sp>
        <p:nvSpPr>
          <p:cNvPr id="24" name="AutoShape 4"/>
          <p:cNvSpPr>
            <a:spLocks noChangeArrowheads="1"/>
          </p:cNvSpPr>
          <p:nvPr/>
        </p:nvSpPr>
        <p:spPr bwMode="gray">
          <a:xfrm>
            <a:off x="357158" y="1785926"/>
            <a:ext cx="6357982" cy="857256"/>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ar-SA"/>
          </a:p>
        </p:txBody>
      </p:sp>
      <p:sp>
        <p:nvSpPr>
          <p:cNvPr id="23" name="مستطيل 22"/>
          <p:cNvSpPr/>
          <p:nvPr/>
        </p:nvSpPr>
        <p:spPr>
          <a:xfrm>
            <a:off x="428596" y="2000240"/>
            <a:ext cx="6340197" cy="523220"/>
          </a:xfrm>
          <a:prstGeom prst="rect">
            <a:avLst/>
          </a:prstGeom>
        </p:spPr>
        <p:txBody>
          <a:bodyPr wrap="none">
            <a:spAutoFit/>
          </a:bodyPr>
          <a:lstStyle/>
          <a:p>
            <a:r>
              <a:rPr lang="ar-SA" sz="2800" b="1" dirty="0" smtClean="0"/>
              <a:t>قال عليه السلام : «وما زادَ اللّهُ عبدًا بعفوٍ إلّا عِزًّا  ،»</a:t>
            </a:r>
            <a:endParaRPr lang="ar-SA" sz="2800" b="1" dirty="0"/>
          </a:p>
        </p:txBody>
      </p:sp>
      <p:sp>
        <p:nvSpPr>
          <p:cNvPr id="26" name="تمرير أفقي 25"/>
          <p:cNvSpPr/>
          <p:nvPr/>
        </p:nvSpPr>
        <p:spPr bwMode="auto">
          <a:xfrm>
            <a:off x="642910" y="3214686"/>
            <a:ext cx="6572296" cy="3071834"/>
          </a:xfrm>
          <a:prstGeom prst="horizontalScroll">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25" name="مستطيل 24"/>
          <p:cNvSpPr/>
          <p:nvPr/>
        </p:nvSpPr>
        <p:spPr>
          <a:xfrm>
            <a:off x="1071538" y="3714752"/>
            <a:ext cx="6072230" cy="2246769"/>
          </a:xfrm>
          <a:prstGeom prst="rect">
            <a:avLst/>
          </a:prstGeom>
        </p:spPr>
        <p:txBody>
          <a:bodyPr wrap="square">
            <a:spAutoFit/>
          </a:bodyPr>
          <a:lstStyle/>
          <a:p>
            <a:pPr algn="ctr"/>
            <a:r>
              <a:rPr lang="ar-SA" sz="2800" b="1" dirty="0" smtClean="0"/>
              <a:t> </a:t>
            </a:r>
            <a:r>
              <a:rPr lang="ar-SA" sz="2800" b="1" u="sng" dirty="0" smtClean="0"/>
              <a:t>إنَّ العفوَ والصَّفحَ والمسامحةَ </a:t>
            </a:r>
            <a:r>
              <a:rPr lang="ar-SA" sz="2800" b="1" dirty="0" smtClean="0"/>
              <a:t>عن أقوالِ المُسيئينَ وأفعالِهم </a:t>
            </a:r>
            <a:r>
              <a:rPr lang="ar-SA" sz="2800" b="1" dirty="0" smtClean="0">
                <a:solidFill>
                  <a:srgbClr val="FF0000"/>
                </a:solidFill>
              </a:rPr>
              <a:t>عِزّةٌ</a:t>
            </a:r>
            <a:r>
              <a:rPr lang="ar-SA" sz="2800" b="1" dirty="0" smtClean="0"/>
              <a:t> </a:t>
            </a:r>
            <a:r>
              <a:rPr lang="ar-SA" sz="2800" b="1" dirty="0" smtClean="0">
                <a:solidFill>
                  <a:srgbClr val="00B050"/>
                </a:solidFill>
              </a:rPr>
              <a:t>وكرامةٌ</a:t>
            </a:r>
            <a:r>
              <a:rPr lang="ar-SA" sz="2800" b="1" dirty="0" smtClean="0"/>
              <a:t> </a:t>
            </a:r>
            <a:r>
              <a:rPr lang="ar-SA" sz="2800" b="1" u="sng" dirty="0" smtClean="0"/>
              <a:t>لِمَنْ يَعفو</a:t>
            </a:r>
            <a:r>
              <a:rPr lang="ar-SA" sz="2800" b="1" dirty="0" smtClean="0"/>
              <a:t>، فلا يُتَوهَّمُ من ذلكَ الذُّل، بل إنّ هذا العَفوَ عَيْنُ العِزِّ الَّذي هُوَ الرِّفْعةُ عندَ اللّهِ وعندَ خلقِه، مَعَ القدرةِ على قهرِ الخصومِ والأعداءِ،</a:t>
            </a:r>
            <a:endParaRPr lang="ar-SA" sz="2800" b="1" dirty="0"/>
          </a:p>
        </p:txBody>
      </p:sp>
    </p:spTree>
  </p:cSld>
  <p:clrMapOvr>
    <a:masterClrMapping/>
  </p:clrMapOvr>
  <p:transition advClick="0" advTm="1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ox(in)">
                                      <p:cBhvr>
                                        <p:cTn id="16" dur="500"/>
                                        <p:tgtEl>
                                          <p:spTgt spid="18"/>
                                        </p:tgtEl>
                                      </p:cBhvr>
                                    </p:animEffect>
                                  </p:childTnLst>
                                </p:cTn>
                              </p:par>
                            </p:childTnLst>
                          </p:cTn>
                        </p:par>
                        <p:par>
                          <p:cTn id="17" fill="hold">
                            <p:stCondLst>
                              <p:cond delay="1500"/>
                            </p:stCondLst>
                            <p:childTnLst>
                              <p:par>
                                <p:cTn id="18" presetID="29" presetClass="entr" presetSubtype="0"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ppt_x</p:attrName>
                                        </p:attrNameLst>
                                      </p:cBhvr>
                                      <p:tavLst>
                                        <p:tav tm="0">
                                          <p:val>
                                            <p:strVal val="#ppt_x-.2"/>
                                          </p:val>
                                        </p:tav>
                                        <p:tav tm="100000">
                                          <p:val>
                                            <p:strVal val="#ppt_x"/>
                                          </p:val>
                                        </p:tav>
                                      </p:tavLst>
                                    </p:anim>
                                    <p:anim calcmode="lin" valueType="num">
                                      <p:cBhvr>
                                        <p:cTn id="21"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22" dur="1000"/>
                                        <p:tgtEl>
                                          <p:spTgt spid="24"/>
                                        </p:tgtEl>
                                      </p:cBhvr>
                                    </p:animEffect>
                                  </p:childTnLst>
                                </p:cTn>
                              </p:par>
                              <p:par>
                                <p:cTn id="23" presetID="29"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ppt_x</p:attrName>
                                        </p:attrNameLst>
                                      </p:cBhvr>
                                      <p:tavLst>
                                        <p:tav tm="0">
                                          <p:val>
                                            <p:strVal val="#ppt_x-.2"/>
                                          </p:val>
                                        </p:tav>
                                        <p:tav tm="100000">
                                          <p:val>
                                            <p:strVal val="#ppt_x"/>
                                          </p:val>
                                        </p:tav>
                                      </p:tavLst>
                                    </p:anim>
                                    <p:anim calcmode="lin" valueType="num">
                                      <p:cBhvr>
                                        <p:cTn id="26"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27" dur="1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1000" fill="hold"/>
                                        <p:tgtEl>
                                          <p:spTgt spid="26"/>
                                        </p:tgtEl>
                                        <p:attrNameLst>
                                          <p:attrName>ppt_x</p:attrName>
                                        </p:attrNameLst>
                                      </p:cBhvr>
                                      <p:tavLst>
                                        <p:tav tm="0">
                                          <p:val>
                                            <p:strVal val="#ppt_x-.2"/>
                                          </p:val>
                                        </p:tav>
                                        <p:tav tm="100000">
                                          <p:val>
                                            <p:strVal val="#ppt_x"/>
                                          </p:val>
                                        </p:tav>
                                      </p:tavLst>
                                    </p:anim>
                                    <p:anim calcmode="lin" valueType="num">
                                      <p:cBhvr>
                                        <p:cTn id="33"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6"/>
                                        </p:tgtEl>
                                      </p:cBhvr>
                                    </p:animEffect>
                                  </p:childTnLst>
                                </p:cTn>
                              </p:par>
                            </p:childTnLst>
                          </p:cTn>
                        </p:par>
                        <p:par>
                          <p:cTn id="35" fill="hold">
                            <p:stCondLst>
                              <p:cond delay="1000"/>
                            </p:stCondLst>
                            <p:childTnLst>
                              <p:par>
                                <p:cTn id="36" presetID="29"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ppt_x</p:attrName>
                                        </p:attrNameLst>
                                      </p:cBhvr>
                                      <p:tavLst>
                                        <p:tav tm="0">
                                          <p:val>
                                            <p:strVal val="#ppt_x-.2"/>
                                          </p:val>
                                        </p:tav>
                                        <p:tav tm="100000">
                                          <p:val>
                                            <p:strVal val="#ppt_x"/>
                                          </p:val>
                                        </p:tav>
                                      </p:tavLst>
                                    </p:anim>
                                    <p:anim calcmode="lin" valueType="num">
                                      <p:cBhvr>
                                        <p:cTn id="39"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8" grpId="0"/>
      <p:bldP spid="24" grpId="0" animBg="1"/>
      <p:bldP spid="23" grpId="0"/>
      <p:bldP spid="26" grpId="0" animBg="1"/>
      <p:bldP spid="25" grpId="0"/>
    </p:bldLst>
  </p:timing>
</p:sld>
</file>

<file path=ppt/theme/theme1.xml><?xml version="1.0" encoding="utf-8"?>
<a:theme xmlns:a="http://schemas.openxmlformats.org/drawingml/2006/main" name="template (19)">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134TGp_report_diagra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34TGp_report_diagram 1">
        <a:dk1>
          <a:srgbClr val="1D4940"/>
        </a:dk1>
        <a:lt1>
          <a:srgbClr val="FFFFFF"/>
        </a:lt1>
        <a:dk2>
          <a:srgbClr val="3F716F"/>
        </a:dk2>
        <a:lt2>
          <a:srgbClr val="DDDDDD"/>
        </a:lt2>
        <a:accent1>
          <a:srgbClr val="669E86"/>
        </a:accent1>
        <a:accent2>
          <a:srgbClr val="A2CAB4"/>
        </a:accent2>
        <a:accent3>
          <a:srgbClr val="FFFFFF"/>
        </a:accent3>
        <a:accent4>
          <a:srgbClr val="173D35"/>
        </a:accent4>
        <a:accent5>
          <a:srgbClr val="B8CCC3"/>
        </a:accent5>
        <a:accent6>
          <a:srgbClr val="92B7A3"/>
        </a:accent6>
        <a:hlink>
          <a:srgbClr val="8CA35F"/>
        </a:hlink>
        <a:folHlink>
          <a:srgbClr val="C1B05D"/>
        </a:folHlink>
      </a:clrScheme>
      <a:clrMap bg1="lt1" tx1="dk1" bg2="lt2" tx2="dk2" accent1="accent1" accent2="accent2" accent3="accent3" accent4="accent4" accent5="accent5" accent6="accent6" hlink="hlink" folHlink="folHlink"/>
    </a:extraClrScheme>
    <a:extraClrScheme>
      <a:clrScheme name="134TGp_report_diagram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clrMap bg1="lt1" tx1="dk1" bg2="lt2" tx2="dk2" accent1="accent1" accent2="accent2" accent3="accent3" accent4="accent4" accent5="accent5" accent6="accent6" hlink="hlink" folHlink="folHlink"/>
    </a:extraClrScheme>
    <a:extraClrScheme>
      <a:clrScheme name="134TGp_report_diagram 3">
        <a:dk1>
          <a:srgbClr val="23387D"/>
        </a:dk1>
        <a:lt1>
          <a:srgbClr val="FFFFFF"/>
        </a:lt1>
        <a:dk2>
          <a:srgbClr val="1A3D97"/>
        </a:dk2>
        <a:lt2>
          <a:srgbClr val="DDDDDD"/>
        </a:lt2>
        <a:accent1>
          <a:srgbClr val="6E51A7"/>
        </a:accent1>
        <a:accent2>
          <a:srgbClr val="8C8EE0"/>
        </a:accent2>
        <a:accent3>
          <a:srgbClr val="FFFFFF"/>
        </a:accent3>
        <a:accent4>
          <a:srgbClr val="1C2E6A"/>
        </a:accent4>
        <a:accent5>
          <a:srgbClr val="BAB3D0"/>
        </a:accent5>
        <a:accent6>
          <a:srgbClr val="7E80CB"/>
        </a:accent6>
        <a:hlink>
          <a:srgbClr val="96B1E6"/>
        </a:hlink>
        <a:folHlink>
          <a:srgbClr val="7BB32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template (19)</Template>
  <TotalTime>1098</TotalTime>
  <Words>799</Words>
  <Application>Microsoft PowerPoint</Application>
  <PresentationFormat>عرض على الشاشة (3:4)‏</PresentationFormat>
  <Paragraphs>156</Paragraphs>
  <Slides>15</Slides>
  <Notes>0</Notes>
  <HiddenSlides>0</HiddenSlides>
  <MMClips>0</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15</vt:i4>
      </vt:variant>
    </vt:vector>
  </HeadingPairs>
  <TitlesOfParts>
    <vt:vector size="17" baseType="lpstr">
      <vt:lpstr>template (19)</vt:lpstr>
      <vt:lpstr>Image</vt:lpstr>
      <vt:lpstr>الشريحة 1</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البَذْلُ والعطاء</vt:lpstr>
      <vt:lpstr>الشريحة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nizar</dc:creator>
  <cp:lastModifiedBy>nizar</cp:lastModifiedBy>
  <cp:revision>197</cp:revision>
  <dcterms:created xsi:type="dcterms:W3CDTF">2017-08-25T08:07:19Z</dcterms:created>
  <dcterms:modified xsi:type="dcterms:W3CDTF">2017-09-30T17:50:27Z</dcterms:modified>
</cp:coreProperties>
</file>