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306" r:id="rId5"/>
    <p:sldId id="309" r:id="rId6"/>
    <p:sldId id="310" r:id="rId7"/>
    <p:sldId id="307" r:id="rId8"/>
    <p:sldId id="261" r:id="rId9"/>
    <p:sldId id="262" r:id="rId10"/>
    <p:sldId id="308" r:id="rId11"/>
    <p:sldId id="303" r:id="rId12"/>
    <p:sldId id="305" r:id="rId13"/>
    <p:sldId id="30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000000"/>
    <a:srgbClr val="FFFF00"/>
    <a:srgbClr val="66FFFF"/>
    <a:srgbClr val="660033"/>
    <a:srgbClr val="C04527"/>
    <a:srgbClr val="FF6600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83" autoAdjust="0"/>
    <p:restoredTop sz="94660"/>
  </p:normalViewPr>
  <p:slideViewPr>
    <p:cSldViewPr>
      <p:cViewPr>
        <p:scale>
          <a:sx n="100" d="100"/>
          <a:sy n="100" d="100"/>
        </p:scale>
        <p:origin x="3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015F23-3218-427F-8769-3A6CD74AB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9294D-B095-436F-BA2C-9CE8283BF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287963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28783-07A6-48D5-B075-1B3F4D2A6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8FA7A-77E6-4A96-9662-072AB77BD3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E2CF6-38F4-440E-9046-DDACC1D67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4271C-9988-41AD-A5F3-064C063C0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61E80-A028-4110-8C05-63C7EFA75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FF250-1A86-424F-BEB3-5AFA4E61C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BC565-4219-4343-AA5D-7A7B751A2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14FE6-BCC3-4E0E-819B-6B1FC98D8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الرمز لإضافة صورة</a:t>
            </a:r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0155C-479F-47C9-9054-0B1C09844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38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057400"/>
            <a:ext cx="7924800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latin typeface="+mn-lt"/>
              </a:defRPr>
            </a:lvl1pPr>
          </a:lstStyle>
          <a:p>
            <a:pPr>
              <a:defRPr/>
            </a:pPr>
            <a:fld id="{709C1453-E851-4214-B2D1-4EE053835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wedge/>
    <p:sndAc>
      <p:stSnd>
        <p:snd r:embed="rId13" name="chimes.wav" builtIn="1"/>
      </p:stSnd>
    </p:sndAc>
  </p:transition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pacediesel.com/glitter_star_graphics.php" TargetMode="External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4.gif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13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gif"/><Relationship Id="rId5" Type="http://schemas.openxmlformats.org/officeDocument/2006/relationships/image" Target="../media/image11.gif"/><Relationship Id="rId4" Type="http://schemas.openxmlformats.org/officeDocument/2006/relationships/audio" Target="../media/audio8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slide" Target="slide4.x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484-Bismella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1447800"/>
            <a:ext cx="6629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219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1371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1371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6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SN00560A0000[1]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33400" y="6019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3" descr="187848ed08dgiu9e"/>
          <p:cNvPicPr>
            <a:picLocks noChangeAspect="1" noChangeArrowheads="1" noCrop="1"/>
          </p:cNvPicPr>
          <p:nvPr>
            <p:ph type="subTitle" idx="1"/>
          </p:nvPr>
        </p:nvPicPr>
        <p:blipFill>
          <a:blip r:embed="rId7"/>
          <a:srcRect/>
          <a:stretch>
            <a:fillRect/>
          </a:stretch>
        </p:blipFill>
        <p:spPr>
          <a:xfrm>
            <a:off x="2895600" y="4572000"/>
            <a:ext cx="3317875" cy="1752600"/>
          </a:xfrm>
          <a:noFill/>
        </p:spPr>
      </p:pic>
    </p:spTree>
  </p:cSld>
  <p:clrMapOvr>
    <a:masterClrMapping/>
  </p:clrMapOvr>
  <p:transition>
    <p:wedge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573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0" showWhenStopped="0">
                <p:cTn id="15" repeatCount="indefinite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5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مستطيل 1"/>
          <p:cNvSpPr>
            <a:spLocks noChangeArrowheads="1"/>
          </p:cNvSpPr>
          <p:nvPr/>
        </p:nvSpPr>
        <p:spPr bwMode="auto">
          <a:xfrm>
            <a:off x="3857625" y="928688"/>
            <a:ext cx="4286250" cy="642937"/>
          </a:xfrm>
          <a:prstGeom prst="rect">
            <a:avLst/>
          </a:prstGeom>
          <a:solidFill>
            <a:schemeClr val="accent1"/>
          </a:solidFill>
          <a:ln w="44450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ar-SA" sz="3200"/>
              <a:t>التقويم:</a:t>
            </a:r>
          </a:p>
        </p:txBody>
      </p:sp>
      <p:sp>
        <p:nvSpPr>
          <p:cNvPr id="3" name="مستطيل مستدير الزوايا 2"/>
          <p:cNvSpPr/>
          <p:nvPr/>
        </p:nvSpPr>
        <p:spPr bwMode="auto">
          <a:xfrm>
            <a:off x="785787" y="1643050"/>
            <a:ext cx="7786714" cy="29289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r">
              <a:defRPr/>
            </a:pPr>
            <a:endParaRPr lang="en-US" sz="1800" dirty="0"/>
          </a:p>
          <a:p>
            <a:pPr algn="r">
              <a:defRPr/>
            </a:pPr>
            <a:r>
              <a:rPr lang="ar-SA" sz="2800" dirty="0">
                <a:solidFill>
                  <a:schemeClr val="bg2">
                    <a:lumMod val="50000"/>
                  </a:schemeClr>
                </a:solidFill>
              </a:rPr>
              <a:t>قارن بين </a:t>
            </a:r>
            <a:r>
              <a:rPr lang="ar-SA" sz="2800" dirty="0" err="1">
                <a:solidFill>
                  <a:schemeClr val="bg2">
                    <a:lumMod val="50000"/>
                  </a:schemeClr>
                </a:solidFill>
              </a:rPr>
              <a:t>اصحاب</a:t>
            </a:r>
            <a:r>
              <a:rPr lang="ar-SA" sz="2800" dirty="0">
                <a:solidFill>
                  <a:schemeClr val="bg2">
                    <a:lumMod val="50000"/>
                  </a:schemeClr>
                </a:solidFill>
              </a:rPr>
              <a:t> الجنة </a:t>
            </a:r>
            <a:r>
              <a:rPr lang="ar-SA" sz="2800" dirty="0" err="1">
                <a:solidFill>
                  <a:schemeClr val="bg2">
                    <a:lumMod val="50000"/>
                  </a:schemeClr>
                </a:solidFill>
              </a:rPr>
              <a:t>واصحاب</a:t>
            </a:r>
            <a:r>
              <a:rPr lang="ar-SA" sz="2800" dirty="0">
                <a:solidFill>
                  <a:schemeClr val="bg2">
                    <a:lumMod val="50000"/>
                  </a:schemeClr>
                </a:solidFill>
              </a:rPr>
              <a:t> النار من حيث: 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pPr lvl="1" algn="r">
              <a:lnSpc>
                <a:spcPct val="150000"/>
              </a:lnSpc>
              <a:defRPr/>
            </a:pPr>
            <a:r>
              <a:rPr lang="ar-SA" sz="3600" dirty="0" err="1">
                <a:solidFill>
                  <a:srgbClr val="C00000"/>
                </a:solidFill>
              </a:rPr>
              <a:t>اكلهم</a:t>
            </a:r>
            <a:r>
              <a:rPr lang="ar-SA" sz="3600" dirty="0"/>
              <a:t> </a:t>
            </a:r>
          </a:p>
          <a:p>
            <a:pPr algn="r">
              <a:defRPr/>
            </a:pPr>
            <a:r>
              <a:rPr lang="ar-SA" sz="3600" dirty="0">
                <a:solidFill>
                  <a:srgbClr val="C00000"/>
                </a:solidFill>
              </a:rPr>
              <a:t>شربهم</a:t>
            </a:r>
          </a:p>
          <a:p>
            <a:pPr algn="r">
              <a:defRPr/>
            </a:pPr>
            <a:r>
              <a:rPr lang="ar-SA" sz="3600" dirty="0">
                <a:solidFill>
                  <a:srgbClr val="C00000"/>
                </a:solidFill>
              </a:rPr>
              <a:t>ظروف حياتهم</a:t>
            </a:r>
          </a:p>
          <a:p>
            <a:pPr algn="r">
              <a:defRPr/>
            </a:pPr>
            <a:endParaRPr lang="ar-SA" sz="1800" dirty="0"/>
          </a:p>
        </p:txBody>
      </p:sp>
      <p:sp>
        <p:nvSpPr>
          <p:cNvPr id="5" name="مستطيل مستدير الزوايا 4"/>
          <p:cNvSpPr/>
          <p:nvPr/>
        </p:nvSpPr>
        <p:spPr bwMode="auto">
          <a:xfrm>
            <a:off x="2071688" y="4929188"/>
            <a:ext cx="6572250" cy="128587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r">
              <a:defRPr/>
            </a:pPr>
            <a:r>
              <a:rPr lang="ar-SA" sz="3600" dirty="0"/>
              <a:t>لماذا يستحق الكافر العذاب؟</a:t>
            </a:r>
          </a:p>
        </p:txBody>
      </p:sp>
      <p:sp>
        <p:nvSpPr>
          <p:cNvPr id="6" name="مستطيل 5"/>
          <p:cNvSpPr/>
          <p:nvPr/>
        </p:nvSpPr>
        <p:spPr bwMode="auto">
          <a:xfrm>
            <a:off x="5214942" y="2643182"/>
            <a:ext cx="1643074" cy="428628"/>
          </a:xfrm>
          <a:prstGeom prst="rect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dirty="0" smtClean="0"/>
              <a:t>فواكه </a:t>
            </a:r>
            <a:r>
              <a:rPr lang="ar-SA" dirty="0" err="1" smtClean="0"/>
              <a:t>كثيره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مستطيل 6"/>
          <p:cNvSpPr/>
          <p:nvPr/>
        </p:nvSpPr>
        <p:spPr bwMode="auto">
          <a:xfrm>
            <a:off x="4643438" y="3214686"/>
            <a:ext cx="2428892" cy="428628"/>
          </a:xfrm>
          <a:prstGeom prst="rect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ar-SA" dirty="0" smtClean="0"/>
              <a:t>يشربون من نهر جار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مستطيل 7"/>
          <p:cNvSpPr/>
          <p:nvPr/>
        </p:nvSpPr>
        <p:spPr bwMode="auto">
          <a:xfrm>
            <a:off x="1428728" y="4071942"/>
            <a:ext cx="4714908" cy="428628"/>
          </a:xfrm>
          <a:prstGeom prst="rect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dirty="0" smtClean="0"/>
              <a:t>يجلسون على سرر </a:t>
            </a:r>
            <a:r>
              <a:rPr lang="ar-SA" dirty="0" err="1" smtClean="0"/>
              <a:t>ناعمه</a:t>
            </a:r>
            <a:r>
              <a:rPr lang="ar-SA" dirty="0" smtClean="0"/>
              <a:t> وفي ظل دائم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مستطيل 8"/>
          <p:cNvSpPr/>
          <p:nvPr/>
        </p:nvSpPr>
        <p:spPr bwMode="auto">
          <a:xfrm>
            <a:off x="1071538" y="2571744"/>
            <a:ext cx="2071702" cy="428628"/>
          </a:xfrm>
          <a:prstGeom prst="rect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اصحاب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الجنة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سهم إلى اليمين 9"/>
          <p:cNvSpPr/>
          <p:nvPr/>
        </p:nvSpPr>
        <p:spPr bwMode="auto">
          <a:xfrm>
            <a:off x="3143240" y="2571744"/>
            <a:ext cx="2000264" cy="285752"/>
          </a:xfrm>
          <a:prstGeom prst="rightArrow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رابط كسهم مستقيم 11"/>
          <p:cNvCxnSpPr/>
          <p:nvPr/>
        </p:nvCxnSpPr>
        <p:spPr bwMode="auto">
          <a:xfrm rot="5400000">
            <a:off x="4714876" y="2928934"/>
            <a:ext cx="428628" cy="285752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رابط كسهم مستقيم 13"/>
          <p:cNvCxnSpPr/>
          <p:nvPr/>
        </p:nvCxnSpPr>
        <p:spPr bwMode="auto">
          <a:xfrm rot="10800000" flipV="1">
            <a:off x="3929058" y="3571876"/>
            <a:ext cx="642942" cy="357190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 advTm="1000"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5"/>
          <p:cNvSpPr>
            <a:spLocks noChangeArrowheads="1" noChangeShapeType="1" noTextEdit="1"/>
          </p:cNvSpPr>
          <p:nvPr/>
        </p:nvSpPr>
        <p:spPr bwMode="auto">
          <a:xfrm>
            <a:off x="2057400" y="1600200"/>
            <a:ext cx="5438775" cy="2028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44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اللهم اجْعَلْنَا مِنْ أَصْحَابِ الْجَنَّةِ</a:t>
            </a:r>
          </a:p>
          <a:p>
            <a:pPr algn="ctr" rtl="1"/>
            <a:r>
              <a:rPr lang="ar-SA" sz="44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 ولا تجْعَلْنَا  مِنْ أَصْحَابِ  النَّارِ </a:t>
            </a:r>
          </a:p>
        </p:txBody>
      </p:sp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3352800" y="3962400"/>
            <a:ext cx="2628900" cy="7016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>
                <a:solidFill>
                  <a:srgbClr val="CCFF33"/>
                </a:solidFill>
                <a:cs typeface="Arial" charset="0"/>
              </a:rPr>
              <a:t>اللهم آمــيــــــن</a:t>
            </a:r>
            <a:endParaRPr lang="en-US" sz="4000">
              <a:solidFill>
                <a:srgbClr val="CCFF33"/>
              </a:solidFill>
              <a:cs typeface="Arial" charset="0"/>
            </a:endParaRPr>
          </a:p>
        </p:txBody>
      </p:sp>
      <p:pic>
        <p:nvPicPr>
          <p:cNvPr id="13316" name="Picture 15" descr="glitter_star10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5029200"/>
            <a:ext cx="10668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8" descr="qura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272169">
            <a:off x="2286000" y="2209800"/>
            <a:ext cx="62865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WordArt 16"/>
          <p:cNvSpPr>
            <a:spLocks noChangeArrowheads="1" noChangeShapeType="1" noTextEdit="1"/>
          </p:cNvSpPr>
          <p:nvPr/>
        </p:nvSpPr>
        <p:spPr bwMode="auto">
          <a:xfrm>
            <a:off x="1295400" y="762000"/>
            <a:ext cx="6324600" cy="2171700"/>
          </a:xfrm>
          <a:prstGeom prst="rect">
            <a:avLst/>
          </a:prstGeom>
        </p:spPr>
        <p:txBody>
          <a:bodyPr wrap="none" fromWordArt="1">
            <a:prstTxWarp prst="textButtonPour">
              <a:avLst>
                <a:gd name="adj1" fmla="val 10800004"/>
                <a:gd name="adj2" fmla="val 50000"/>
              </a:avLst>
            </a:prstTxWarp>
          </a:bodyPr>
          <a:lstStyle/>
          <a:p>
            <a:pPr algn="ctr" rtl="1"/>
            <a:r>
              <a:rPr lang="ar-SA" sz="6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+mn-cs"/>
                <a:ea typeface="+mn-cs"/>
              </a:rPr>
              <a:t>المراجع</a:t>
            </a:r>
          </a:p>
        </p:txBody>
      </p:sp>
      <p:pic>
        <p:nvPicPr>
          <p:cNvPr id="14340" name="Picture 31" descr="MCED00169_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4953000"/>
            <a:ext cx="95885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4" descr="MCHH00142_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2895600"/>
            <a:ext cx="6019800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39"/>
          <p:cNvSpPr>
            <a:spLocks noChangeArrowheads="1"/>
          </p:cNvSpPr>
          <p:nvPr/>
        </p:nvSpPr>
        <p:spPr bwMode="auto">
          <a:xfrm>
            <a:off x="5181600" y="3124200"/>
            <a:ext cx="793750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0" u="sng">
                <a:solidFill>
                  <a:srgbClr val="660033"/>
                </a:solidFill>
                <a:cs typeface="Arial" charset="0"/>
              </a:rPr>
              <a:t>الكتاب</a:t>
            </a:r>
            <a:r>
              <a:rPr lang="en-US" b="0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14343" name="Rectangle 40"/>
          <p:cNvSpPr>
            <a:spLocks noChangeArrowheads="1"/>
          </p:cNvSpPr>
          <p:nvPr/>
        </p:nvSpPr>
        <p:spPr bwMode="auto">
          <a:xfrm>
            <a:off x="2514600" y="3124200"/>
            <a:ext cx="1279525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0" u="sng">
                <a:solidFill>
                  <a:srgbClr val="660033"/>
                </a:solidFill>
                <a:cs typeface="Arial" charset="0"/>
              </a:rPr>
              <a:t>اسم المؤلف</a:t>
            </a:r>
            <a:endParaRPr lang="en-US" b="0" u="sng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44" name="Rectangle 41"/>
          <p:cNvSpPr>
            <a:spLocks noChangeArrowheads="1"/>
          </p:cNvSpPr>
          <p:nvPr/>
        </p:nvSpPr>
        <p:spPr bwMode="auto">
          <a:xfrm>
            <a:off x="5410200" y="3505200"/>
            <a:ext cx="1303338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000" b="0">
                <a:solidFill>
                  <a:srgbClr val="660033"/>
                </a:solidFill>
                <a:cs typeface="Arial" charset="0"/>
              </a:rPr>
              <a:t>تفسير الطبري</a:t>
            </a:r>
            <a:r>
              <a:rPr lang="en-US" sz="2000" b="0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14345" name="Rectangle 42"/>
          <p:cNvSpPr>
            <a:spLocks noChangeArrowheads="1"/>
          </p:cNvSpPr>
          <p:nvPr/>
        </p:nvSpPr>
        <p:spPr bwMode="auto">
          <a:xfrm>
            <a:off x="1752600" y="3505200"/>
            <a:ext cx="2571750" cy="366713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>
                <a:solidFill>
                  <a:srgbClr val="660033"/>
                </a:solidFill>
                <a:cs typeface="Arial" charset="0"/>
              </a:rPr>
              <a:t>أبو جعفر محمد بن جرير الطبري</a:t>
            </a:r>
            <a:endParaRPr lang="en-US" sz="1800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46" name="Rectangle 43"/>
          <p:cNvSpPr>
            <a:spLocks noChangeArrowheads="1"/>
          </p:cNvSpPr>
          <p:nvPr/>
        </p:nvSpPr>
        <p:spPr bwMode="auto">
          <a:xfrm>
            <a:off x="4724400" y="3810000"/>
            <a:ext cx="2046288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0">
                <a:solidFill>
                  <a:srgbClr val="660033"/>
                </a:solidFill>
                <a:cs typeface="Arial" charset="0"/>
              </a:rPr>
              <a:t>تفسير القرآن الكريم</a:t>
            </a:r>
            <a:endParaRPr lang="en-US" b="0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47" name="Rectangle 44"/>
          <p:cNvSpPr>
            <a:spLocks noChangeArrowheads="1"/>
          </p:cNvSpPr>
          <p:nvPr/>
        </p:nvSpPr>
        <p:spPr bwMode="auto">
          <a:xfrm>
            <a:off x="2133600" y="3810000"/>
            <a:ext cx="219075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660033"/>
                </a:solidFill>
              </a:rPr>
              <a:t> </a:t>
            </a:r>
            <a:r>
              <a:rPr lang="ar-SA" sz="2000">
                <a:solidFill>
                  <a:srgbClr val="660033"/>
                </a:solidFill>
                <a:cs typeface="Arial" charset="0"/>
              </a:rPr>
              <a:t>الامام ابن كثير الدمشقي</a:t>
            </a:r>
            <a:endParaRPr lang="en-US" sz="2000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48" name="Text Box 45"/>
          <p:cNvSpPr txBox="1">
            <a:spLocks noChangeArrowheads="1"/>
          </p:cNvSpPr>
          <p:nvPr/>
        </p:nvSpPr>
        <p:spPr bwMode="auto">
          <a:xfrm>
            <a:off x="6629400" y="3505200"/>
            <a:ext cx="342900" cy="57943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33"/>
                </a:solidFill>
              </a:rPr>
              <a:t>*</a:t>
            </a:r>
          </a:p>
        </p:txBody>
      </p:sp>
      <p:sp>
        <p:nvSpPr>
          <p:cNvPr id="14349" name="Text Box 47"/>
          <p:cNvSpPr txBox="1">
            <a:spLocks noChangeArrowheads="1"/>
          </p:cNvSpPr>
          <p:nvPr/>
        </p:nvSpPr>
        <p:spPr bwMode="auto">
          <a:xfrm>
            <a:off x="6629400" y="3810000"/>
            <a:ext cx="342900" cy="57943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33"/>
                </a:solidFill>
              </a:rPr>
              <a:t>*</a:t>
            </a:r>
          </a:p>
        </p:txBody>
      </p:sp>
      <p:sp>
        <p:nvSpPr>
          <p:cNvPr id="14350" name="Rectangle 48"/>
          <p:cNvSpPr>
            <a:spLocks noChangeArrowheads="1"/>
          </p:cNvSpPr>
          <p:nvPr/>
        </p:nvSpPr>
        <p:spPr bwMode="auto">
          <a:xfrm>
            <a:off x="5181600" y="4267200"/>
            <a:ext cx="1577975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0">
                <a:solidFill>
                  <a:srgbClr val="660033"/>
                </a:solidFill>
                <a:cs typeface="Arial" charset="0"/>
              </a:rPr>
              <a:t>تفسير الجلالين</a:t>
            </a:r>
            <a:endParaRPr lang="en-US" b="0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51" name="Text Box 49"/>
          <p:cNvSpPr txBox="1">
            <a:spLocks noChangeArrowheads="1"/>
          </p:cNvSpPr>
          <p:nvPr/>
        </p:nvSpPr>
        <p:spPr bwMode="auto">
          <a:xfrm>
            <a:off x="2279650" y="4191000"/>
            <a:ext cx="2035175" cy="7016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660033"/>
                </a:solidFill>
              </a:rPr>
              <a:t> </a:t>
            </a:r>
            <a:r>
              <a:rPr lang="ar-SA" sz="2000">
                <a:solidFill>
                  <a:srgbClr val="660033"/>
                </a:solidFill>
                <a:cs typeface="Arial" charset="0"/>
              </a:rPr>
              <a:t>جلال الدين المحلَّى ،</a:t>
            </a:r>
            <a:endParaRPr lang="en-US" sz="2000">
              <a:solidFill>
                <a:srgbClr val="660033"/>
              </a:solidFill>
              <a:cs typeface="Arial" charset="0"/>
            </a:endParaRPr>
          </a:p>
          <a:p>
            <a:pPr algn="r"/>
            <a:r>
              <a:rPr lang="ar-SA" sz="2000">
                <a:solidFill>
                  <a:srgbClr val="660033"/>
                </a:solidFill>
                <a:cs typeface="Arial" charset="0"/>
              </a:rPr>
              <a:t>و جلال الدين السيوطي</a:t>
            </a:r>
            <a:r>
              <a:rPr lang="en-US" sz="2000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14352" name="Text Box 50"/>
          <p:cNvSpPr txBox="1">
            <a:spLocks noChangeArrowheads="1"/>
          </p:cNvSpPr>
          <p:nvPr/>
        </p:nvSpPr>
        <p:spPr bwMode="auto">
          <a:xfrm>
            <a:off x="6629400" y="4267200"/>
            <a:ext cx="342900" cy="57943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33"/>
                </a:solidFill>
              </a:rPr>
              <a:t>*</a:t>
            </a:r>
          </a:p>
        </p:txBody>
      </p:sp>
      <p:sp>
        <p:nvSpPr>
          <p:cNvPr id="14353" name="Rectangle 51"/>
          <p:cNvSpPr>
            <a:spLocks noChangeArrowheads="1"/>
          </p:cNvSpPr>
          <p:nvPr/>
        </p:nvSpPr>
        <p:spPr bwMode="auto">
          <a:xfrm>
            <a:off x="5257800" y="4724400"/>
            <a:ext cx="1538288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0">
                <a:solidFill>
                  <a:srgbClr val="660033"/>
                </a:solidFill>
                <a:cs typeface="Arial" charset="0"/>
              </a:rPr>
              <a:t>البداية والنهاية</a:t>
            </a:r>
            <a:r>
              <a:rPr lang="en-US" b="0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14354" name="Rectangle 52"/>
          <p:cNvSpPr>
            <a:spLocks noChangeArrowheads="1"/>
          </p:cNvSpPr>
          <p:nvPr/>
        </p:nvSpPr>
        <p:spPr bwMode="auto">
          <a:xfrm>
            <a:off x="1676400" y="4800600"/>
            <a:ext cx="2667000" cy="366713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>
                <a:solidFill>
                  <a:srgbClr val="660033"/>
                </a:solidFill>
                <a:cs typeface="Arial" charset="0"/>
              </a:rPr>
              <a:t>الامام ابي الفداء اسماعيل بن كثير</a:t>
            </a:r>
            <a:endParaRPr lang="en-US" sz="1800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55" name="Rectangle 53"/>
          <p:cNvSpPr>
            <a:spLocks noChangeArrowheads="1"/>
          </p:cNvSpPr>
          <p:nvPr/>
        </p:nvSpPr>
        <p:spPr bwMode="auto">
          <a:xfrm>
            <a:off x="4495800" y="5181600"/>
            <a:ext cx="2335213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000">
                <a:solidFill>
                  <a:srgbClr val="660033"/>
                </a:solidFill>
                <a:cs typeface="Arial" charset="0"/>
              </a:rPr>
              <a:t>الاصحاب في القرآن الكريم</a:t>
            </a:r>
            <a:endParaRPr lang="en-US" sz="2000">
              <a:solidFill>
                <a:srgbClr val="660033"/>
              </a:solidFill>
              <a:cs typeface="Arial" charset="0"/>
            </a:endParaRPr>
          </a:p>
        </p:txBody>
      </p:sp>
      <p:sp>
        <p:nvSpPr>
          <p:cNvPr id="14356" name="Rectangle 54"/>
          <p:cNvSpPr>
            <a:spLocks noChangeArrowheads="1"/>
          </p:cNvSpPr>
          <p:nvPr/>
        </p:nvSpPr>
        <p:spPr bwMode="auto">
          <a:xfrm>
            <a:off x="2667000" y="5181600"/>
            <a:ext cx="1624013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0">
                <a:solidFill>
                  <a:srgbClr val="660033"/>
                </a:solidFill>
                <a:cs typeface="Arial" charset="0"/>
              </a:rPr>
              <a:t>عادل عبدالحليم</a:t>
            </a:r>
            <a:r>
              <a:rPr lang="en-US" b="0">
                <a:solidFill>
                  <a:srgbClr val="660033"/>
                </a:solidFill>
              </a:rPr>
              <a:t> </a:t>
            </a:r>
          </a:p>
        </p:txBody>
      </p:sp>
      <p:sp>
        <p:nvSpPr>
          <p:cNvPr id="14357" name="Rectangle 55"/>
          <p:cNvSpPr>
            <a:spLocks noChangeArrowheads="1"/>
          </p:cNvSpPr>
          <p:nvPr/>
        </p:nvSpPr>
        <p:spPr bwMode="auto">
          <a:xfrm>
            <a:off x="6629400" y="4724400"/>
            <a:ext cx="304800" cy="64135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660033"/>
                </a:solidFill>
              </a:rPr>
              <a:t>*</a:t>
            </a:r>
          </a:p>
        </p:txBody>
      </p:sp>
      <p:sp>
        <p:nvSpPr>
          <p:cNvPr id="14358" name="Rectangle 58"/>
          <p:cNvSpPr>
            <a:spLocks noChangeArrowheads="1"/>
          </p:cNvSpPr>
          <p:nvPr/>
        </p:nvSpPr>
        <p:spPr bwMode="auto">
          <a:xfrm>
            <a:off x="6629400" y="5181600"/>
            <a:ext cx="342900" cy="57943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33"/>
                </a:solidFill>
              </a:rPr>
              <a:t>*</a:t>
            </a:r>
          </a:p>
        </p:txBody>
      </p:sp>
      <p:sp>
        <p:nvSpPr>
          <p:cNvPr id="14359" name="WordArt 59"/>
          <p:cNvSpPr>
            <a:spLocks noChangeArrowheads="1" noChangeShapeType="1" noTextEdit="1"/>
          </p:cNvSpPr>
          <p:nvPr/>
        </p:nvSpPr>
        <p:spPr bwMode="auto">
          <a:xfrm>
            <a:off x="3048000" y="2209800"/>
            <a:ext cx="30861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القــــــرآن الكـــــــريم</a:t>
            </a:r>
          </a:p>
        </p:txBody>
      </p:sp>
      <p:pic>
        <p:nvPicPr>
          <p:cNvPr id="14360" name="Picture 60" descr="MCj01567770000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990600"/>
            <a:ext cx="99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1" name="Picture 69" descr="educ-044"/>
          <p:cNvPicPr>
            <a:picLocks noChangeAspect="1" noChangeArrowheads="1"/>
          </p:cNvPicPr>
          <p:nvPr/>
        </p:nvPicPr>
        <p:blipFill>
          <a:blip r:embed="rId7">
            <a:lum bright="-12000"/>
          </a:blip>
          <a:srcRect/>
          <a:stretch>
            <a:fillRect/>
          </a:stretch>
        </p:blipFill>
        <p:spPr bwMode="auto">
          <a:xfrm>
            <a:off x="2895600" y="1676400"/>
            <a:ext cx="3560763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6"/>
          <p:cNvSpPr>
            <a:spLocks noChangeArrowheads="1" noChangeShapeType="1" noTextEdit="1"/>
          </p:cNvSpPr>
          <p:nvPr/>
        </p:nvSpPr>
        <p:spPr bwMode="auto">
          <a:xfrm>
            <a:off x="609600" y="5943600"/>
            <a:ext cx="114300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أم لـؤي</a:t>
            </a:r>
          </a:p>
        </p:txBody>
      </p:sp>
      <p:pic>
        <p:nvPicPr>
          <p:cNvPr id="15363" name="Picture 8" descr="187848ed08dgiu9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4038600"/>
            <a:ext cx="4114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WordArt 9" descr="Purple mesh"/>
          <p:cNvSpPr>
            <a:spLocks noChangeArrowheads="1" noChangeShapeType="1" noTextEdit="1"/>
          </p:cNvSpPr>
          <p:nvPr/>
        </p:nvSpPr>
        <p:spPr bwMode="auto">
          <a:xfrm>
            <a:off x="1600200" y="2590800"/>
            <a:ext cx="6324600" cy="1333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>
                    <a:alphaModFix amt="98000"/>
                  </a:blip>
                  <a:srcRect/>
                  <a:tile tx="0" ty="0" sx="100000" sy="100000" flip="none" algn="tl"/>
                </a:blip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والسلام عليكم ورحمة الله وبركاته </a:t>
            </a:r>
          </a:p>
        </p:txBody>
      </p:sp>
      <p:pic>
        <p:nvPicPr>
          <p:cNvPr id="15365" name="Picture 10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90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2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190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4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190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6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190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20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190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21" descr="a1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190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31" descr="kebdoz0sm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0" y="3200400"/>
            <a:ext cx="3905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32" descr="kebdoz0sm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3048000"/>
            <a:ext cx="3905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33" descr="kebdoz0sm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00400"/>
            <a:ext cx="3905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 descr="a20"/>
          <p:cNvSpPr>
            <a:spLocks noChangeArrowheads="1" noChangeShapeType="1" noTextEdit="1"/>
          </p:cNvSpPr>
          <p:nvPr/>
        </p:nvSpPr>
        <p:spPr bwMode="auto">
          <a:xfrm>
            <a:off x="1143000" y="2438400"/>
            <a:ext cx="6477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SA" sz="4800" kern="10">
                <a:ln w="9525">
                  <a:noFill/>
                  <a:round/>
                  <a:headEnd/>
                  <a:tailEnd/>
                </a:ln>
                <a:blipFill dpi="0" rotWithShape="1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سورة الواقعه27_56</a:t>
            </a:r>
          </a:p>
        </p:txBody>
      </p:sp>
      <p:pic>
        <p:nvPicPr>
          <p:cNvPr id="4099" name="Picture 4" descr="f10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>
            <a:off x="6477000" y="5029200"/>
            <a:ext cx="2057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0" descr="1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7800" y="1600200"/>
            <a:ext cx="63246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1" descr="1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>
            <a:off x="1828800" y="4267200"/>
            <a:ext cx="54864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749120000[1].wav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752600" y="5791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  <p:sndAc>
      <p:stSnd>
        <p:snd r:embed="rId3" name="MSSN00560A0000[1]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D0DA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92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8"/>
                </p:tgtEl>
              </p:cMediaNode>
            </p:audio>
          </p:childTnLst>
        </p:cTn>
      </p:par>
    </p:tnLst>
    <p:bldLst>
      <p:bldP spid="9218" grpId="0" animBg="1"/>
      <p:bldP spid="92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df13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5181600"/>
            <a:ext cx="3810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7" descr="df13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5638800"/>
            <a:ext cx="2362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9" descr="a14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5400" y="3200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1" descr="a14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3" descr="a14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3200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MSSN00560A0000[1].wav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33400" y="6019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مستطيل 10"/>
          <p:cNvSpPr>
            <a:spLocks noChangeArrowheads="1"/>
          </p:cNvSpPr>
          <p:nvPr/>
        </p:nvSpPr>
        <p:spPr bwMode="auto">
          <a:xfrm>
            <a:off x="785813" y="714375"/>
            <a:ext cx="7643812" cy="452437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ar-SA" sz="3600" dirty="0"/>
          </a:p>
          <a:p>
            <a:pPr algn="r"/>
            <a:r>
              <a:rPr lang="ar-SA" sz="3600" dirty="0"/>
              <a:t>وَأَصْحَابُ الْيَمِينِ مَا أَصْحَابُ الْيَمِينِ (27) فِي سِدْرٍ </a:t>
            </a:r>
            <a:r>
              <a:rPr lang="ar-SA" sz="3600" dirty="0" err="1"/>
              <a:t>مَّخْضُودٍ</a:t>
            </a:r>
            <a:r>
              <a:rPr lang="ar-SA" sz="3600" dirty="0"/>
              <a:t> (28) وَطَلْحٍ مَّنضُودٍ (29) وَظِلٍّ مَّمْدُودٍ (30) وَمَاء مَّسْكُوبٍ (31) وَفَاكِهَةٍ كَثِيرَةٍ (32) لاَّ مَقْطُوعَةٍ وَلاَ مَمْنُوعَةٍ (33) وَفُرُشٍ مَّرْفُوعَةٍ (34) إِنَّا </a:t>
            </a:r>
            <a:r>
              <a:rPr lang="ar-SA" sz="3600" dirty="0" err="1"/>
              <a:t>أَنشَأْنَاهُنَّ</a:t>
            </a:r>
            <a:r>
              <a:rPr lang="ar-SA" sz="3600" dirty="0"/>
              <a:t> إِنشَاء (35) فَجَعَلْنَاهُنَّ أَبْكَاراً (36) عُرُباً أَتْرَاباً (37) لِّأَصْحَابِ الْيَمِينِ (38) ثُلَّةٌ مِّنَ الأَوَّلِينَ (39) وَثُلَّةٌ مِّنَ الآخِرِينَ (40)</a:t>
            </a:r>
            <a:r>
              <a:rPr lang="ar-SA" b="0" dirty="0"/>
              <a:t> </a:t>
            </a:r>
            <a:endParaRPr lang="ar-SA" dirty="0"/>
          </a:p>
        </p:txBody>
      </p:sp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2643174" y="857232"/>
          <a:ext cx="1857388" cy="428628"/>
        </p:xfrm>
        <a:graphic>
          <a:graphicData uri="http://schemas.openxmlformats.org/presentationml/2006/ole">
            <p:oleObj spid="_x0000_s5129" name="Packager Shell Object" showAsIcon="1" r:id="rId8" imgW="1397160" imgH="685800" progId="Package">
              <p:embed/>
            </p:oleObj>
          </a:graphicData>
        </a:graphic>
      </p:graphicFrame>
    </p:spTree>
  </p:cSld>
  <p:clrMapOvr>
    <a:masterClrMapping/>
  </p:clrMapOvr>
  <p:transition>
    <p:wedge/>
    <p:sndAc>
      <p:stSnd>
        <p:snd r:embed="rId4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عنوان 2"/>
          <p:cNvSpPr>
            <a:spLocks noGrp="1"/>
          </p:cNvSpPr>
          <p:nvPr>
            <p:ph type="ctrTitle"/>
          </p:nvPr>
        </p:nvSpPr>
        <p:spPr>
          <a:xfrm>
            <a:off x="0" y="642938"/>
            <a:ext cx="8286750" cy="428625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algn="r"/>
            <a:r>
              <a:rPr lang="ar-SA" sz="2800" dirty="0" smtClean="0"/>
              <a:t> </a:t>
            </a:r>
            <a:r>
              <a:rPr lang="ar-SA" sz="3200" dirty="0" smtClean="0"/>
              <a:t/>
            </a:r>
            <a:br>
              <a:rPr lang="ar-SA" sz="3200" dirty="0" smtClean="0"/>
            </a:br>
            <a:r>
              <a:rPr lang="ar-SA" sz="3200" dirty="0" smtClean="0"/>
              <a:t>وَأَصْحَابُ الشِّمَالِ مَا أَصْحَابُ الشِّمَالِ {41} فِي سَمُومٍ وَحَمِيمٍ {42} وَظِلٍّ مِّن </a:t>
            </a:r>
            <a:r>
              <a:rPr lang="ar-SA" sz="3200" dirty="0" err="1" smtClean="0"/>
              <a:t>يَحْمُومٍ</a:t>
            </a:r>
            <a:r>
              <a:rPr lang="ar-SA" sz="3200" dirty="0" smtClean="0"/>
              <a:t> {43} لا بَارِدٍ وَلا كَرِيمٍ {44} إِنَّهُمْ كَانُوا قَبْلَ ذَلِكَ مُتْرَفِينَ {45} وَكَانُوا يُصِرُّونَ عَلَى الْحِنثِ الْعَظِيمِ {46} وَكَانُوا يَقُولُونَ أَئِذَا مِتْنَا وَكُنَّا تُرَاباً وَعِظَاماً أَئِنَّا لَمَبْعُوثُونَ {47} أَوَ آبَاؤُنَا الأَوَّلُونَ {48} قُلْ إِنَّ الأَوَّلِينَ وَالآخِرِينَ {49} لَمَجْمُوعُونَ إِلَى مِيقَاتِ يَوْمٍ مَّعْلُومٍ {50} إِنَّكُمْ أَيُّهَا الضَّالُّونَ الْمُكَذِّبُونَ {51} لآكِلُونَ مِن شَجَرٍ مِّن زَقُّومٍ {52} فَمَالِؤُونَ مِنْهَا الْبُطُونَ {53} فَشَارِبُونَ عَلَيْهِ مِنَ الْحَمِيمِ {54} فَشَارِبُونَ شُرْبَ </a:t>
            </a:r>
            <a:r>
              <a:rPr lang="ar-SA" sz="3200" dirty="0" err="1" smtClean="0"/>
              <a:t>الْهِيمِ</a:t>
            </a:r>
            <a:r>
              <a:rPr lang="ar-SA" sz="3200" dirty="0" smtClean="0"/>
              <a:t> {55} هَذَا نُزُلُهُمْ يَوْمَ الدِّينِ {56}</a:t>
            </a:r>
            <a:endParaRPr lang="ar-SA" sz="2800" dirty="0" smtClean="0"/>
          </a:p>
        </p:txBody>
      </p:sp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>
                <a:solidFill>
                  <a:srgbClr val="99FF33"/>
                </a:solidFill>
              </a:rPr>
              <a:t>معاني</a:t>
            </a:r>
            <a:r>
              <a:rPr lang="ar-SA" smtClean="0"/>
              <a:t> </a:t>
            </a:r>
            <a:r>
              <a:rPr lang="ar-SA" smtClean="0">
                <a:solidFill>
                  <a:srgbClr val="99FF33"/>
                </a:solidFill>
              </a:rPr>
              <a:t>الكلمات</a:t>
            </a:r>
            <a:r>
              <a:rPr lang="ar-SA" smtClean="0"/>
              <a:t>:</a:t>
            </a:r>
          </a:p>
        </p:txBody>
      </p:sp>
      <p:sp>
        <p:nvSpPr>
          <p:cNvPr id="7171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smtClean="0"/>
              <a:t>المخضود: الذي لاشوك فيه </a:t>
            </a:r>
          </a:p>
          <a:p>
            <a:r>
              <a:rPr lang="ar-SA" b="1" smtClean="0"/>
              <a:t> وطلح منضود :وهو الموز , منضود : أي متراكم الثمر</a:t>
            </a:r>
          </a:p>
          <a:p>
            <a:r>
              <a:rPr lang="ar-SA" b="1" smtClean="0"/>
              <a:t>  وماء مسكوب : مصبوب يجري دائما</a:t>
            </a:r>
          </a:p>
          <a:p>
            <a:pPr>
              <a:buFontTx/>
              <a:buNone/>
            </a:pPr>
            <a:r>
              <a:rPr lang="ar-SA" sz="3000" b="1" smtClean="0"/>
              <a:t>(( عربا اترابا )) والعرب : هي المتحببه إلى زوجها , لا تدع شيئا يحببها اليه إلا فعلته . وكلهن أتراب , أي : في سن واحد , شابات ابكار , لا يدركهن الشيب </a:t>
            </a:r>
          </a:p>
          <a:p>
            <a:pPr>
              <a:buFontTx/>
              <a:buNone/>
            </a:pPr>
            <a:r>
              <a:rPr lang="ar-SA" sz="3000" b="1" smtClean="0"/>
              <a:t> (( في سموم وحميم )) والسموم : هو الهواء الحار الساخن , الذي يتخلل مسام الابدان . والحميم : الماء الحر المغلي , </a:t>
            </a:r>
            <a:endParaRPr lang="ar-SA" sz="3000" smtClean="0"/>
          </a:p>
        </p:txBody>
      </p:sp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smtClean="0"/>
              <a:t>واليحموم : هو الدخان الأسود</a:t>
            </a:r>
          </a:p>
          <a:p>
            <a:r>
              <a:rPr lang="ar-SA" b="1" smtClean="0"/>
              <a:t>الحنث العظيم : الذنب الكبير</a:t>
            </a:r>
          </a:p>
          <a:p>
            <a:r>
              <a:rPr lang="ar-SA" b="1" smtClean="0"/>
              <a:t>( لأكلون من شجر من زقوم )) , وهي قال تعالى:</a:t>
            </a:r>
          </a:p>
          <a:p>
            <a:pPr>
              <a:buFontTx/>
              <a:buNone/>
            </a:pPr>
            <a:r>
              <a:rPr lang="ar-SA" b="1" smtClean="0"/>
              <a:t>(( شجرة تخرج في اصل الجحيم طلعها كأنه رؤوس الشياطين ))</a:t>
            </a:r>
          </a:p>
          <a:p>
            <a:pPr>
              <a:buFontTx/>
              <a:buNone/>
            </a:pPr>
            <a:r>
              <a:rPr lang="ar-SA" b="1" smtClean="0"/>
              <a:t>الهيم :وهي الإبل العطاش </a:t>
            </a:r>
            <a:endParaRPr lang="ar-SA" smtClean="0"/>
          </a:p>
        </p:txBody>
      </p:sp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mtClean="0"/>
              <a:t>شرح الايات </a:t>
            </a:r>
          </a:p>
          <a:p>
            <a:r>
              <a:rPr lang="ar-SA" smtClean="0"/>
              <a:t>وصف اصحاب الجنه</a:t>
            </a:r>
          </a:p>
          <a:p>
            <a:r>
              <a:rPr lang="ar-SA" smtClean="0"/>
              <a:t> ووصف لاصحاب النار</a:t>
            </a:r>
          </a:p>
        </p:txBody>
      </p:sp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5" descr="Pink tissue paper"/>
          <p:cNvSpPr>
            <a:spLocks noChangeArrowheads="1"/>
          </p:cNvSpPr>
          <p:nvPr/>
        </p:nvSpPr>
        <p:spPr bwMode="auto">
          <a:xfrm>
            <a:off x="2286000" y="1214438"/>
            <a:ext cx="3962400" cy="685800"/>
          </a:xfrm>
          <a:prstGeom prst="ribbon2">
            <a:avLst>
              <a:gd name="adj1" fmla="val 12500"/>
              <a:gd name="adj2" fmla="val 66343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SA" sz="3200" b="0">
                <a:solidFill>
                  <a:srgbClr val="961241"/>
                </a:solidFill>
              </a:rPr>
              <a:t>وصف اصحاب الجنة</a:t>
            </a:r>
            <a:endParaRPr lang="en-US" sz="3200" b="0">
              <a:solidFill>
                <a:srgbClr val="961241"/>
              </a:solidFill>
            </a:endParaRPr>
          </a:p>
        </p:txBody>
      </p:sp>
      <p:pic>
        <p:nvPicPr>
          <p:cNvPr id="10243" name="Picture 28" descr="flower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1214438"/>
            <a:ext cx="53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29" descr="flower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1071563"/>
            <a:ext cx="53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مستطيل مستدير الزوايا 17"/>
          <p:cNvSpPr/>
          <p:nvPr/>
        </p:nvSpPr>
        <p:spPr bwMode="auto">
          <a:xfrm>
            <a:off x="428625" y="1857375"/>
            <a:ext cx="8143875" cy="435768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444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marL="457200" indent="-457200" algn="r">
              <a:defRPr/>
            </a:pPr>
            <a:r>
              <a:rPr lang="ar-SA" sz="2800" dirty="0"/>
              <a:t>يتنعمون بشجر الجنة الذي لا شوك فيه قال تعالى </a:t>
            </a:r>
            <a:r>
              <a:rPr lang="ar-SA" sz="2800" dirty="0" smtClean="0"/>
              <a:t>: </a:t>
            </a:r>
          </a:p>
          <a:p>
            <a:pPr marL="457200" indent="-457200" algn="r">
              <a:defRPr/>
            </a:pPr>
            <a:r>
              <a:rPr lang="ar-SA" sz="2800" dirty="0" smtClean="0"/>
              <a:t>(</a:t>
            </a:r>
            <a:r>
              <a:rPr lang="ar-SA" sz="2800" dirty="0"/>
              <a:t>في سدر </a:t>
            </a:r>
            <a:r>
              <a:rPr lang="ar-SA" sz="2800" dirty="0" err="1"/>
              <a:t>مخضود</a:t>
            </a:r>
            <a:r>
              <a:rPr lang="ar-SA" sz="2800" dirty="0"/>
              <a:t> وطلح منضو</a:t>
            </a:r>
            <a:r>
              <a:rPr lang="ar-SA" sz="3200" dirty="0"/>
              <a:t>د)</a:t>
            </a:r>
          </a:p>
          <a:p>
            <a:pPr algn="r">
              <a:defRPr/>
            </a:pPr>
            <a:r>
              <a:rPr lang="ar-SA" sz="3200" dirty="0"/>
              <a:t>يتنعمون في ظل دائم لا يزول وماء جار لا ينقطع</a:t>
            </a:r>
          </a:p>
          <a:p>
            <a:pPr algn="r">
              <a:defRPr/>
            </a:pPr>
            <a:r>
              <a:rPr lang="ar-SA" sz="3200" dirty="0"/>
              <a:t>يتنعمون بأنواع الفاكهة </a:t>
            </a:r>
            <a:r>
              <a:rPr lang="ar-SA" sz="3200" dirty="0" err="1"/>
              <a:t>الكثيره</a:t>
            </a:r>
            <a:endParaRPr lang="ar-SA" sz="3200" dirty="0"/>
          </a:p>
          <a:p>
            <a:pPr algn="r">
              <a:defRPr/>
            </a:pPr>
            <a:r>
              <a:rPr lang="ar-SA" sz="3200" dirty="0"/>
              <a:t>يجلسون على فرش ناعمة مرفوعة على </a:t>
            </a:r>
            <a:r>
              <a:rPr lang="ar-SA" sz="3200" dirty="0" err="1"/>
              <a:t>الاسره</a:t>
            </a:r>
            <a:endParaRPr lang="ar-SA" sz="3200" dirty="0"/>
          </a:p>
          <a:p>
            <a:pPr algn="r">
              <a:defRPr/>
            </a:pPr>
            <a:r>
              <a:rPr lang="ar-SA" sz="3200" dirty="0"/>
              <a:t>يتزوجون من نساء الجنة الجميلات الشابات اللواتي لم يتزوجن من قبل</a:t>
            </a:r>
          </a:p>
          <a:p>
            <a:pPr algn="r">
              <a:defRPr/>
            </a:pPr>
            <a:endParaRPr lang="ar-SA" dirty="0"/>
          </a:p>
        </p:txBody>
      </p:sp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2" descr="MCj043580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56100" y="-1689100"/>
            <a:ext cx="735013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1736725" y="453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ar-SA" sz="1800" b="0"/>
          </a:p>
        </p:txBody>
      </p:sp>
      <p:sp>
        <p:nvSpPr>
          <p:cNvPr id="11268" name="Rectangle 8"/>
          <p:cNvSpPr>
            <a:spLocks noChangeArrowheads="1"/>
          </p:cNvSpPr>
          <p:nvPr/>
        </p:nvSpPr>
        <p:spPr bwMode="auto">
          <a:xfrm>
            <a:off x="0" y="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800" b="0"/>
              <a:t> </a:t>
            </a:r>
          </a:p>
        </p:txBody>
      </p:sp>
      <p:sp>
        <p:nvSpPr>
          <p:cNvPr id="11269" name="Text Box 11"/>
          <p:cNvSpPr txBox="1">
            <a:spLocks noChangeArrowheads="1"/>
          </p:cNvSpPr>
          <p:nvPr/>
        </p:nvSpPr>
        <p:spPr bwMode="auto">
          <a:xfrm>
            <a:off x="2727325" y="4075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ar-SA" sz="1800" b="0"/>
          </a:p>
        </p:txBody>
      </p:sp>
      <p:sp>
        <p:nvSpPr>
          <p:cNvPr id="11270" name="Rectangle 12"/>
          <p:cNvSpPr>
            <a:spLocks noChangeArrowheads="1"/>
          </p:cNvSpPr>
          <p:nvPr/>
        </p:nvSpPr>
        <p:spPr bwMode="auto">
          <a:xfrm>
            <a:off x="0" y="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800" b="0"/>
              <a:t> </a:t>
            </a:r>
          </a:p>
        </p:txBody>
      </p:sp>
      <p:sp>
        <p:nvSpPr>
          <p:cNvPr id="11271" name="Text Box 13"/>
          <p:cNvSpPr txBox="1">
            <a:spLocks noChangeArrowheads="1"/>
          </p:cNvSpPr>
          <p:nvPr/>
        </p:nvSpPr>
        <p:spPr bwMode="auto">
          <a:xfrm>
            <a:off x="2574925" y="4760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ar-SA" sz="1800" b="0"/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0" y="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800" b="0"/>
              <a:t> </a:t>
            </a:r>
          </a:p>
        </p:txBody>
      </p:sp>
      <p:pic>
        <p:nvPicPr>
          <p:cNvPr id="11273" name="Picture 21" descr="MCj0435805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4333875"/>
            <a:ext cx="2819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WordArt 23"/>
          <p:cNvSpPr>
            <a:spLocks noChangeArrowheads="1" noChangeShapeType="1" noTextEdit="1"/>
          </p:cNvSpPr>
          <p:nvPr/>
        </p:nvSpPr>
        <p:spPr bwMode="auto">
          <a:xfrm>
            <a:off x="2971800" y="1143000"/>
            <a:ext cx="3219450" cy="500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227"/>
              </a:avLst>
            </a:prstTxWarp>
          </a:bodyPr>
          <a:lstStyle/>
          <a:p>
            <a:pPr algn="ctr" rtl="1"/>
            <a:r>
              <a:rPr lang="ar-SA" sz="1200" kern="10">
                <a:ln w="9525">
                  <a:noFill/>
                  <a:round/>
                  <a:headEnd/>
                  <a:tailEnd/>
                </a:ln>
                <a:solidFill>
                  <a:srgbClr val="3333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cs"/>
                <a:ea typeface="+mn-cs"/>
              </a:rPr>
              <a:t>وصف أصحاب النار</a:t>
            </a:r>
          </a:p>
        </p:txBody>
      </p:sp>
      <p:pic>
        <p:nvPicPr>
          <p:cNvPr id="11275" name="Picture 24" descr="tn_anim35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6096000"/>
            <a:ext cx="5334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Line 28"/>
          <p:cNvSpPr>
            <a:spLocks noChangeShapeType="1"/>
          </p:cNvSpPr>
          <p:nvPr/>
        </p:nvSpPr>
        <p:spPr bwMode="auto">
          <a:xfrm>
            <a:off x="4267200" y="6858000"/>
            <a:ext cx="2895600" cy="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1277" name="شكل بيضاوي 18"/>
          <p:cNvSpPr>
            <a:spLocks noChangeArrowheads="1"/>
          </p:cNvSpPr>
          <p:nvPr/>
        </p:nvSpPr>
        <p:spPr bwMode="auto">
          <a:xfrm>
            <a:off x="642938" y="1643063"/>
            <a:ext cx="6357937" cy="50720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44450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r" rtl="1"/>
            <a:r>
              <a:rPr lang="ar-SA" sz="2800" dirty="0"/>
              <a:t>1- تهب عليهم ريح </a:t>
            </a:r>
            <a:r>
              <a:rPr lang="ar-SA" sz="2800" dirty="0" err="1"/>
              <a:t>حاره</a:t>
            </a:r>
            <a:r>
              <a:rPr lang="ar-SA" sz="2800" dirty="0"/>
              <a:t> ولهب حارق</a:t>
            </a:r>
          </a:p>
          <a:p>
            <a:pPr algn="r" rtl="1"/>
            <a:r>
              <a:rPr lang="ar-SA" sz="2800" dirty="0"/>
              <a:t>2- يظلهم دخان حار شديد السواد</a:t>
            </a:r>
          </a:p>
          <a:p>
            <a:pPr algn="r" rtl="1"/>
            <a:r>
              <a:rPr lang="ar-SA" sz="2800" dirty="0"/>
              <a:t>3- </a:t>
            </a:r>
            <a:r>
              <a:rPr lang="ar-SA" sz="2800" dirty="0" err="1"/>
              <a:t>ياكلون</a:t>
            </a:r>
            <a:r>
              <a:rPr lang="ar-SA" sz="2800" dirty="0"/>
              <a:t> من شجر الزقوم وهو كريه الطعم </a:t>
            </a:r>
            <a:r>
              <a:rPr lang="ar-SA" sz="2800" dirty="0" err="1"/>
              <a:t>والرئحه</a:t>
            </a:r>
            <a:r>
              <a:rPr lang="ar-SA" sz="2800" dirty="0"/>
              <a:t> فمنه  </a:t>
            </a:r>
            <a:r>
              <a:rPr lang="ar-SA" sz="2800" dirty="0" err="1"/>
              <a:t>يملأون</a:t>
            </a:r>
            <a:r>
              <a:rPr lang="ar-SA" sz="2800" dirty="0"/>
              <a:t> </a:t>
            </a:r>
            <a:r>
              <a:rPr lang="ar-SA" sz="2800" dirty="0" err="1"/>
              <a:t>الطبون</a:t>
            </a:r>
            <a:r>
              <a:rPr lang="ar-SA" sz="2800" dirty="0"/>
              <a:t> لشدة جوعهم</a:t>
            </a:r>
          </a:p>
          <a:p>
            <a:pPr algn="r" rtl="1"/>
            <a:r>
              <a:rPr lang="ar-SA" sz="2800" dirty="0"/>
              <a:t>4- يشربون لشدة عطشهم ماءا حارا يغلي وهم يشربون كثيرا من </a:t>
            </a:r>
            <a:r>
              <a:rPr lang="ar-SA" sz="2800" dirty="0" err="1"/>
              <a:t>كالابل</a:t>
            </a:r>
            <a:r>
              <a:rPr lang="ar-SA" sz="2800" dirty="0"/>
              <a:t> العطشى</a:t>
            </a:r>
          </a:p>
        </p:txBody>
      </p:sp>
    </p:spTree>
  </p:cSld>
  <p:clrMapOvr>
    <a:masterClrMapping/>
  </p:clrMapOvr>
  <p:transition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ورة الواقعة 27 -56">
  <a:themeElements>
    <a:clrScheme name="Show Time design template 13">
      <a:dk1>
        <a:srgbClr val="808080"/>
      </a:dk1>
      <a:lt1>
        <a:srgbClr val="FFFFFF"/>
      </a:lt1>
      <a:dk2>
        <a:srgbClr val="5E2420"/>
      </a:dk2>
      <a:lt2>
        <a:srgbClr val="FFFFFF"/>
      </a:lt2>
      <a:accent1>
        <a:srgbClr val="D29F29"/>
      </a:accent1>
      <a:accent2>
        <a:srgbClr val="C04527"/>
      </a:accent2>
      <a:accent3>
        <a:srgbClr val="B6ACAB"/>
      </a:accent3>
      <a:accent4>
        <a:srgbClr val="DADADA"/>
      </a:accent4>
      <a:accent5>
        <a:srgbClr val="E5CDAC"/>
      </a:accent5>
      <a:accent6>
        <a:srgbClr val="AE3E22"/>
      </a:accent6>
      <a:hlink>
        <a:srgbClr val="B89749"/>
      </a:hlink>
      <a:folHlink>
        <a:srgbClr val="B58346"/>
      </a:folHlink>
    </a:clrScheme>
    <a:fontScheme name="Show Time design templat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445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445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ow Tim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ow Tim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ow Tim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ow Tim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ow Tim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ow Tim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13">
        <a:dk1>
          <a:srgbClr val="808080"/>
        </a:dk1>
        <a:lt1>
          <a:srgbClr val="FFFFFF"/>
        </a:lt1>
        <a:dk2>
          <a:srgbClr val="5E2420"/>
        </a:dk2>
        <a:lt2>
          <a:srgbClr val="FFFFFF"/>
        </a:lt2>
        <a:accent1>
          <a:srgbClr val="D29F29"/>
        </a:accent1>
        <a:accent2>
          <a:srgbClr val="C04527"/>
        </a:accent2>
        <a:accent3>
          <a:srgbClr val="B6ACAB"/>
        </a:accent3>
        <a:accent4>
          <a:srgbClr val="DADADA"/>
        </a:accent4>
        <a:accent5>
          <a:srgbClr val="E5CDAC"/>
        </a:accent5>
        <a:accent6>
          <a:srgbClr val="AE3E22"/>
        </a:accent6>
        <a:hlink>
          <a:srgbClr val="B89749"/>
        </a:hlink>
        <a:folHlink>
          <a:srgbClr val="B5834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ow Time design template 14">
        <a:dk1>
          <a:srgbClr val="5C1F00"/>
        </a:dk1>
        <a:lt1>
          <a:srgbClr val="FFFFFF"/>
        </a:lt1>
        <a:dk2>
          <a:srgbClr val="5E2420"/>
        </a:dk2>
        <a:lt2>
          <a:srgbClr val="FFFFFF"/>
        </a:lt2>
        <a:accent1>
          <a:srgbClr val="713E39"/>
        </a:accent1>
        <a:accent2>
          <a:srgbClr val="BE7960"/>
        </a:accent2>
        <a:accent3>
          <a:srgbClr val="B6ACAB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سورة الواقعة 27 -56</Template>
  <TotalTime>19</TotalTime>
  <Words>341</Words>
  <Application>Microsoft Office PowerPoint</Application>
  <PresentationFormat>عرض على الشاشة (3:4)‏</PresentationFormat>
  <Paragraphs>69</Paragraphs>
  <Slides>13</Slides>
  <Notes>0</Notes>
  <HiddenSlides>0</HiddenSlides>
  <MMClips>3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8" baseType="lpstr">
      <vt:lpstr>Arial</vt:lpstr>
      <vt:lpstr>Garamond</vt:lpstr>
      <vt:lpstr>Calibri</vt:lpstr>
      <vt:lpstr>سورة الواقعة 27 -56</vt:lpstr>
      <vt:lpstr>الحزمة</vt:lpstr>
      <vt:lpstr>الشريحة 1</vt:lpstr>
      <vt:lpstr>الشريحة 2</vt:lpstr>
      <vt:lpstr>الشريحة 3</vt:lpstr>
      <vt:lpstr>  وَأَصْحَابُ الشِّمَالِ مَا أَصْحَابُ الشِّمَالِ {41} فِي سَمُومٍ وَحَمِيمٍ {42} وَظِلٍّ مِّن يَحْمُومٍ {43} لا بَارِدٍ وَلا كَرِيمٍ {44} إِنَّهُمْ كَانُوا قَبْلَ ذَلِكَ مُتْرَفِينَ {45} وَكَانُوا يُصِرُّونَ عَلَى الْحِنثِ الْعَظِيمِ {46} وَكَانُوا يَقُولُونَ أَئِذَا مِتْنَا وَكُنَّا تُرَاباً وَعِظَاماً أَئِنَّا لَمَبْعُوثُونَ {47} أَوَ آبَاؤُنَا الأَوَّلُونَ {48} قُلْ إِنَّ الأَوَّلِينَ وَالآخِرِينَ {49} لَمَجْمُوعُونَ إِلَى مِيقَاتِ يَوْمٍ مَّعْلُومٍ {50} إِنَّكُمْ أَيُّهَا الضَّالُّونَ الْمُكَذِّبُونَ {51} لآكِلُونَ مِن شَجَرٍ مِّن زَقُّومٍ {52} فَمَالِؤُونَ مِنْهَا الْبُطُونَ {53} فَشَارِبُونَ عَلَيْهِ مِنَ الْحَمِيمِ {54} فَشَارِبُونَ شُرْبَ الْهِيمِ {55} هَذَا نُزُلُهُمْ يَوْمَ الدِّينِ {56}</vt:lpstr>
      <vt:lpstr>معاني الكلمات: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abo orwa</dc:creator>
  <cp:lastModifiedBy>abo orwa</cp:lastModifiedBy>
  <cp:revision>2</cp:revision>
  <dcterms:created xsi:type="dcterms:W3CDTF">2014-02-22T21:15:22Z</dcterms:created>
  <dcterms:modified xsi:type="dcterms:W3CDTF">2014-02-22T21:34:57Z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TC100690501033</vt:lpwstr>
  </property>
</Properties>
</file>