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29" r:id="rId1"/>
  </p:sldMasterIdLst>
  <p:sldIdLst>
    <p:sldId id="258" r:id="rId2"/>
    <p:sldId id="260" r:id="rId3"/>
    <p:sldId id="259" r:id="rId4"/>
    <p:sldId id="261" r:id="rId5"/>
    <p:sldId id="262" r:id="rId6"/>
    <p:sldId id="264" r:id="rId7"/>
    <p:sldId id="267" r:id="rId8"/>
    <p:sldId id="268" r:id="rId9"/>
    <p:sldId id="269" r:id="rId10"/>
    <p:sldId id="270" r:id="rId11"/>
    <p:sldId id="271" r:id="rId12"/>
    <p:sldId id="272" r:id="rId13"/>
    <p:sldId id="27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2" d="100"/>
          <a:sy n="72" d="100"/>
        </p:scale>
        <p:origin x="6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66AE58AC-DC10-4C3D-B98F-259B95913EA1}" type="datetimeFigureOut">
              <a:rPr lang="ar-SA" smtClean="0"/>
              <a:t>18/02/45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1972354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66AE58AC-DC10-4C3D-B98F-259B95913EA1}" type="datetimeFigureOut">
              <a:rPr lang="ar-SA" smtClean="0"/>
              <a:t>18/02/45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3292291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ar-SA"/>
              <a:t>انقر لتحرير نمط عنوان الشكل الرئيسي</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66AE58AC-DC10-4C3D-B98F-259B95913EA1}" type="datetimeFigureOut">
              <a:rPr lang="ar-SA" smtClean="0"/>
              <a:t>18/02/45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06A8674-735D-4DE8-8085-D81389A8B530}" type="slidenum">
              <a:rPr lang="ar-SA" smtClean="0"/>
              <a:t>‹#›</a:t>
            </a:fld>
            <a:endParaRPr lang="ar-S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1268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66AE58AC-DC10-4C3D-B98F-259B95913EA1}" type="datetimeFigureOut">
              <a:rPr lang="ar-SA" smtClean="0"/>
              <a:t>18/02/45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1973848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ar-SA"/>
              <a:t>انقر لتحرير نمط عنوان الشكل الرئيسي</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66AE58AC-DC10-4C3D-B98F-259B95913EA1}" type="datetimeFigureOut">
              <a:rPr lang="ar-SA" smtClean="0"/>
              <a:t>18/02/45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06A8674-735D-4DE8-8085-D81389A8B530}" type="slidenum">
              <a:rPr lang="ar-SA" smtClean="0"/>
              <a:t>‹#›</a:t>
            </a:fld>
            <a:endParaRPr lang="ar-S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61511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ar-SA"/>
              <a:t>انقر لتحرير نمط عنوان الشكل الرئيسي</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66AE58AC-DC10-4C3D-B98F-259B95913EA1}" type="datetimeFigureOut">
              <a:rPr lang="ar-SA" smtClean="0"/>
              <a:t>18/02/45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3493786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6AE58AC-DC10-4C3D-B98F-259B95913EA1}" type="datetimeFigureOut">
              <a:rPr lang="ar-SA" smtClean="0"/>
              <a:t>18/02/45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23343159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6AE58AC-DC10-4C3D-B98F-259B95913EA1}" type="datetimeFigureOut">
              <a:rPr lang="ar-SA" smtClean="0"/>
              <a:t>18/02/45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2931478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6AE58AC-DC10-4C3D-B98F-259B95913EA1}" type="datetimeFigureOut">
              <a:rPr lang="ar-SA" smtClean="0"/>
              <a:t>18/02/45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3928304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66AE58AC-DC10-4C3D-B98F-259B95913EA1}" type="datetimeFigureOut">
              <a:rPr lang="ar-SA" smtClean="0"/>
              <a:t>18/02/45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3293383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66AE58AC-DC10-4C3D-B98F-259B95913EA1}" type="datetimeFigureOut">
              <a:rPr lang="ar-SA" smtClean="0"/>
              <a:t>18/02/45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3829989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66AE58AC-DC10-4C3D-B98F-259B95913EA1}" type="datetimeFigureOut">
              <a:rPr lang="ar-SA" smtClean="0"/>
              <a:t>18/02/45</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2623718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66AE58AC-DC10-4C3D-B98F-259B95913EA1}" type="datetimeFigureOut">
              <a:rPr lang="ar-SA" smtClean="0"/>
              <a:t>18/02/45</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2478469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AE58AC-DC10-4C3D-B98F-259B95913EA1}" type="datetimeFigureOut">
              <a:rPr lang="ar-SA" smtClean="0"/>
              <a:t>18/02/45</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3930747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66AE58AC-DC10-4C3D-B98F-259B95913EA1}" type="datetimeFigureOut">
              <a:rPr lang="ar-SA" smtClean="0"/>
              <a:t>18/02/45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336963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66AE58AC-DC10-4C3D-B98F-259B95913EA1}" type="datetimeFigureOut">
              <a:rPr lang="ar-SA" smtClean="0"/>
              <a:t>18/02/45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06A8674-735D-4DE8-8085-D81389A8B530}" type="slidenum">
              <a:rPr lang="ar-SA" smtClean="0"/>
              <a:t>‹#›</a:t>
            </a:fld>
            <a:endParaRPr lang="ar-SA"/>
          </a:p>
        </p:txBody>
      </p:sp>
    </p:spTree>
    <p:extLst>
      <p:ext uri="{BB962C8B-B14F-4D97-AF65-F5344CB8AC3E}">
        <p14:creationId xmlns:p14="http://schemas.microsoft.com/office/powerpoint/2010/main" val="1331457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6AE58AC-DC10-4C3D-B98F-259B95913EA1}" type="datetimeFigureOut">
              <a:rPr lang="ar-SA" smtClean="0"/>
              <a:t>18/02/45</a:t>
            </a:fld>
            <a:endParaRPr lang="ar-S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06A8674-735D-4DE8-8085-D81389A8B530}" type="slidenum">
              <a:rPr lang="ar-SA" smtClean="0"/>
              <a:t>‹#›</a:t>
            </a:fld>
            <a:endParaRPr lang="ar-SA"/>
          </a:p>
        </p:txBody>
      </p:sp>
    </p:spTree>
    <p:extLst>
      <p:ext uri="{BB962C8B-B14F-4D97-AF65-F5344CB8AC3E}">
        <p14:creationId xmlns:p14="http://schemas.microsoft.com/office/powerpoint/2010/main" val="411302262"/>
      </p:ext>
    </p:extLst>
  </p:cSld>
  <p:clrMap bg1="dk1" tx1="lt1" bg2="dk2" tx2="lt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 id="2147483941" r:id="rId12"/>
    <p:sldLayoutId id="2147483942" r:id="rId13"/>
    <p:sldLayoutId id="2147483943" r:id="rId14"/>
    <p:sldLayoutId id="2147483944" r:id="rId15"/>
    <p:sldLayoutId id="2147483945" r:id="rId16"/>
  </p:sldLayoutIdLst>
  <p:txStyles>
    <p:title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خطط انسيابي: شريط مثقب 3">
            <a:extLst>
              <a:ext uri="{FF2B5EF4-FFF2-40B4-BE49-F238E27FC236}">
                <a16:creationId xmlns:a16="http://schemas.microsoft.com/office/drawing/2014/main" id="{5C7ADFAC-BBE5-6059-5E9A-EE28FA506C92}"/>
              </a:ext>
            </a:extLst>
          </p:cNvPr>
          <p:cNvSpPr/>
          <p:nvPr/>
        </p:nvSpPr>
        <p:spPr>
          <a:xfrm>
            <a:off x="2391706" y="87743"/>
            <a:ext cx="5363947" cy="975297"/>
          </a:xfrm>
          <a:prstGeom prst="flowChartPunchedTap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425906"/>
            <a:r>
              <a:rPr lang="ar-SA" sz="5469" b="1" dirty="0">
                <a:ln w="0"/>
                <a:solidFill>
                  <a:prstClr val="black"/>
                </a:solidFill>
                <a:effectLst>
                  <a:outerShdw blurRad="38100" dist="19050" dir="2700000" algn="tl" rotWithShape="0">
                    <a:prstClr val="black">
                      <a:alpha val="40000"/>
                    </a:prstClr>
                  </a:outerShdw>
                </a:effectLst>
                <a:latin typeface="Calibri" panose="020F0502020204030204"/>
                <a:cs typeface="Arial" panose="020B0604020202020204" pitchFamily="34" charset="0"/>
              </a:rPr>
              <a:t>بسم الله الرحمن الرحيم</a:t>
            </a:r>
            <a:endParaRPr lang="ar-PS" sz="5469" b="1" dirty="0">
              <a:ln w="0"/>
              <a:solidFill>
                <a:prstClr val="black"/>
              </a:solidFill>
              <a:effectLst>
                <a:outerShdw blurRad="38100" dist="19050" dir="2700000" algn="tl" rotWithShape="0">
                  <a:prstClr val="black">
                    <a:alpha val="40000"/>
                  </a:prstClr>
                </a:outerShdw>
              </a:effectLst>
              <a:latin typeface="Calibri" panose="020F0502020204030204"/>
              <a:cs typeface="Arial" panose="020B0604020202020204" pitchFamily="34" charset="0"/>
            </a:endParaRPr>
          </a:p>
        </p:txBody>
      </p:sp>
      <p:sp>
        <p:nvSpPr>
          <p:cNvPr id="5" name="مربع نص 4">
            <a:extLst>
              <a:ext uri="{FF2B5EF4-FFF2-40B4-BE49-F238E27FC236}">
                <a16:creationId xmlns:a16="http://schemas.microsoft.com/office/drawing/2014/main" id="{E2F64AA1-AF84-304E-1863-243E312AC69A}"/>
              </a:ext>
            </a:extLst>
          </p:cNvPr>
          <p:cNvSpPr txBox="1"/>
          <p:nvPr/>
        </p:nvSpPr>
        <p:spPr>
          <a:xfrm>
            <a:off x="2125923" y="1326466"/>
            <a:ext cx="5595034" cy="1239891"/>
          </a:xfrm>
          <a:prstGeom prst="rect">
            <a:avLst/>
          </a:prstGeom>
          <a:noFill/>
        </p:spPr>
        <p:txBody>
          <a:bodyPr wrap="square" rtlCol="1">
            <a:spAutoFit/>
          </a:bodyPr>
          <a:lstStyle/>
          <a:p>
            <a:pPr algn="justLow" defTabSz="638859" rtl="1">
              <a:defRPr/>
            </a:pPr>
            <a:r>
              <a:rPr lang="ar-SA" sz="7457" b="1" dirty="0">
                <a:solidFill>
                  <a:srgbClr val="FFCB85"/>
                </a:solidFill>
                <a:latin typeface="Helvetica Neue W23 for SKY Bd" panose="020B0804020202020204" pitchFamily="34" charset="-78"/>
                <a:ea typeface="GE SS Two Bold" panose="020A0503020102020204" pitchFamily="18" charset="-78"/>
                <a:cs typeface="Helvetica Neue W23 for SKY Bd" panose="020B0804020202020204" pitchFamily="34" charset="-78"/>
              </a:rPr>
              <a:t>التربية الإسلامية</a:t>
            </a:r>
          </a:p>
        </p:txBody>
      </p:sp>
      <p:sp>
        <p:nvSpPr>
          <p:cNvPr id="6" name="عنوان 5">
            <a:extLst>
              <a:ext uri="{FF2B5EF4-FFF2-40B4-BE49-F238E27FC236}">
                <a16:creationId xmlns:a16="http://schemas.microsoft.com/office/drawing/2014/main" id="{7B08070C-8AC4-C6FE-F543-EDF9A5728227}"/>
              </a:ext>
            </a:extLst>
          </p:cNvPr>
          <p:cNvSpPr>
            <a:spLocks noGrp="1"/>
          </p:cNvSpPr>
          <p:nvPr>
            <p:ph type="ctrTitle"/>
          </p:nvPr>
        </p:nvSpPr>
        <p:spPr>
          <a:xfrm>
            <a:off x="1155164" y="2999511"/>
            <a:ext cx="7767637" cy="1646237"/>
          </a:xfrm>
          <a:prstGeom prst="downArrowCallout">
            <a:avLst/>
          </a:prstGeom>
        </p:spPr>
        <p:style>
          <a:lnRef idx="0">
            <a:schemeClr val="accent2"/>
          </a:lnRef>
          <a:fillRef idx="3">
            <a:schemeClr val="accent2"/>
          </a:fillRef>
          <a:effectRef idx="3">
            <a:schemeClr val="accent2"/>
          </a:effectRef>
          <a:fontRef idx="minor">
            <a:schemeClr val="lt1"/>
          </a:fontRef>
        </p:style>
        <p:txBody>
          <a:bodyPr rtlCol="1" anchor="ctr"/>
          <a:lstStyle/>
          <a:p>
            <a:pPr algn="ctr" defTabSz="425906">
              <a:defRPr/>
            </a:pPr>
            <a:r>
              <a:rPr lang="ar-SA" sz="3977" b="1" dirty="0">
                <a:solidFill>
                  <a:prstClr val="black"/>
                </a:solidFill>
                <a:latin typeface="Calibri" panose="020F0502020204030204"/>
                <a:cs typeface="Arial" panose="020B0604020202020204" pitchFamily="34" charset="0"/>
              </a:rPr>
              <a:t>الدرس السابع:</a:t>
            </a:r>
            <a:endParaRPr lang="ar-PS" sz="3977" b="1" dirty="0">
              <a:solidFill>
                <a:prstClr val="black"/>
              </a:solidFill>
              <a:latin typeface="Calibri" panose="020F0502020204030204"/>
              <a:cs typeface="Arial" panose="020B0604020202020204" pitchFamily="34" charset="0"/>
            </a:endParaRPr>
          </a:p>
        </p:txBody>
      </p:sp>
      <p:sp>
        <p:nvSpPr>
          <p:cNvPr id="7" name="مستطيل: زوايا مستديرة 6">
            <a:extLst>
              <a:ext uri="{FF2B5EF4-FFF2-40B4-BE49-F238E27FC236}">
                <a16:creationId xmlns:a16="http://schemas.microsoft.com/office/drawing/2014/main" id="{CD9899ED-E68F-8EF4-4BD5-D7E342E45C08}"/>
              </a:ext>
            </a:extLst>
          </p:cNvPr>
          <p:cNvSpPr/>
          <p:nvPr/>
        </p:nvSpPr>
        <p:spPr>
          <a:xfrm>
            <a:off x="1155164" y="4909174"/>
            <a:ext cx="7767637" cy="77414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425906"/>
            <a:r>
              <a:rPr lang="ar-SA" sz="4099" b="1" dirty="0">
                <a:solidFill>
                  <a:prstClr val="white"/>
                </a:solidFill>
                <a:latin typeface="Calibri" panose="020F0502020204030204"/>
                <a:cs typeface="Arial" panose="020B0604020202020204" pitchFamily="34" charset="0"/>
              </a:rPr>
              <a:t>العقيدة الإسلامية السّمْحة</a:t>
            </a:r>
            <a:endParaRPr lang="ar-PS" sz="4099" b="1" dirty="0">
              <a:solidFill>
                <a:prstClr val="white"/>
              </a:solidFill>
              <a:latin typeface="Calibri" panose="020F0502020204030204"/>
              <a:cs typeface="Arial" panose="020B0604020202020204" pitchFamily="34" charset="0"/>
            </a:endParaRPr>
          </a:p>
        </p:txBody>
      </p:sp>
      <p:sp>
        <p:nvSpPr>
          <p:cNvPr id="8" name="مخطط انسيابي: محطة طرفية 7">
            <a:extLst>
              <a:ext uri="{FF2B5EF4-FFF2-40B4-BE49-F238E27FC236}">
                <a16:creationId xmlns:a16="http://schemas.microsoft.com/office/drawing/2014/main" id="{BD96EA2A-4308-5E67-D440-5088B80C91A8}"/>
              </a:ext>
            </a:extLst>
          </p:cNvPr>
          <p:cNvSpPr/>
          <p:nvPr/>
        </p:nvSpPr>
        <p:spPr>
          <a:xfrm>
            <a:off x="7720957" y="6422596"/>
            <a:ext cx="4454365" cy="435404"/>
          </a:xfrm>
          <a:prstGeom prst="flowChartTermina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425906"/>
            <a:r>
              <a:rPr lang="ar-SA" sz="2980" b="1" dirty="0">
                <a:ln w="22225">
                  <a:solidFill>
                    <a:srgbClr val="ED7D31"/>
                  </a:solidFill>
                  <a:prstDash val="solid"/>
                </a:ln>
                <a:solidFill>
                  <a:srgbClr val="ED7D31">
                    <a:lumMod val="40000"/>
                    <a:lumOff val="60000"/>
                  </a:srgbClr>
                </a:solidFill>
                <a:latin typeface="Calibri" panose="020F0502020204030204"/>
                <a:cs typeface="Arial" panose="020B0604020202020204" pitchFamily="34" charset="0"/>
              </a:rPr>
              <a:t>إعداد المعلم: يوسف الأسطل</a:t>
            </a:r>
            <a:endParaRPr lang="ar-PS" sz="2980" b="1" dirty="0">
              <a:ln w="22225">
                <a:solidFill>
                  <a:srgbClr val="ED7D31"/>
                </a:solidFill>
                <a:prstDash val="solid"/>
              </a:ln>
              <a:solidFill>
                <a:srgbClr val="ED7D31">
                  <a:lumMod val="40000"/>
                  <a:lumOff val="60000"/>
                </a:srgbClr>
              </a:solidFill>
              <a:latin typeface="Calibri" panose="020F0502020204030204"/>
              <a:cs typeface="Arial" panose="020B0604020202020204" pitchFamily="34" charset="0"/>
            </a:endParaRPr>
          </a:p>
        </p:txBody>
      </p:sp>
    </p:spTree>
    <p:extLst>
      <p:ext uri="{BB962C8B-B14F-4D97-AF65-F5344CB8AC3E}">
        <p14:creationId xmlns:p14="http://schemas.microsoft.com/office/powerpoint/2010/main" val="177287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FD5A7DF-324B-59DA-DD3A-AEB9B4528AE2}"/>
              </a:ext>
            </a:extLst>
          </p:cNvPr>
          <p:cNvSpPr>
            <a:spLocks noGrp="1"/>
          </p:cNvSpPr>
          <p:nvPr>
            <p:ph type="title"/>
          </p:nvPr>
        </p:nvSpPr>
        <p:spPr>
          <a:xfrm>
            <a:off x="677334" y="609600"/>
            <a:ext cx="8596668" cy="1060174"/>
          </a:xfrm>
          <a:scene3d>
            <a:camera prst="orthographicFront"/>
            <a:lightRig rig="threePt" dir="t"/>
          </a:scene3d>
          <a:sp3d>
            <a:bevelT w="152400" h="50800" prst="softRound"/>
          </a:sp3d>
        </p:spPr>
        <p:txBody>
          <a:bodyPr>
            <a:normAutofit/>
          </a:bodyPr>
          <a:lstStyle/>
          <a:p>
            <a:pPr algn="ctr"/>
            <a:r>
              <a:rPr lang="ar-SA" sz="5400" b="1" dirty="0"/>
              <a:t>مظاهر العقيدة السّمْحة.</a:t>
            </a:r>
          </a:p>
        </p:txBody>
      </p:sp>
      <p:sp>
        <p:nvSpPr>
          <p:cNvPr id="3" name="عنصر نائب للنص 2">
            <a:extLst>
              <a:ext uri="{FF2B5EF4-FFF2-40B4-BE49-F238E27FC236}">
                <a16:creationId xmlns:a16="http://schemas.microsoft.com/office/drawing/2014/main" id="{139A26CB-F457-BD0E-C3BF-F3D2A2B731C4}"/>
              </a:ext>
            </a:extLst>
          </p:cNvPr>
          <p:cNvSpPr>
            <a:spLocks noGrp="1"/>
          </p:cNvSpPr>
          <p:nvPr>
            <p:ph type="body" idx="1"/>
          </p:nvPr>
        </p:nvSpPr>
        <p:spPr>
          <a:xfrm>
            <a:off x="675745" y="1900302"/>
            <a:ext cx="4185623" cy="864393"/>
          </a:xfrm>
          <a:solidFill>
            <a:schemeClr val="accent1">
              <a:lumMod val="50000"/>
            </a:schemeClr>
          </a:solidFill>
          <a:scene3d>
            <a:camera prst="orthographicFront"/>
            <a:lightRig rig="threePt" dir="t"/>
          </a:scene3d>
          <a:sp3d>
            <a:bevelT w="101600" prst="riblet"/>
          </a:sp3d>
        </p:spPr>
        <p:txBody>
          <a:bodyPr/>
          <a:lstStyle/>
          <a:p>
            <a:r>
              <a:rPr lang="ar-SA" b="1" dirty="0"/>
              <a:t>2- السماحة في الأخلاق واليسر في العبادات:</a:t>
            </a:r>
          </a:p>
        </p:txBody>
      </p:sp>
      <p:sp>
        <p:nvSpPr>
          <p:cNvPr id="4" name="عنصر نائب للمحتوى 3">
            <a:extLst>
              <a:ext uri="{FF2B5EF4-FFF2-40B4-BE49-F238E27FC236}">
                <a16:creationId xmlns:a16="http://schemas.microsoft.com/office/drawing/2014/main" id="{FA53FAC0-5A96-A095-7E90-CFDA63198439}"/>
              </a:ext>
            </a:extLst>
          </p:cNvPr>
          <p:cNvSpPr>
            <a:spLocks noGrp="1"/>
          </p:cNvSpPr>
          <p:nvPr>
            <p:ph sz="half" idx="2"/>
          </p:nvPr>
        </p:nvSpPr>
        <p:spPr>
          <a:xfrm>
            <a:off x="675745" y="2950457"/>
            <a:ext cx="4700841" cy="3000946"/>
          </a:xfrm>
        </p:spPr>
        <p:style>
          <a:lnRef idx="2">
            <a:schemeClr val="accent1"/>
          </a:lnRef>
          <a:fillRef idx="1">
            <a:schemeClr val="lt1"/>
          </a:fillRef>
          <a:effectRef idx="0">
            <a:schemeClr val="accent1"/>
          </a:effectRef>
          <a:fontRef idx="minor">
            <a:schemeClr val="dk1"/>
          </a:fontRef>
        </p:style>
        <p:txBody>
          <a:bodyPr>
            <a:noAutofit/>
          </a:bodyPr>
          <a:lstStyle/>
          <a:p>
            <a:r>
              <a:rPr lang="ar-SA" sz="3200" b="1" dirty="0"/>
              <a:t>قال تعالى : </a:t>
            </a:r>
            <a:r>
              <a:rPr lang="ar-SA" sz="3200" b="1" dirty="0">
                <a:solidFill>
                  <a:srgbClr val="00B050"/>
                </a:solidFill>
              </a:rPr>
              <a:t>(وَمَا جَعَلَ عَلَيْكُمْ فِي الدِّينِ مِنْ حَرَجٍ)</a:t>
            </a:r>
            <a:r>
              <a:rPr lang="ar-SA" sz="3200" b="1" dirty="0"/>
              <a:t> ، وقال تعالى : </a:t>
            </a:r>
            <a:r>
              <a:rPr lang="ar-SA" sz="3200" b="1" dirty="0">
                <a:solidFill>
                  <a:srgbClr val="00B050"/>
                </a:solidFill>
              </a:rPr>
              <a:t>(يُرِيدُ اللَّهُ بِكُمُ الْيُسْرَ وَلَا يُرِيدُ بِكُمُ الْعُسْرَ) </a:t>
            </a:r>
          </a:p>
        </p:txBody>
      </p:sp>
      <p:sp>
        <p:nvSpPr>
          <p:cNvPr id="5" name="عنصر نائب للنص 4">
            <a:extLst>
              <a:ext uri="{FF2B5EF4-FFF2-40B4-BE49-F238E27FC236}">
                <a16:creationId xmlns:a16="http://schemas.microsoft.com/office/drawing/2014/main" id="{1A0AEBC5-9AA2-2375-44EC-DEC115B84EE4}"/>
              </a:ext>
            </a:extLst>
          </p:cNvPr>
          <p:cNvSpPr>
            <a:spLocks noGrp="1"/>
          </p:cNvSpPr>
          <p:nvPr>
            <p:ph type="body" sz="quarter" idx="3"/>
          </p:nvPr>
        </p:nvSpPr>
        <p:spPr>
          <a:xfrm>
            <a:off x="6815415" y="1900302"/>
            <a:ext cx="4185618" cy="576262"/>
          </a:xfrm>
          <a:solidFill>
            <a:schemeClr val="accent1">
              <a:lumMod val="50000"/>
            </a:schemeClr>
          </a:solidFill>
          <a:scene3d>
            <a:camera prst="orthographicFront"/>
            <a:lightRig rig="threePt" dir="t"/>
          </a:scene3d>
          <a:sp3d>
            <a:bevelT w="165100" prst="coolSlant"/>
          </a:sp3d>
        </p:spPr>
        <p:txBody>
          <a:bodyPr/>
          <a:lstStyle/>
          <a:p>
            <a:r>
              <a:rPr lang="ar-SA" b="1" dirty="0"/>
              <a:t>1- انتشار الأمن والسلام:</a:t>
            </a:r>
          </a:p>
        </p:txBody>
      </p:sp>
      <p:sp>
        <p:nvSpPr>
          <p:cNvPr id="6" name="عنصر نائب للمحتوى 5">
            <a:extLst>
              <a:ext uri="{FF2B5EF4-FFF2-40B4-BE49-F238E27FC236}">
                <a16:creationId xmlns:a16="http://schemas.microsoft.com/office/drawing/2014/main" id="{DCDB7B99-4FE7-CA16-BDC1-3218623C1695}"/>
              </a:ext>
            </a:extLst>
          </p:cNvPr>
          <p:cNvSpPr>
            <a:spLocks noGrp="1"/>
          </p:cNvSpPr>
          <p:nvPr>
            <p:ph sz="quarter" idx="4"/>
          </p:nvPr>
        </p:nvSpPr>
        <p:spPr>
          <a:xfrm>
            <a:off x="5963478" y="2614327"/>
            <a:ext cx="5655041" cy="4150908"/>
          </a:xfrm>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r>
              <a:rPr lang="ar-SA" sz="3200" b="1" dirty="0"/>
              <a:t>من مقاصد الإسلام العظيمة أن يأمَن الناس على أرواحهم وأعراضهم وأموالهم، والمسلمون رحماء فيما بينهم، قال تعالى: </a:t>
            </a:r>
            <a:r>
              <a:rPr lang="ar-SA" sz="3200" b="1" dirty="0">
                <a:solidFill>
                  <a:srgbClr val="FF0000"/>
                </a:solidFill>
              </a:rPr>
              <a:t>(وَالَّذِينَ مَعَهُ أَشِدَّاءُ عَلَى الْكُفَّارِ رُحَمَاءُ بَيْنَهُمْ) </a:t>
            </a:r>
            <a:r>
              <a:rPr lang="ar-SA" sz="3200" b="1" dirty="0"/>
              <a:t>والتحية فيما بينهم (السلام عليكم).</a:t>
            </a:r>
          </a:p>
        </p:txBody>
      </p:sp>
    </p:spTree>
    <p:extLst>
      <p:ext uri="{BB962C8B-B14F-4D97-AF65-F5344CB8AC3E}">
        <p14:creationId xmlns:p14="http://schemas.microsoft.com/office/powerpoint/2010/main" val="130899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fade">
                                      <p:cBhvr>
                                        <p:cTn id="12" dur="1000"/>
                                        <p:tgtEl>
                                          <p:spTgt spid="5">
                                            <p:bg/>
                                          </p:spTgt>
                                        </p:tgtEl>
                                      </p:cBhvr>
                                    </p:animEffect>
                                    <p:anim calcmode="lin" valueType="num">
                                      <p:cBhvr>
                                        <p:cTn id="13" dur="1000" fill="hold"/>
                                        <p:tgtEl>
                                          <p:spTgt spid="5">
                                            <p:bg/>
                                          </p:spTgt>
                                        </p:tgtEl>
                                        <p:attrNameLst>
                                          <p:attrName>ppt_x</p:attrName>
                                        </p:attrNameLst>
                                      </p:cBhvr>
                                      <p:tavLst>
                                        <p:tav tm="0">
                                          <p:val>
                                            <p:strVal val="#ppt_x"/>
                                          </p:val>
                                        </p:tav>
                                        <p:tav tm="100000">
                                          <p:val>
                                            <p:strVal val="#ppt_x"/>
                                          </p:val>
                                        </p:tav>
                                      </p:tavLst>
                                    </p:anim>
                                    <p:anim calcmode="lin" valueType="num">
                                      <p:cBhvr>
                                        <p:cTn id="14"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6">
                                            <p:bg/>
                                          </p:spTgt>
                                        </p:tgtEl>
                                        <p:attrNameLst>
                                          <p:attrName>style.visibility</p:attrName>
                                        </p:attrNameLst>
                                      </p:cBhvr>
                                      <p:to>
                                        <p:strVal val="visible"/>
                                      </p:to>
                                    </p:set>
                                    <p:animEffect transition="in" filter="barn(inVertical)">
                                      <p:cBhvr>
                                        <p:cTn id="26" dur="500"/>
                                        <p:tgtEl>
                                          <p:spTgt spid="6">
                                            <p:bg/>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barn(inVertical)">
                                      <p:cBhvr>
                                        <p:cTn id="31" dur="500"/>
                                        <p:tgtEl>
                                          <p:spTgt spid="6">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bg/>
                                          </p:spTgt>
                                        </p:tgtEl>
                                        <p:attrNameLst>
                                          <p:attrName>style.visibility</p:attrName>
                                        </p:attrNameLst>
                                      </p:cBhvr>
                                      <p:to>
                                        <p:strVal val="visible"/>
                                      </p:to>
                                    </p:set>
                                    <p:animEffect transition="in" filter="fade">
                                      <p:cBhvr>
                                        <p:cTn id="36" dur="1000"/>
                                        <p:tgtEl>
                                          <p:spTgt spid="3">
                                            <p:bg/>
                                          </p:spTgt>
                                        </p:tgtEl>
                                      </p:cBhvr>
                                    </p:animEffect>
                                    <p:anim calcmode="lin" valueType="num">
                                      <p:cBhvr>
                                        <p:cTn id="37" dur="1000" fill="hold"/>
                                        <p:tgtEl>
                                          <p:spTgt spid="3">
                                            <p:bg/>
                                          </p:spTgt>
                                        </p:tgtEl>
                                        <p:attrNameLst>
                                          <p:attrName>ppt_x</p:attrName>
                                        </p:attrNameLst>
                                      </p:cBhvr>
                                      <p:tavLst>
                                        <p:tav tm="0">
                                          <p:val>
                                            <p:strVal val="#ppt_x"/>
                                          </p:val>
                                        </p:tav>
                                        <p:tav tm="100000">
                                          <p:val>
                                            <p:strVal val="#ppt_x"/>
                                          </p:val>
                                        </p:tav>
                                      </p:tavLst>
                                    </p:anim>
                                    <p:anim calcmode="lin" valueType="num">
                                      <p:cBhvr>
                                        <p:cTn id="38"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Effect transition="in" filter="fade">
                                      <p:cBhvr>
                                        <p:cTn id="43" dur="1000"/>
                                        <p:tgtEl>
                                          <p:spTgt spid="3">
                                            <p:txEl>
                                              <p:pRg st="0" end="0"/>
                                            </p:txEl>
                                          </p:spTgt>
                                        </p:tgtEl>
                                      </p:cBhvr>
                                    </p:animEffect>
                                    <p:anim calcmode="lin" valueType="num">
                                      <p:cBhvr>
                                        <p:cTn id="4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4">
                                            <p:bg/>
                                          </p:spTgt>
                                        </p:tgtEl>
                                        <p:attrNameLst>
                                          <p:attrName>style.visibility</p:attrName>
                                        </p:attrNameLst>
                                      </p:cBhvr>
                                      <p:to>
                                        <p:strVal val="visible"/>
                                      </p:to>
                                    </p:set>
                                    <p:animEffect transition="in" filter="barn(inVertical)">
                                      <p:cBhvr>
                                        <p:cTn id="50" dur="500"/>
                                        <p:tgtEl>
                                          <p:spTgt spid="4">
                                            <p:bg/>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4">
                                            <p:txEl>
                                              <p:pRg st="0" end="0"/>
                                            </p:txEl>
                                          </p:spTgt>
                                        </p:tgtEl>
                                        <p:attrNameLst>
                                          <p:attrName>style.visibility</p:attrName>
                                        </p:attrNameLst>
                                      </p:cBhvr>
                                      <p:to>
                                        <p:strVal val="visible"/>
                                      </p:to>
                                    </p:set>
                                    <p:animEffect transition="in" filter="barn(inVertical)">
                                      <p:cBhvr>
                                        <p:cTn id="5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build="p" animBg="1"/>
      <p:bldP spid="5" grpId="0" build="p" animBg="1"/>
      <p:bldP spid="6"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FD5A7DF-324B-59DA-DD3A-AEB9B4528AE2}"/>
              </a:ext>
            </a:extLst>
          </p:cNvPr>
          <p:cNvSpPr>
            <a:spLocks noGrp="1"/>
          </p:cNvSpPr>
          <p:nvPr>
            <p:ph type="title"/>
          </p:nvPr>
        </p:nvSpPr>
        <p:spPr>
          <a:xfrm>
            <a:off x="677334" y="609600"/>
            <a:ext cx="8596668" cy="1060174"/>
          </a:xfrm>
          <a:scene3d>
            <a:camera prst="orthographicFront"/>
            <a:lightRig rig="threePt" dir="t"/>
          </a:scene3d>
          <a:sp3d>
            <a:bevelT w="152400" h="50800" prst="softRound"/>
          </a:sp3d>
        </p:spPr>
        <p:txBody>
          <a:bodyPr>
            <a:normAutofit/>
          </a:bodyPr>
          <a:lstStyle/>
          <a:p>
            <a:pPr algn="ctr"/>
            <a:r>
              <a:rPr lang="ar-SA" sz="5400" b="1" dirty="0"/>
              <a:t>مظاهر العقيدة السّمْحة.</a:t>
            </a:r>
          </a:p>
        </p:txBody>
      </p:sp>
      <p:sp>
        <p:nvSpPr>
          <p:cNvPr id="4" name="عنصر نائب للمحتوى 3">
            <a:extLst>
              <a:ext uri="{FF2B5EF4-FFF2-40B4-BE49-F238E27FC236}">
                <a16:creationId xmlns:a16="http://schemas.microsoft.com/office/drawing/2014/main" id="{FA53FAC0-5A96-A095-7E90-CFDA63198439}"/>
              </a:ext>
            </a:extLst>
          </p:cNvPr>
          <p:cNvSpPr>
            <a:spLocks noGrp="1"/>
          </p:cNvSpPr>
          <p:nvPr>
            <p:ph sz="half" idx="2"/>
          </p:nvPr>
        </p:nvSpPr>
        <p:spPr>
          <a:xfrm>
            <a:off x="344557" y="2451651"/>
            <a:ext cx="9197008" cy="4406349"/>
          </a:xfrm>
        </p:spPr>
        <p:style>
          <a:lnRef idx="2">
            <a:schemeClr val="accent1"/>
          </a:lnRef>
          <a:fillRef idx="1">
            <a:schemeClr val="lt1"/>
          </a:fillRef>
          <a:effectRef idx="0">
            <a:schemeClr val="accent1"/>
          </a:effectRef>
          <a:fontRef idx="minor">
            <a:schemeClr val="dk1"/>
          </a:fontRef>
        </p:style>
        <p:txBody>
          <a:bodyPr>
            <a:noAutofit/>
          </a:bodyPr>
          <a:lstStyle/>
          <a:p>
            <a:r>
              <a:rPr lang="ar-SA" sz="3200" b="1" dirty="0"/>
              <a:t>لا يقتصر الأمن والسلام على المسلمين وحدهم، بل يشمل جميع الإنسانية فالإنسان مكرم، وله حقوق، ما دام غير معتد على المسلمين ودينهم وأرضهم وأعراضهم.</a:t>
            </a:r>
          </a:p>
          <a:p>
            <a:r>
              <a:rPr lang="ar-SA" sz="3200" b="1" dirty="0"/>
              <a:t>وما انتشر الإسلام في شتى أصقاع  الأرض إلا نتيجة تعامل المسلمين الإنساني مع المجتمعات البشرية، من خلال تواصلهم معها، عن طريق الفتوحات أو التجارة.</a:t>
            </a:r>
            <a:endParaRPr lang="ar-SA" sz="3200" b="1" dirty="0">
              <a:solidFill>
                <a:srgbClr val="00B050"/>
              </a:solidFill>
            </a:endParaRPr>
          </a:p>
        </p:txBody>
      </p:sp>
      <p:sp>
        <p:nvSpPr>
          <p:cNvPr id="5" name="عنصر نائب للنص 4">
            <a:extLst>
              <a:ext uri="{FF2B5EF4-FFF2-40B4-BE49-F238E27FC236}">
                <a16:creationId xmlns:a16="http://schemas.microsoft.com/office/drawing/2014/main" id="{1A0AEBC5-9AA2-2375-44EC-DEC115B84EE4}"/>
              </a:ext>
            </a:extLst>
          </p:cNvPr>
          <p:cNvSpPr>
            <a:spLocks noGrp="1"/>
          </p:cNvSpPr>
          <p:nvPr>
            <p:ph type="body" sz="quarter" idx="3"/>
          </p:nvPr>
        </p:nvSpPr>
        <p:spPr>
          <a:xfrm>
            <a:off x="213942" y="1669774"/>
            <a:ext cx="9327623" cy="551813"/>
          </a:xfrm>
          <a:solidFill>
            <a:schemeClr val="accent1">
              <a:lumMod val="50000"/>
            </a:schemeClr>
          </a:solidFill>
          <a:scene3d>
            <a:camera prst="orthographicFront"/>
            <a:lightRig rig="threePt" dir="t"/>
          </a:scene3d>
          <a:sp3d>
            <a:bevelT w="165100" prst="coolSlant"/>
          </a:sp3d>
        </p:spPr>
        <p:txBody>
          <a:bodyPr/>
          <a:lstStyle/>
          <a:p>
            <a:r>
              <a:rPr lang="ar-SA" sz="3200" b="1" dirty="0"/>
              <a:t>3- السماحة مع أهل الكتاب غير المحاربين:</a:t>
            </a:r>
          </a:p>
        </p:txBody>
      </p:sp>
    </p:spTree>
    <p:extLst>
      <p:ext uri="{BB962C8B-B14F-4D97-AF65-F5344CB8AC3E}">
        <p14:creationId xmlns:p14="http://schemas.microsoft.com/office/powerpoint/2010/main" val="235742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fade">
                                      <p:cBhvr>
                                        <p:cTn id="12" dur="1000"/>
                                        <p:tgtEl>
                                          <p:spTgt spid="5">
                                            <p:bg/>
                                          </p:spTgt>
                                        </p:tgtEl>
                                      </p:cBhvr>
                                    </p:animEffect>
                                    <p:anim calcmode="lin" valueType="num">
                                      <p:cBhvr>
                                        <p:cTn id="13" dur="1000" fill="hold"/>
                                        <p:tgtEl>
                                          <p:spTgt spid="5">
                                            <p:bg/>
                                          </p:spTgt>
                                        </p:tgtEl>
                                        <p:attrNameLst>
                                          <p:attrName>ppt_x</p:attrName>
                                        </p:attrNameLst>
                                      </p:cBhvr>
                                      <p:tavLst>
                                        <p:tav tm="0">
                                          <p:val>
                                            <p:strVal val="#ppt_x"/>
                                          </p:val>
                                        </p:tav>
                                        <p:tav tm="100000">
                                          <p:val>
                                            <p:strVal val="#ppt_x"/>
                                          </p:val>
                                        </p:tav>
                                      </p:tavLst>
                                    </p:anim>
                                    <p:anim calcmode="lin" valueType="num">
                                      <p:cBhvr>
                                        <p:cTn id="14"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
                                            <p:bg/>
                                          </p:spTgt>
                                        </p:tgtEl>
                                        <p:attrNameLst>
                                          <p:attrName>style.visibility</p:attrName>
                                        </p:attrNameLst>
                                      </p:cBhvr>
                                      <p:to>
                                        <p:strVal val="visible"/>
                                      </p:to>
                                    </p:set>
                                    <p:animEffect transition="in" filter="barn(inVertical)">
                                      <p:cBhvr>
                                        <p:cTn id="26" dur="500"/>
                                        <p:tgtEl>
                                          <p:spTgt spid="4">
                                            <p:bg/>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Effect transition="in" filter="barn(inVertical)">
                                      <p:cBhvr>
                                        <p:cTn id="31" dur="500"/>
                                        <p:tgtEl>
                                          <p:spTgt spid="4">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4">
                                            <p:txEl>
                                              <p:pRg st="1" end="1"/>
                                            </p:txEl>
                                          </p:spTgt>
                                        </p:tgtEl>
                                        <p:attrNameLst>
                                          <p:attrName>style.visibility</p:attrName>
                                        </p:attrNameLst>
                                      </p:cBhvr>
                                      <p:to>
                                        <p:strVal val="visible"/>
                                      </p:to>
                                    </p:set>
                                    <p:animEffect transition="in" filter="barn(inVertical)">
                                      <p:cBhvr>
                                        <p:cTn id="36"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animBg="1"/>
      <p:bldP spid="5"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AB3135B-CBD2-6A72-BE36-20ADA45BF9B8}"/>
              </a:ext>
            </a:extLst>
          </p:cNvPr>
          <p:cNvSpPr>
            <a:spLocks noGrp="1"/>
          </p:cNvSpPr>
          <p:nvPr>
            <p:ph type="title"/>
          </p:nvPr>
        </p:nvSpPr>
        <p:spPr>
          <a:xfrm>
            <a:off x="677334" y="609600"/>
            <a:ext cx="8596668" cy="940904"/>
          </a:xfrm>
        </p:spPr>
        <p:txBody>
          <a:bodyPr>
            <a:normAutofit/>
          </a:bodyPr>
          <a:lstStyle/>
          <a:p>
            <a:pPr algn="ctr"/>
            <a:r>
              <a:rPr lang="ar-SA" sz="4400" b="1" dirty="0"/>
              <a:t>صور السماحة مع أهل الكتاب:</a:t>
            </a:r>
          </a:p>
        </p:txBody>
      </p:sp>
      <p:sp>
        <p:nvSpPr>
          <p:cNvPr id="3" name="عنصر نائب للمحتوى 2">
            <a:extLst>
              <a:ext uri="{FF2B5EF4-FFF2-40B4-BE49-F238E27FC236}">
                <a16:creationId xmlns:a16="http://schemas.microsoft.com/office/drawing/2014/main" id="{9E89F43D-5A18-A5F6-3FF5-A1A7AEFED4F0}"/>
              </a:ext>
            </a:extLst>
          </p:cNvPr>
          <p:cNvSpPr>
            <a:spLocks noGrp="1"/>
          </p:cNvSpPr>
          <p:nvPr>
            <p:ph idx="1"/>
          </p:nvPr>
        </p:nvSpPr>
        <p:spPr>
          <a:xfrm>
            <a:off x="677334" y="1550504"/>
            <a:ext cx="8596668" cy="5307495"/>
          </a:xfrm>
        </p:spPr>
        <p:txBody>
          <a:bodyPr>
            <a:normAutofit/>
          </a:bodyPr>
          <a:lstStyle/>
          <a:p>
            <a:r>
              <a:rPr lang="ar-SA" sz="2400" b="1" dirty="0">
                <a:solidFill>
                  <a:srgbClr val="FF0000"/>
                </a:solidFill>
              </a:rPr>
              <a:t>دعوتهم إلى الإسلام بالحكمة ومجادلتهم بالتي هي أحسن، قال تعالى : </a:t>
            </a:r>
            <a:r>
              <a:rPr lang="ar-SA" sz="2400" b="1" dirty="0">
                <a:solidFill>
                  <a:schemeClr val="accent1">
                    <a:lumMod val="40000"/>
                    <a:lumOff val="60000"/>
                  </a:schemeClr>
                </a:solidFill>
              </a:rPr>
              <a:t>(وَلَا تُجَادِلُوا أَهْلَ الْكِتَابِ إِلَّا بِالَّتِي هِيَ أَحْسَنُ إِلَّا الَّذِينَ ظَلَمُوا مِنْهُمْ).</a:t>
            </a:r>
          </a:p>
          <a:p>
            <a:r>
              <a:rPr lang="ar-SA" sz="2400" b="1" dirty="0"/>
              <a:t>كفل الإسلام حرية </a:t>
            </a:r>
            <a:r>
              <a:rPr lang="ar-SA" sz="2400" b="1" dirty="0" err="1"/>
              <a:t>الإعتقاد</a:t>
            </a:r>
            <a:r>
              <a:rPr lang="ar-SA" sz="2400" b="1" dirty="0"/>
              <a:t> لكل فرد غير مسلم قال تعالى : </a:t>
            </a:r>
            <a:r>
              <a:rPr lang="ar-SA" sz="2400" b="1" dirty="0">
                <a:solidFill>
                  <a:srgbClr val="FFFF00"/>
                </a:solidFill>
              </a:rPr>
              <a:t>(لَا إِكْرَاهَ فِي الدِّينِ).</a:t>
            </a:r>
          </a:p>
          <a:p>
            <a:r>
              <a:rPr lang="ar-SA" sz="2400" b="1" dirty="0">
                <a:solidFill>
                  <a:srgbClr val="00B0F0"/>
                </a:solidFill>
              </a:rPr>
              <a:t> حرّم الإسلام التعرض </a:t>
            </a:r>
            <a:r>
              <a:rPr lang="ar-SA" sz="2400" b="1" dirty="0" err="1">
                <a:solidFill>
                  <a:srgbClr val="00B0F0"/>
                </a:solidFill>
              </a:rPr>
              <a:t>بلأ</a:t>
            </a:r>
            <a:r>
              <a:rPr lang="ar-SA" sz="2400" b="1" dirty="0">
                <a:solidFill>
                  <a:srgbClr val="00B0F0"/>
                </a:solidFill>
              </a:rPr>
              <a:t> </a:t>
            </a:r>
            <a:r>
              <a:rPr lang="ar-SA" sz="2400" b="1" dirty="0" err="1">
                <a:solidFill>
                  <a:srgbClr val="00B0F0"/>
                </a:solidFill>
              </a:rPr>
              <a:t>ذى</a:t>
            </a:r>
            <a:r>
              <a:rPr lang="ar-SA" sz="2400" b="1" dirty="0">
                <a:solidFill>
                  <a:srgbClr val="00B0F0"/>
                </a:solidFill>
              </a:rPr>
              <a:t> قولا وفعلا لكل معاهد ومستأمن من أهل الكتاب ، قال صل الله عليه وسلم : قال ﷺ : </a:t>
            </a:r>
            <a:r>
              <a:rPr lang="ar-SA" sz="2400" b="1" dirty="0">
                <a:solidFill>
                  <a:srgbClr val="FFC000"/>
                </a:solidFill>
              </a:rPr>
              <a:t>«من قَتَلَ مُعَاهَدًا لم يَرَحْ رَائحَةَ الجنة، وإن رِيْحَهَا تُوجَدُ من مَسِيرَة أربعين عامًا».</a:t>
            </a:r>
          </a:p>
          <a:p>
            <a:r>
              <a:rPr lang="ar-SA" sz="2400" b="1" dirty="0">
                <a:solidFill>
                  <a:srgbClr val="FFFF00"/>
                </a:solidFill>
              </a:rPr>
              <a:t>شرع لنا أكل ذبائحهم والزواج من نسائهم قال تعالى : </a:t>
            </a:r>
            <a:r>
              <a:rPr lang="ar-SA" sz="2400" b="1" dirty="0">
                <a:solidFill>
                  <a:schemeClr val="accent6">
                    <a:lumMod val="20000"/>
                    <a:lumOff val="80000"/>
                  </a:schemeClr>
                </a:solidFill>
              </a:rPr>
              <a:t>(الْيَوْمَ أُحِلَّ لَكُمُ الطَّيِّبَاتُ ۖ وَطَعَامُ الَّذِينَ أُوتُوا الْكِتَابَ حِلٌّ لَّكُمْ وَطَعَامُكُمْ حِلٌّ لَّهُمْ ۖ وَالْمُحْصَنَاتُ مِنَ الْمُؤْمِنَاتِ وَالْمُحْصَنَاتُ مِنَ الَّذِينَ أُوتُوا الْكِتَابَ مِن قَبْلِكُمْ)</a:t>
            </a:r>
          </a:p>
        </p:txBody>
      </p:sp>
    </p:spTree>
    <p:extLst>
      <p:ext uri="{BB962C8B-B14F-4D97-AF65-F5344CB8AC3E}">
        <p14:creationId xmlns:p14="http://schemas.microsoft.com/office/powerpoint/2010/main" val="403375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heel(1)">
                                      <p:cBhvr>
                                        <p:cTn id="29"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326FFD9E-9E77-F963-2966-AF5B8F7AEDB7}"/>
              </a:ext>
            </a:extLst>
          </p:cNvPr>
          <p:cNvSpPr>
            <a:spLocks noGrp="1"/>
          </p:cNvSpPr>
          <p:nvPr>
            <p:ph idx="1"/>
          </p:nvPr>
        </p:nvSpPr>
        <p:spPr>
          <a:xfrm>
            <a:off x="452046" y="1603513"/>
            <a:ext cx="10083431" cy="5254487"/>
          </a:xfrm>
          <a:scene3d>
            <a:camera prst="orthographicFront"/>
            <a:lightRig rig="threePt" dir="t"/>
          </a:scene3d>
          <a:sp3d>
            <a:bevelT w="101600" prst="riblet"/>
          </a:sp3d>
        </p:spPr>
        <p:style>
          <a:lnRef idx="2">
            <a:schemeClr val="accent4">
              <a:shade val="15000"/>
            </a:schemeClr>
          </a:lnRef>
          <a:fillRef idx="1">
            <a:schemeClr val="accent4"/>
          </a:fillRef>
          <a:effectRef idx="0">
            <a:schemeClr val="accent4"/>
          </a:effectRef>
          <a:fontRef idx="minor">
            <a:schemeClr val="lt1"/>
          </a:fontRef>
        </p:style>
        <p:txBody>
          <a:bodyPr>
            <a:normAutofit fontScale="92500" lnSpcReduction="10000"/>
          </a:bodyPr>
          <a:lstStyle/>
          <a:p>
            <a:r>
              <a:rPr lang="ar-SA" sz="3200" b="1" dirty="0">
                <a:solidFill>
                  <a:schemeClr val="accent6">
                    <a:lumMod val="50000"/>
                  </a:schemeClr>
                </a:solidFill>
              </a:rPr>
              <a:t>إن قدوة المسلم في تعامله مع أهل الكتاب هو رسول الله ﷺ وسيرة صحابته من بعده وتزخَرُ كتب السيرة وتاريخ المسلمين بالمواقف العملية الكثيرة ، التي تبيّن سماحة الإسلام والمسلمين وقد اعترف كثير من المستشرقين بذلك أمثال ( لوبون ، </a:t>
            </a:r>
            <a:r>
              <a:rPr lang="ar-SA" sz="3200" b="1" dirty="0" err="1">
                <a:solidFill>
                  <a:schemeClr val="accent6">
                    <a:lumMod val="50000"/>
                  </a:schemeClr>
                </a:solidFill>
              </a:rPr>
              <a:t>وغوتة</a:t>
            </a:r>
            <a:r>
              <a:rPr lang="ar-SA" sz="3200" b="1" dirty="0">
                <a:solidFill>
                  <a:schemeClr val="accent6">
                    <a:lumMod val="50000"/>
                  </a:schemeClr>
                </a:solidFill>
              </a:rPr>
              <a:t>، وتوماس أرنولد). </a:t>
            </a:r>
          </a:p>
          <a:p>
            <a:r>
              <a:rPr lang="ar-SA" sz="3000" b="1" dirty="0">
                <a:solidFill>
                  <a:schemeClr val="accent1"/>
                </a:solidFill>
              </a:rPr>
              <a:t>فهذا لوبون يقول في كتابه ( حضارة العرب ) : (فالحق أنّ الأمم لم تعرف فاتحين راحمين مثل العرب ( المسلمين) ولا دينا سمحاً مثل دينهم ).</a:t>
            </a:r>
          </a:p>
          <a:p>
            <a:r>
              <a:rPr lang="ar-SA" sz="3000" b="1" dirty="0"/>
              <a:t>ويقول </a:t>
            </a:r>
            <a:r>
              <a:rPr lang="ar-SA" sz="3000" b="1" dirty="0" err="1"/>
              <a:t>غوتة</a:t>
            </a:r>
            <a:r>
              <a:rPr lang="ar-SA" sz="3000" b="1" dirty="0"/>
              <a:t> ايضا في كتابه (أخلاق المسلمين): ( إن تسامح المسلم ليس من ضعف، ولكن المسلم يتسامح مع اعتزازه بدينه، وتمسُّكه بعقيدته) .</a:t>
            </a:r>
          </a:p>
        </p:txBody>
      </p:sp>
      <p:sp>
        <p:nvSpPr>
          <p:cNvPr id="4" name="انفجار: 8 نقاط 3">
            <a:extLst>
              <a:ext uri="{FF2B5EF4-FFF2-40B4-BE49-F238E27FC236}">
                <a16:creationId xmlns:a16="http://schemas.microsoft.com/office/drawing/2014/main" id="{6F6A0A78-A69E-50BF-CEFC-FABDAF500F30}"/>
              </a:ext>
            </a:extLst>
          </p:cNvPr>
          <p:cNvSpPr/>
          <p:nvPr/>
        </p:nvSpPr>
        <p:spPr>
          <a:xfrm>
            <a:off x="3486581" y="106018"/>
            <a:ext cx="5218837" cy="1351722"/>
          </a:xfrm>
          <a:prstGeom prst="irregularSeal1">
            <a:avLst/>
          </a:prstGeom>
          <a:solidFill>
            <a:srgbClr val="FFFF00"/>
          </a:solidFill>
          <a:scene3d>
            <a:camera prst="orthographicFront"/>
            <a:lightRig rig="threePt" dir="t"/>
          </a:scene3d>
          <a:sp3d>
            <a:bevelT prst="relaxedInset"/>
          </a:sp3d>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4000" b="1" dirty="0"/>
              <a:t>إضاءة:</a:t>
            </a:r>
          </a:p>
        </p:txBody>
      </p:sp>
    </p:spTree>
    <p:extLst>
      <p:ext uri="{BB962C8B-B14F-4D97-AF65-F5344CB8AC3E}">
        <p14:creationId xmlns:p14="http://schemas.microsoft.com/office/powerpoint/2010/main" val="320620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خطط انسيابي: محطة طرفية 3">
            <a:extLst>
              <a:ext uri="{FF2B5EF4-FFF2-40B4-BE49-F238E27FC236}">
                <a16:creationId xmlns:a16="http://schemas.microsoft.com/office/drawing/2014/main" id="{F3ECCB37-C02E-2D4D-E239-560F3E040D70}"/>
              </a:ext>
            </a:extLst>
          </p:cNvPr>
          <p:cNvSpPr/>
          <p:nvPr/>
        </p:nvSpPr>
        <p:spPr>
          <a:xfrm>
            <a:off x="583096" y="0"/>
            <a:ext cx="9088472" cy="914400"/>
          </a:xfrm>
          <a:prstGeom prst="flowChartTerminator">
            <a:avLst/>
          </a:prstGeom>
          <a:ln/>
        </p:spPr>
        <p:style>
          <a:lnRef idx="0">
            <a:schemeClr val="dk1"/>
          </a:lnRef>
          <a:fillRef idx="3">
            <a:schemeClr val="dk1"/>
          </a:fillRef>
          <a:effectRef idx="3">
            <a:schemeClr val="dk1"/>
          </a:effectRef>
          <a:fontRef idx="minor">
            <a:schemeClr val="lt1"/>
          </a:fontRef>
        </p:style>
        <p:txBody>
          <a:bodyPr rtlCol="1" anchor="ctr"/>
          <a:lstStyle/>
          <a:p>
            <a:pPr algn="ctr"/>
            <a:r>
              <a:rPr lang="ar-SA" sz="5400" b="1" dirty="0">
                <a:ln w="22225">
                  <a:solidFill>
                    <a:schemeClr val="accent2"/>
                  </a:solidFill>
                  <a:prstDash val="solid"/>
                </a:ln>
                <a:solidFill>
                  <a:schemeClr val="accent2">
                    <a:lumMod val="40000"/>
                    <a:lumOff val="60000"/>
                  </a:schemeClr>
                </a:solidFill>
              </a:rPr>
              <a:t>عناصر الدرس:</a:t>
            </a:r>
            <a:endParaRPr lang="ar-PS" sz="5400" b="1" dirty="0">
              <a:ln w="22225">
                <a:solidFill>
                  <a:schemeClr val="accent2"/>
                </a:solidFill>
                <a:prstDash val="solid"/>
              </a:ln>
              <a:solidFill>
                <a:schemeClr val="accent2">
                  <a:lumMod val="40000"/>
                  <a:lumOff val="60000"/>
                </a:schemeClr>
              </a:solidFill>
            </a:endParaRPr>
          </a:p>
        </p:txBody>
      </p:sp>
      <p:sp>
        <p:nvSpPr>
          <p:cNvPr id="5" name="عنصر نائب للمحتوى 4">
            <a:extLst>
              <a:ext uri="{FF2B5EF4-FFF2-40B4-BE49-F238E27FC236}">
                <a16:creationId xmlns:a16="http://schemas.microsoft.com/office/drawing/2014/main" id="{0A38358E-B602-3930-1005-12BFA91C7D1A}"/>
              </a:ext>
            </a:extLst>
          </p:cNvPr>
          <p:cNvSpPr txBox="1">
            <a:spLocks/>
          </p:cNvSpPr>
          <p:nvPr/>
        </p:nvSpPr>
        <p:spPr>
          <a:xfrm>
            <a:off x="475007" y="1271239"/>
            <a:ext cx="9291327" cy="5554863"/>
          </a:xfrm>
          <a:prstGeom prst="roundRect">
            <a:avLst>
              <a:gd name="adj" fmla="val 0"/>
            </a:avLst>
          </a:prstGeom>
          <a:solidFill>
            <a:schemeClr val="tx1"/>
          </a:solidFill>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1" anchor="ctr">
            <a:normAutofit fontScale="92500" lnSpcReduction="10000"/>
          </a:bodyPr>
          <a:lstStyle>
            <a:lvl1pPr marL="0" indent="0" algn="r" defTabSz="457200" rtl="1"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1"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1"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1"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1"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1"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1"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1"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1"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457200" indent="-457200">
              <a:buFont typeface="Wingdings" panose="05000000000000000000" pitchFamily="2" charset="2"/>
              <a:buChar char="v"/>
            </a:pPr>
            <a:r>
              <a:rPr lang="ar-SA" sz="4400" b="1" dirty="0">
                <a:solidFill>
                  <a:srgbClr val="FF0000"/>
                </a:solidFill>
              </a:rPr>
              <a:t>تعريف العقيدة الإسلامية.</a:t>
            </a:r>
          </a:p>
          <a:p>
            <a:pPr marL="457200" indent="-457200">
              <a:buFont typeface="Wingdings" panose="05000000000000000000" pitchFamily="2" charset="2"/>
              <a:buChar char="v"/>
            </a:pPr>
            <a:r>
              <a:rPr lang="ar-SA" sz="4400" b="1" dirty="0">
                <a:solidFill>
                  <a:srgbClr val="FF0000"/>
                </a:solidFill>
              </a:rPr>
              <a:t>خصائص العقيدة الإسلامية.</a:t>
            </a:r>
          </a:p>
          <a:p>
            <a:pPr marL="457200" indent="-457200">
              <a:buFont typeface="Wingdings" panose="05000000000000000000" pitchFamily="2" charset="2"/>
              <a:buChar char="v"/>
            </a:pPr>
            <a:r>
              <a:rPr lang="ar-SA" sz="4400" b="1" dirty="0">
                <a:solidFill>
                  <a:schemeClr val="accent1"/>
                </a:solidFill>
              </a:rPr>
              <a:t>مظاهر العقيدة الإسلامية.</a:t>
            </a:r>
          </a:p>
          <a:p>
            <a:pPr marL="457200" indent="-457200">
              <a:buFont typeface="Wingdings" panose="05000000000000000000" pitchFamily="2" charset="2"/>
              <a:buChar char="v"/>
            </a:pPr>
            <a:r>
              <a:rPr lang="ar-SA" sz="4400" b="1" dirty="0">
                <a:solidFill>
                  <a:schemeClr val="accent1"/>
                </a:solidFill>
              </a:rPr>
              <a:t>الاستدلال على مظاهر العقيدة الإسلامية.</a:t>
            </a:r>
          </a:p>
          <a:p>
            <a:pPr marL="457200" indent="-457200">
              <a:buFont typeface="Wingdings" panose="05000000000000000000" pitchFamily="2" charset="2"/>
              <a:buChar char="v"/>
            </a:pPr>
            <a:r>
              <a:rPr lang="ar-SA" sz="4400" b="1" dirty="0">
                <a:solidFill>
                  <a:srgbClr val="00B050"/>
                </a:solidFill>
              </a:rPr>
              <a:t>التمثيل على مظاهر العقيدة الإسلامية.</a:t>
            </a:r>
          </a:p>
          <a:p>
            <a:pPr marL="457200" indent="-457200">
              <a:buFont typeface="Wingdings" panose="05000000000000000000" pitchFamily="2" charset="2"/>
              <a:buChar char="v"/>
            </a:pPr>
            <a:r>
              <a:rPr lang="ar-SA" sz="4400" b="1" dirty="0">
                <a:solidFill>
                  <a:srgbClr val="00B050"/>
                </a:solidFill>
              </a:rPr>
              <a:t>الاعتزاز بسماحة العقيدة الإسلامية.</a:t>
            </a:r>
          </a:p>
        </p:txBody>
      </p:sp>
    </p:spTree>
    <p:extLst>
      <p:ext uri="{BB962C8B-B14F-4D97-AF65-F5344CB8AC3E}">
        <p14:creationId xmlns:p14="http://schemas.microsoft.com/office/powerpoint/2010/main" val="11895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خطط انسيابي: محطة طرفية 3">
            <a:extLst>
              <a:ext uri="{FF2B5EF4-FFF2-40B4-BE49-F238E27FC236}">
                <a16:creationId xmlns:a16="http://schemas.microsoft.com/office/drawing/2014/main" id="{0E864D7B-24EC-03E7-07A3-2C730075A4AA}"/>
              </a:ext>
            </a:extLst>
          </p:cNvPr>
          <p:cNvSpPr/>
          <p:nvPr/>
        </p:nvSpPr>
        <p:spPr>
          <a:xfrm>
            <a:off x="450574" y="1152939"/>
            <a:ext cx="9356035" cy="4505739"/>
          </a:xfrm>
          <a:prstGeom prst="flowChartTerminator">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4800" dirty="0">
                <a:solidFill>
                  <a:schemeClr val="accent2"/>
                </a:solidFill>
              </a:rPr>
              <a:t>اختار الله دين الإسلام لعباده منذ آدم –عليه السلام- إلى قيام الساعة، وأساسه عقيدة التّوحيد التّي تتفق مع فطرة الإنسان وعقله .</a:t>
            </a:r>
            <a:endParaRPr lang="ar-PS" sz="4800" b="1" dirty="0">
              <a:solidFill>
                <a:schemeClr val="accent2"/>
              </a:solidFill>
            </a:endParaRPr>
          </a:p>
        </p:txBody>
      </p:sp>
    </p:spTree>
    <p:extLst>
      <p:ext uri="{BB962C8B-B14F-4D97-AF65-F5344CB8AC3E}">
        <p14:creationId xmlns:p14="http://schemas.microsoft.com/office/powerpoint/2010/main" val="410205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41E2E01-2259-539D-99E5-54E9DEB8C401}"/>
              </a:ext>
            </a:extLst>
          </p:cNvPr>
          <p:cNvSpPr>
            <a:spLocks noGrp="1"/>
          </p:cNvSpPr>
          <p:nvPr>
            <p:ph type="title"/>
          </p:nvPr>
        </p:nvSpPr>
        <p:spPr>
          <a:xfrm>
            <a:off x="677334" y="490331"/>
            <a:ext cx="8596668" cy="914400"/>
          </a:xfrm>
        </p:spPr>
        <p:txBody>
          <a:bodyPr>
            <a:normAutofit fontScale="90000"/>
          </a:bodyPr>
          <a:lstStyle/>
          <a:p>
            <a:pPr algn="ctr"/>
            <a:r>
              <a:rPr lang="ar-SA" sz="4800" b="1" dirty="0"/>
              <a:t>ما المقصود بالعقيدة السّمْحة؟ </a:t>
            </a:r>
          </a:p>
        </p:txBody>
      </p:sp>
      <p:sp>
        <p:nvSpPr>
          <p:cNvPr id="3" name="عنصر نائب للمحتوى 2">
            <a:extLst>
              <a:ext uri="{FF2B5EF4-FFF2-40B4-BE49-F238E27FC236}">
                <a16:creationId xmlns:a16="http://schemas.microsoft.com/office/drawing/2014/main" id="{4D652BC4-856E-4CC0-9412-9913D92A9769}"/>
              </a:ext>
            </a:extLst>
          </p:cNvPr>
          <p:cNvSpPr>
            <a:spLocks noGrp="1"/>
          </p:cNvSpPr>
          <p:nvPr>
            <p:ph idx="1"/>
          </p:nvPr>
        </p:nvSpPr>
        <p:spPr>
          <a:xfrm>
            <a:off x="400985" y="1488614"/>
            <a:ext cx="9149366" cy="2321387"/>
          </a:xfrm>
        </p:spPr>
        <p:txBody>
          <a:bodyPr>
            <a:normAutofit/>
          </a:bodyPr>
          <a:lstStyle/>
          <a:p>
            <a:r>
              <a:rPr lang="ar-SA" sz="3200" b="1" dirty="0"/>
              <a:t>هي مجموعة الحقائق الإيمانية الثّابتة في الكتاب والسنة، والمتمثلة بأركان الأيمان الستّة التي تصدق بها العقول ، وتطمئن اليها القلوب، وتمتاز بالسّهولة واليسر، ويفهمها جميع النّاس. </a:t>
            </a:r>
          </a:p>
        </p:txBody>
      </p:sp>
      <p:sp>
        <p:nvSpPr>
          <p:cNvPr id="4" name="عنوان 1">
            <a:extLst>
              <a:ext uri="{FF2B5EF4-FFF2-40B4-BE49-F238E27FC236}">
                <a16:creationId xmlns:a16="http://schemas.microsoft.com/office/drawing/2014/main" id="{31666FD2-15FD-34AF-4A0D-9D9E21765C8E}"/>
              </a:ext>
            </a:extLst>
          </p:cNvPr>
          <p:cNvSpPr txBox="1">
            <a:spLocks/>
          </p:cNvSpPr>
          <p:nvPr/>
        </p:nvSpPr>
        <p:spPr>
          <a:xfrm>
            <a:off x="-139671" y="3810001"/>
            <a:ext cx="10230678" cy="629477"/>
          </a:xfrm>
          <a:prstGeom prst="rect">
            <a:avLst/>
          </a:prstGeom>
        </p:spPr>
        <p:txBody>
          <a:bodyPr vert="horz" lIns="91440" tIns="45720" rIns="91440" bIns="45720" rtlCol="0" anchor="t">
            <a:normAutofit fontScale="67500" lnSpcReduction="20000"/>
          </a:bodyPr>
          <a:lst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800" b="1" dirty="0">
                <a:solidFill>
                  <a:srgbClr val="FFFF00"/>
                </a:solidFill>
              </a:rPr>
              <a:t>هل سماحة العقيدة تعني التساهل في أصول الدين؟</a:t>
            </a:r>
          </a:p>
        </p:txBody>
      </p:sp>
      <p:sp>
        <p:nvSpPr>
          <p:cNvPr id="5" name="عنصر نائب للمحتوى 2">
            <a:extLst>
              <a:ext uri="{FF2B5EF4-FFF2-40B4-BE49-F238E27FC236}">
                <a16:creationId xmlns:a16="http://schemas.microsoft.com/office/drawing/2014/main" id="{1A38C4C7-1B3F-3B84-67F2-0DC77BC78A8B}"/>
              </a:ext>
            </a:extLst>
          </p:cNvPr>
          <p:cNvSpPr txBox="1">
            <a:spLocks/>
          </p:cNvSpPr>
          <p:nvPr/>
        </p:nvSpPr>
        <p:spPr>
          <a:xfrm>
            <a:off x="400985" y="4355524"/>
            <a:ext cx="9315018" cy="2405341"/>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r" rtl="1">
              <a:lnSpc>
                <a:spcPct val="107000"/>
              </a:lnSpc>
              <a:spcAft>
                <a:spcPts val="800"/>
              </a:spcAft>
            </a:pPr>
            <a:r>
              <a:rPr lang="ar-SA" sz="3200" b="1" dirty="0">
                <a:solidFill>
                  <a:srgbClr val="00B0F0"/>
                </a:solidFill>
                <a:effectLst/>
                <a:latin typeface="Calibri" panose="020F0502020204030204" pitchFamily="34" charset="0"/>
                <a:ea typeface="Calibri" panose="020F0502020204030204" pitchFamily="34" charset="0"/>
                <a:cs typeface="Arial" panose="020B0604020202020204" pitchFamily="34" charset="0"/>
              </a:rPr>
              <a:t>سماحة العقيدة لا تعني بأي حال من الأحوال التساهل والتفريط في أصول الدين، أو الرضا بالذل والهوان ، فسماحة العقيدة جاءت من قوتها وعدالتها وليس من ضعفها وهوانها قال تعالى : </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(وَإِنْ عَاقَبْتُمْ فَعَاقِبُوا بِمِثْلِ مَا عُوقِبْتُم بِهِ ۖ وَلَئِن صَبَرْتُمْ لَهُوَ خَيْرٌ لِّلصَّابِرِينَ)</a:t>
            </a:r>
            <a:endParaRPr lang="en-US" sz="3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3788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قوس كبير أيسر 8">
            <a:extLst>
              <a:ext uri="{FF2B5EF4-FFF2-40B4-BE49-F238E27FC236}">
                <a16:creationId xmlns:a16="http://schemas.microsoft.com/office/drawing/2014/main" id="{D952654D-4D94-94FF-A379-C79FC9394047}"/>
              </a:ext>
            </a:extLst>
          </p:cNvPr>
          <p:cNvSpPr/>
          <p:nvPr/>
        </p:nvSpPr>
        <p:spPr>
          <a:xfrm rot="5400000">
            <a:off x="4299419" y="-1051343"/>
            <a:ext cx="1017761" cy="5773471"/>
          </a:xfrm>
          <a:prstGeom prst="leftBrace">
            <a:avLst>
              <a:gd name="adj1" fmla="val 0"/>
              <a:gd name="adj2" fmla="val 27280"/>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IL"/>
          </a:p>
        </p:txBody>
      </p:sp>
      <p:sp>
        <p:nvSpPr>
          <p:cNvPr id="10" name="قوس كبير أيسر 9">
            <a:extLst>
              <a:ext uri="{FF2B5EF4-FFF2-40B4-BE49-F238E27FC236}">
                <a16:creationId xmlns:a16="http://schemas.microsoft.com/office/drawing/2014/main" id="{080C6CAA-5D44-3B12-BD63-1E7434F38538}"/>
              </a:ext>
            </a:extLst>
          </p:cNvPr>
          <p:cNvSpPr/>
          <p:nvPr/>
        </p:nvSpPr>
        <p:spPr>
          <a:xfrm rot="5400000">
            <a:off x="7186154" y="-1051343"/>
            <a:ext cx="1017761" cy="5773471"/>
          </a:xfrm>
          <a:prstGeom prst="leftBrace">
            <a:avLst>
              <a:gd name="adj1" fmla="val 0"/>
              <a:gd name="adj2" fmla="val 77548"/>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IL" dirty="0"/>
          </a:p>
        </p:txBody>
      </p:sp>
      <p:sp>
        <p:nvSpPr>
          <p:cNvPr id="11" name="وسيلة الشرح: سهم لأسفل 10">
            <a:extLst>
              <a:ext uri="{FF2B5EF4-FFF2-40B4-BE49-F238E27FC236}">
                <a16:creationId xmlns:a16="http://schemas.microsoft.com/office/drawing/2014/main" id="{A5380D49-0CA8-A536-AAD8-48E235F66C6A}"/>
              </a:ext>
            </a:extLst>
          </p:cNvPr>
          <p:cNvSpPr/>
          <p:nvPr/>
        </p:nvSpPr>
        <p:spPr>
          <a:xfrm>
            <a:off x="2110409" y="241785"/>
            <a:ext cx="7971182" cy="1593607"/>
          </a:xfrm>
          <a:prstGeom prst="downArrowCallout">
            <a:avLst/>
          </a:prstGeom>
          <a:solidFill>
            <a:schemeClr val="accent2"/>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SA" sz="4800" b="1" dirty="0"/>
              <a:t>خصائص العقيدة الإسلامية:</a:t>
            </a:r>
            <a:endParaRPr lang="ar-IL" sz="4800" b="1" dirty="0"/>
          </a:p>
        </p:txBody>
      </p:sp>
      <p:sp>
        <p:nvSpPr>
          <p:cNvPr id="12" name="مستطيل 11">
            <a:extLst>
              <a:ext uri="{FF2B5EF4-FFF2-40B4-BE49-F238E27FC236}">
                <a16:creationId xmlns:a16="http://schemas.microsoft.com/office/drawing/2014/main" id="{E2231AAA-E3C2-068D-AA75-CF6CE9C14661}"/>
              </a:ext>
            </a:extLst>
          </p:cNvPr>
          <p:cNvSpPr/>
          <p:nvPr/>
        </p:nvSpPr>
        <p:spPr>
          <a:xfrm>
            <a:off x="9146148" y="2326687"/>
            <a:ext cx="2692340" cy="1102313"/>
          </a:xfrm>
          <a:prstGeom prst="rect">
            <a:avLst/>
          </a:prstGeom>
          <a:solidFill>
            <a:schemeClr val="accent6">
              <a:lumMod val="75000"/>
            </a:schemeClr>
          </a:solidFill>
          <a:scene3d>
            <a:camera prst="orthographicFront"/>
            <a:lightRig rig="threePt" dir="t"/>
          </a:scene3d>
          <a:sp3d>
            <a:bevelT w="114300" prst="artDeco"/>
          </a:sp3d>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SA" sz="3200" b="1" dirty="0">
                <a:solidFill>
                  <a:srgbClr val="FFFF00"/>
                </a:solidFill>
              </a:rPr>
              <a:t>ربانية المصدر</a:t>
            </a:r>
            <a:endParaRPr lang="ar-IL" sz="3200" b="1" dirty="0">
              <a:solidFill>
                <a:srgbClr val="FFFF00"/>
              </a:solidFill>
            </a:endParaRPr>
          </a:p>
        </p:txBody>
      </p:sp>
      <p:sp>
        <p:nvSpPr>
          <p:cNvPr id="13" name="مستطيل 12">
            <a:extLst>
              <a:ext uri="{FF2B5EF4-FFF2-40B4-BE49-F238E27FC236}">
                <a16:creationId xmlns:a16="http://schemas.microsoft.com/office/drawing/2014/main" id="{E33A32B3-FDF4-72B5-F5DE-6F38B35C2A02}"/>
              </a:ext>
            </a:extLst>
          </p:cNvPr>
          <p:cNvSpPr/>
          <p:nvPr/>
        </p:nvSpPr>
        <p:spPr>
          <a:xfrm>
            <a:off x="6239626" y="2310462"/>
            <a:ext cx="2674609" cy="1118538"/>
          </a:xfrm>
          <a:prstGeom prst="rect">
            <a:avLst/>
          </a:prstGeom>
          <a:solidFill>
            <a:srgbClr val="00B0F0"/>
          </a:solidFill>
          <a:scene3d>
            <a:camera prst="orthographicFront"/>
            <a:lightRig rig="threePt" dir="t"/>
          </a:scene3d>
          <a:sp3d>
            <a:bevelT w="114300" prst="artDeco"/>
          </a:sp3d>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SA" sz="3200" b="1" dirty="0">
                <a:solidFill>
                  <a:srgbClr val="FFFF00"/>
                </a:solidFill>
              </a:rPr>
              <a:t>الوضوح والثبات</a:t>
            </a:r>
            <a:endParaRPr lang="ar-IL" sz="3200" b="1" dirty="0">
              <a:solidFill>
                <a:srgbClr val="FFFF00"/>
              </a:solidFill>
            </a:endParaRPr>
          </a:p>
        </p:txBody>
      </p:sp>
      <p:sp>
        <p:nvSpPr>
          <p:cNvPr id="14" name="مستطيل 13">
            <a:extLst>
              <a:ext uri="{FF2B5EF4-FFF2-40B4-BE49-F238E27FC236}">
                <a16:creationId xmlns:a16="http://schemas.microsoft.com/office/drawing/2014/main" id="{9AD227DF-4949-4D87-4849-CF4BDA5391A6}"/>
              </a:ext>
            </a:extLst>
          </p:cNvPr>
          <p:cNvSpPr/>
          <p:nvPr/>
        </p:nvSpPr>
        <p:spPr>
          <a:xfrm>
            <a:off x="3352891" y="2310461"/>
            <a:ext cx="2743109" cy="1118538"/>
          </a:xfrm>
          <a:prstGeom prst="rect">
            <a:avLst/>
          </a:prstGeom>
          <a:solidFill>
            <a:srgbClr val="7030A0"/>
          </a:solidFill>
          <a:scene3d>
            <a:camera prst="orthographicFront"/>
            <a:lightRig rig="threePt" dir="t"/>
          </a:scene3d>
          <a:sp3d>
            <a:bevelT w="114300" prst="artDeco"/>
          </a:sp3d>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SA" sz="3200" b="1" dirty="0">
                <a:solidFill>
                  <a:srgbClr val="FFFF00"/>
                </a:solidFill>
              </a:rPr>
              <a:t>البساطة في العرض</a:t>
            </a:r>
            <a:endParaRPr lang="ar-IL" sz="3200" b="1" dirty="0">
              <a:solidFill>
                <a:srgbClr val="FFFF00"/>
              </a:solidFill>
            </a:endParaRPr>
          </a:p>
        </p:txBody>
      </p:sp>
      <p:sp>
        <p:nvSpPr>
          <p:cNvPr id="15" name="مستطيل 14">
            <a:extLst>
              <a:ext uri="{FF2B5EF4-FFF2-40B4-BE49-F238E27FC236}">
                <a16:creationId xmlns:a16="http://schemas.microsoft.com/office/drawing/2014/main" id="{28317A0D-F44C-2544-6891-40D9E723BE93}"/>
              </a:ext>
            </a:extLst>
          </p:cNvPr>
          <p:cNvSpPr/>
          <p:nvPr/>
        </p:nvSpPr>
        <p:spPr>
          <a:xfrm>
            <a:off x="-1" y="2310460"/>
            <a:ext cx="3209266" cy="1118538"/>
          </a:xfrm>
          <a:prstGeom prst="rect">
            <a:avLst/>
          </a:prstGeom>
          <a:solidFill>
            <a:schemeClr val="bg2"/>
          </a:solidFill>
          <a:scene3d>
            <a:camera prst="orthographicFront"/>
            <a:lightRig rig="threePt" dir="t"/>
          </a:scene3d>
          <a:sp3d>
            <a:bevelT w="114300" prst="artDeco"/>
          </a:sp3d>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SA" sz="3200" b="1" dirty="0">
                <a:solidFill>
                  <a:srgbClr val="FFFF00"/>
                </a:solidFill>
              </a:rPr>
              <a:t>الوسطية والاعتدال</a:t>
            </a:r>
            <a:endParaRPr lang="ar-IL" sz="3200" b="1" dirty="0">
              <a:solidFill>
                <a:srgbClr val="FFFF00"/>
              </a:solidFill>
            </a:endParaRPr>
          </a:p>
        </p:txBody>
      </p:sp>
    </p:spTree>
    <p:extLst>
      <p:ext uri="{BB962C8B-B14F-4D97-AF65-F5344CB8AC3E}">
        <p14:creationId xmlns:p14="http://schemas.microsoft.com/office/powerpoint/2010/main" val="2014969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وسيلة الشرح: سهم لأسفل 10">
            <a:extLst>
              <a:ext uri="{FF2B5EF4-FFF2-40B4-BE49-F238E27FC236}">
                <a16:creationId xmlns:a16="http://schemas.microsoft.com/office/drawing/2014/main" id="{A5380D49-0CA8-A536-AAD8-48E235F66C6A}"/>
              </a:ext>
            </a:extLst>
          </p:cNvPr>
          <p:cNvSpPr/>
          <p:nvPr/>
        </p:nvSpPr>
        <p:spPr>
          <a:xfrm>
            <a:off x="2110409" y="543339"/>
            <a:ext cx="7971182" cy="1593607"/>
          </a:xfrm>
          <a:prstGeom prst="downArrowCallout">
            <a:avLst/>
          </a:prstGeom>
          <a:solidFill>
            <a:schemeClr val="accent6">
              <a:lumMod val="50000"/>
            </a:schemeClr>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SA" sz="4800" b="1" dirty="0"/>
              <a:t>خصائص العقيدة الإسلامية:</a:t>
            </a:r>
            <a:endParaRPr lang="ar-IL" sz="4800" b="1" dirty="0"/>
          </a:p>
        </p:txBody>
      </p:sp>
      <p:sp>
        <p:nvSpPr>
          <p:cNvPr id="12" name="مستطيل 11">
            <a:extLst>
              <a:ext uri="{FF2B5EF4-FFF2-40B4-BE49-F238E27FC236}">
                <a16:creationId xmlns:a16="http://schemas.microsoft.com/office/drawing/2014/main" id="{E2231AAA-E3C2-068D-AA75-CF6CE9C14661}"/>
              </a:ext>
            </a:extLst>
          </p:cNvPr>
          <p:cNvSpPr/>
          <p:nvPr/>
        </p:nvSpPr>
        <p:spPr>
          <a:xfrm>
            <a:off x="0" y="2411896"/>
            <a:ext cx="12192000" cy="4446104"/>
          </a:xfrm>
          <a:prstGeom prst="rect">
            <a:avLst/>
          </a:prstGeom>
          <a:solidFill>
            <a:schemeClr val="accent6">
              <a:lumMod val="75000"/>
            </a:schemeClr>
          </a:solidFill>
          <a:scene3d>
            <a:camera prst="orthographicFront"/>
            <a:lightRig rig="threePt" dir="t"/>
          </a:scene3d>
          <a:sp3d>
            <a:bevelT w="114300" prst="artDeco"/>
          </a:sp3d>
        </p:spPr>
        <p:style>
          <a:lnRef idx="2">
            <a:schemeClr val="dk1">
              <a:shade val="50000"/>
            </a:schemeClr>
          </a:lnRef>
          <a:fillRef idx="1">
            <a:schemeClr val="dk1"/>
          </a:fillRef>
          <a:effectRef idx="0">
            <a:schemeClr val="dk1"/>
          </a:effectRef>
          <a:fontRef idx="minor">
            <a:schemeClr val="lt1"/>
          </a:fontRef>
        </p:style>
        <p:txBody>
          <a:bodyPr rtlCol="1" anchor="ctr"/>
          <a:lstStyle/>
          <a:p>
            <a:pPr algn="just" rtl="1"/>
            <a:r>
              <a:rPr lang="ar-SA" sz="3600" b="1" dirty="0">
                <a:solidFill>
                  <a:srgbClr val="FF0000"/>
                </a:solidFill>
              </a:rPr>
              <a:t>أولاً: ربانية المصدر: </a:t>
            </a:r>
            <a:r>
              <a:rPr lang="ar-SA" sz="3600" b="1" dirty="0">
                <a:solidFill>
                  <a:schemeClr val="tx1"/>
                </a:solidFill>
              </a:rPr>
              <a:t>فهي بكل ما تتضمنه من اعتقادات وأخبار موحى بها من عند الله، عزّ وجل، وليس للبشر صلة في رسم معالمها، أو وضع أصولها، وهي بهذا تنسجم مع الفطرة البشرية التي جبل الله البشر عليها، فتشبع حاجاتهم الروحية وتشعرهم بالطمأنينة والسعادة، قال تعالى: </a:t>
            </a:r>
            <a:r>
              <a:rPr lang="ar-SA" sz="3600" b="1" dirty="0">
                <a:solidFill>
                  <a:srgbClr val="FFFF00"/>
                </a:solidFill>
              </a:rPr>
              <a:t>(آمَنَ الرَّسُولُ بِمَا أُنزِلَ إِلَيْهِ مِن رَّبِّهِ وَالْمُؤْمِنُونَ ۚ كُلٌّ آمَنَ بِاللَّهِ وَمَلَائِكَتِهِ وَكُتُبِهِ وَرُسُلِهِ) </a:t>
            </a:r>
            <a:endParaRPr lang="ar-IL" sz="3600" b="1" dirty="0">
              <a:solidFill>
                <a:srgbClr val="FFFF00"/>
              </a:solidFill>
            </a:endParaRPr>
          </a:p>
        </p:txBody>
      </p:sp>
    </p:spTree>
    <p:extLst>
      <p:ext uri="{BB962C8B-B14F-4D97-AF65-F5344CB8AC3E}">
        <p14:creationId xmlns:p14="http://schemas.microsoft.com/office/powerpoint/2010/main" val="1303021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وسيلة الشرح: سهم لأسفل 10">
            <a:extLst>
              <a:ext uri="{FF2B5EF4-FFF2-40B4-BE49-F238E27FC236}">
                <a16:creationId xmlns:a16="http://schemas.microsoft.com/office/drawing/2014/main" id="{A5380D49-0CA8-A536-AAD8-48E235F66C6A}"/>
              </a:ext>
            </a:extLst>
          </p:cNvPr>
          <p:cNvSpPr/>
          <p:nvPr/>
        </p:nvSpPr>
        <p:spPr>
          <a:xfrm>
            <a:off x="1779104" y="622852"/>
            <a:ext cx="7971182" cy="1593607"/>
          </a:xfrm>
          <a:prstGeom prst="downArrowCallout">
            <a:avLst/>
          </a:prstGeom>
          <a:solidFill>
            <a:schemeClr val="accent1">
              <a:lumMod val="50000"/>
            </a:schemeClr>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SA" sz="4800" b="1" dirty="0"/>
              <a:t>خصائص العقيدة الإسلامية:</a:t>
            </a:r>
            <a:endParaRPr lang="ar-IL" sz="4800" b="1" dirty="0"/>
          </a:p>
        </p:txBody>
      </p:sp>
      <p:sp>
        <p:nvSpPr>
          <p:cNvPr id="12" name="مستطيل 11">
            <a:extLst>
              <a:ext uri="{FF2B5EF4-FFF2-40B4-BE49-F238E27FC236}">
                <a16:creationId xmlns:a16="http://schemas.microsoft.com/office/drawing/2014/main" id="{E2231AAA-E3C2-068D-AA75-CF6CE9C14661}"/>
              </a:ext>
            </a:extLst>
          </p:cNvPr>
          <p:cNvSpPr/>
          <p:nvPr/>
        </p:nvSpPr>
        <p:spPr>
          <a:xfrm>
            <a:off x="0" y="2411896"/>
            <a:ext cx="12192000" cy="4446104"/>
          </a:xfrm>
          <a:prstGeom prst="rect">
            <a:avLst/>
          </a:prstGeom>
          <a:solidFill>
            <a:schemeClr val="accent2"/>
          </a:solidFill>
          <a:scene3d>
            <a:camera prst="orthographicFront"/>
            <a:lightRig rig="threePt" dir="t"/>
          </a:scene3d>
          <a:sp3d>
            <a:bevelT w="114300" prst="artDeco"/>
          </a:sp3d>
        </p:spPr>
        <p:style>
          <a:lnRef idx="2">
            <a:schemeClr val="dk1">
              <a:shade val="50000"/>
            </a:schemeClr>
          </a:lnRef>
          <a:fillRef idx="1">
            <a:schemeClr val="dk1"/>
          </a:fillRef>
          <a:effectRef idx="0">
            <a:schemeClr val="dk1"/>
          </a:effectRef>
          <a:fontRef idx="minor">
            <a:schemeClr val="lt1"/>
          </a:fontRef>
        </p:style>
        <p:txBody>
          <a:bodyPr rtlCol="1" anchor="ctr"/>
          <a:lstStyle/>
          <a:p>
            <a:pPr algn="just" rtl="1"/>
            <a:r>
              <a:rPr lang="ar-SA" sz="4000" b="1" dirty="0">
                <a:solidFill>
                  <a:srgbClr val="FF0000"/>
                </a:solidFill>
              </a:rPr>
              <a:t>ثانياً: الوضوح والثبات: </a:t>
            </a:r>
            <a:r>
              <a:rPr lang="ar-SA" sz="4000" b="1" dirty="0">
                <a:solidFill>
                  <a:schemeClr val="tx1"/>
                </a:solidFill>
              </a:rPr>
              <a:t>فالعقيدة الإسلامية واضحة مفهومة، ليس فيها ألغاز ولا صعوبة ، يفهمها كل أنسان ويتعامل معها الصغير والكبير ، المتعلم وغير المتعلم ولا يحتاج في فهمها الى واسطة وهي ثابتة لا تتغير ولا تتبدل بتغير الزمان ، حفاظا عليها من تدخلات البشر.</a:t>
            </a:r>
            <a:endParaRPr lang="ar-IL" sz="4000" b="1" dirty="0">
              <a:solidFill>
                <a:schemeClr val="tx1"/>
              </a:solidFill>
            </a:endParaRPr>
          </a:p>
        </p:txBody>
      </p:sp>
    </p:spTree>
    <p:extLst>
      <p:ext uri="{BB962C8B-B14F-4D97-AF65-F5344CB8AC3E}">
        <p14:creationId xmlns:p14="http://schemas.microsoft.com/office/powerpoint/2010/main" val="136410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وسيلة الشرح: سهم لأسفل 10">
            <a:extLst>
              <a:ext uri="{FF2B5EF4-FFF2-40B4-BE49-F238E27FC236}">
                <a16:creationId xmlns:a16="http://schemas.microsoft.com/office/drawing/2014/main" id="{A5380D49-0CA8-A536-AAD8-48E235F66C6A}"/>
              </a:ext>
            </a:extLst>
          </p:cNvPr>
          <p:cNvSpPr/>
          <p:nvPr/>
        </p:nvSpPr>
        <p:spPr>
          <a:xfrm>
            <a:off x="2110409" y="291548"/>
            <a:ext cx="7971182" cy="1593607"/>
          </a:xfrm>
          <a:prstGeom prst="downArrowCallout">
            <a:avLst/>
          </a:prstGeom>
          <a:solidFill>
            <a:srgbClr val="FF0000"/>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SA" sz="4800" b="1" dirty="0"/>
              <a:t>خصائص العقيدة الإسلامية:</a:t>
            </a:r>
            <a:endParaRPr lang="ar-IL" sz="4800" b="1" dirty="0"/>
          </a:p>
        </p:txBody>
      </p:sp>
      <p:sp>
        <p:nvSpPr>
          <p:cNvPr id="12" name="مستطيل 11">
            <a:extLst>
              <a:ext uri="{FF2B5EF4-FFF2-40B4-BE49-F238E27FC236}">
                <a16:creationId xmlns:a16="http://schemas.microsoft.com/office/drawing/2014/main" id="{E2231AAA-E3C2-068D-AA75-CF6CE9C14661}"/>
              </a:ext>
            </a:extLst>
          </p:cNvPr>
          <p:cNvSpPr/>
          <p:nvPr/>
        </p:nvSpPr>
        <p:spPr>
          <a:xfrm>
            <a:off x="0" y="2136946"/>
            <a:ext cx="12192000" cy="4721054"/>
          </a:xfrm>
          <a:prstGeom prst="rect">
            <a:avLst/>
          </a:prstGeom>
          <a:solidFill>
            <a:schemeClr val="bg1"/>
          </a:solidFill>
          <a:scene3d>
            <a:camera prst="orthographicFront"/>
            <a:lightRig rig="threePt" dir="t"/>
          </a:scene3d>
          <a:sp3d>
            <a:bevelT w="114300" prst="artDeco"/>
          </a:sp3d>
        </p:spPr>
        <p:style>
          <a:lnRef idx="2">
            <a:schemeClr val="dk1">
              <a:shade val="50000"/>
            </a:schemeClr>
          </a:lnRef>
          <a:fillRef idx="1">
            <a:schemeClr val="dk1"/>
          </a:fillRef>
          <a:effectRef idx="0">
            <a:schemeClr val="dk1"/>
          </a:effectRef>
          <a:fontRef idx="minor">
            <a:schemeClr val="lt1"/>
          </a:fontRef>
        </p:style>
        <p:txBody>
          <a:bodyPr rtlCol="1" anchor="ctr"/>
          <a:lstStyle/>
          <a:p>
            <a:pPr algn="just" rtl="1"/>
            <a:r>
              <a:rPr lang="ar-SA" sz="3600" b="1" dirty="0">
                <a:solidFill>
                  <a:srgbClr val="FF0000"/>
                </a:solidFill>
              </a:rPr>
              <a:t>ثالثاً: البساطة في العرض: </a:t>
            </a:r>
            <a:r>
              <a:rPr lang="ar-SA" sz="3600" b="1" dirty="0">
                <a:solidFill>
                  <a:schemeClr val="tx1"/>
                </a:solidFill>
              </a:rPr>
              <a:t>حيث عرضت العقيدة من خلال الظواهر الطبيعية المحيطة بالإنسان ، وفي خلق الإنسان نفسه، حيث لفتت الانتباه الى قدرة الله- تعالى- في خلق الكون والانسان، قال تعالى : </a:t>
            </a:r>
            <a:r>
              <a:rPr lang="ar-SA" sz="3600" b="1" dirty="0">
                <a:solidFill>
                  <a:schemeClr val="accent1"/>
                </a:solidFill>
              </a:rPr>
              <a:t>(وَفِي الْأَرْضِ آيَاتٌ لِّلْمُوقِنِينَ (20) وَفِي أَنفُسِكُمْ ۚ أَفَلَا تُبْصِرُونَ).</a:t>
            </a:r>
          </a:p>
          <a:p>
            <a:pPr algn="just" rtl="1"/>
            <a:r>
              <a:rPr lang="ar-SA" sz="3600" b="1" dirty="0">
                <a:solidFill>
                  <a:schemeClr val="tx1"/>
                </a:solidFill>
              </a:rPr>
              <a:t>وكذلك من خلال مخاطبة العقل في عرض قضية التوحيد، قال تعالى: </a:t>
            </a:r>
            <a:r>
              <a:rPr lang="ar-SA" sz="3600" b="1" dirty="0">
                <a:solidFill>
                  <a:srgbClr val="FFFF00"/>
                </a:solidFill>
              </a:rPr>
              <a:t>﴿ لَوْ كَانَ فِيهِمَا آلِهَةٌ إِلَّا اللَّهُ لَفَسَدَتَا فَسُبْحَانَ اللَّهِ رَبِّ الْعَرْشِ عَمَّا يَصِفُونَ ﴾.</a:t>
            </a:r>
            <a:endParaRPr lang="ar-IL" sz="3600" b="1" dirty="0">
              <a:solidFill>
                <a:srgbClr val="FFFF00"/>
              </a:solidFill>
            </a:endParaRPr>
          </a:p>
        </p:txBody>
      </p:sp>
    </p:spTree>
    <p:extLst>
      <p:ext uri="{BB962C8B-B14F-4D97-AF65-F5344CB8AC3E}">
        <p14:creationId xmlns:p14="http://schemas.microsoft.com/office/powerpoint/2010/main" val="214790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وسيلة الشرح: سهم لأسفل 10">
            <a:extLst>
              <a:ext uri="{FF2B5EF4-FFF2-40B4-BE49-F238E27FC236}">
                <a16:creationId xmlns:a16="http://schemas.microsoft.com/office/drawing/2014/main" id="{A5380D49-0CA8-A536-AAD8-48E235F66C6A}"/>
              </a:ext>
            </a:extLst>
          </p:cNvPr>
          <p:cNvSpPr/>
          <p:nvPr/>
        </p:nvSpPr>
        <p:spPr>
          <a:xfrm>
            <a:off x="2110409" y="543339"/>
            <a:ext cx="7971182" cy="1593607"/>
          </a:xfrm>
          <a:prstGeom prst="downArrowCallout">
            <a:avLst/>
          </a:prstGeom>
          <a:solidFill>
            <a:schemeClr val="accent2">
              <a:lumMod val="75000"/>
            </a:schemeClr>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SA" sz="4800" b="1" dirty="0"/>
              <a:t>خصائص العقيدة الإسلامية:</a:t>
            </a:r>
            <a:endParaRPr lang="ar-IL" sz="4800" b="1" dirty="0"/>
          </a:p>
        </p:txBody>
      </p:sp>
      <p:sp>
        <p:nvSpPr>
          <p:cNvPr id="12" name="مستطيل 11">
            <a:extLst>
              <a:ext uri="{FF2B5EF4-FFF2-40B4-BE49-F238E27FC236}">
                <a16:creationId xmlns:a16="http://schemas.microsoft.com/office/drawing/2014/main" id="{E2231AAA-E3C2-068D-AA75-CF6CE9C14661}"/>
              </a:ext>
            </a:extLst>
          </p:cNvPr>
          <p:cNvSpPr/>
          <p:nvPr/>
        </p:nvSpPr>
        <p:spPr>
          <a:xfrm>
            <a:off x="0" y="2411896"/>
            <a:ext cx="12192000" cy="4446104"/>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just" rtl="1"/>
            <a:r>
              <a:rPr lang="ar-SA" sz="3600" b="1" dirty="0">
                <a:solidFill>
                  <a:schemeClr val="accent2"/>
                </a:solidFill>
              </a:rPr>
              <a:t>رابعاً: الوسطية والاعتدال: </a:t>
            </a:r>
          </a:p>
          <a:p>
            <a:pPr algn="just" rtl="1"/>
            <a:r>
              <a:rPr lang="ar-SA" sz="3600" b="1" dirty="0">
                <a:solidFill>
                  <a:srgbClr val="FF0000"/>
                </a:solidFill>
              </a:rPr>
              <a:t>والوسطية تعني : الاعتدال بين طرفي الغلو والتفريط، والتي تقتضي اتباع الدليل، فالعقيدة الإسلامية لم تغال في حق الأنبياء كما فعلت النصارى مع عيسى عليه السلام، ولم تفرط في حقهم، كما فعل يهود بقتلهم لأنبيائهم. قال تعالى: </a:t>
            </a:r>
            <a:r>
              <a:rPr lang="ar-SA" sz="3600" b="1" dirty="0">
                <a:solidFill>
                  <a:schemeClr val="accent5">
                    <a:lumMod val="50000"/>
                  </a:schemeClr>
                </a:solidFill>
              </a:rPr>
              <a:t>(لَوْ كَانَ فِيهِمَا آلِهَةٌ إِلَّا اللَّهُ لَفَسَدَتَا ۚ فَسُبْحَانَ اللَّهِ رَبِّ الْعَرْشِ عَمَّا يَصِفُونَ).</a:t>
            </a:r>
            <a:endParaRPr lang="ar-IL" sz="3600" b="1" dirty="0">
              <a:solidFill>
                <a:schemeClr val="accent5">
                  <a:lumMod val="50000"/>
                </a:schemeClr>
              </a:solidFill>
            </a:endParaRPr>
          </a:p>
        </p:txBody>
      </p:sp>
    </p:spTree>
    <p:extLst>
      <p:ext uri="{BB962C8B-B14F-4D97-AF65-F5344CB8AC3E}">
        <p14:creationId xmlns:p14="http://schemas.microsoft.com/office/powerpoint/2010/main" val="6210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theme/theme1.xml><?xml version="1.0" encoding="utf-8"?>
<a:theme xmlns:a="http://schemas.openxmlformats.org/drawingml/2006/main" name="واجهة">
  <a:themeElements>
    <a:clrScheme name="واجهة">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واجهة">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واجهة">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107</TotalTime>
  <Words>831</Words>
  <Application>Microsoft Office PowerPoint</Application>
  <PresentationFormat>شاشة عريضة</PresentationFormat>
  <Paragraphs>50</Paragraphs>
  <Slides>13</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13</vt:i4>
      </vt:variant>
    </vt:vector>
  </HeadingPairs>
  <TitlesOfParts>
    <vt:vector size="20" baseType="lpstr">
      <vt:lpstr>Arial</vt:lpstr>
      <vt:lpstr>Calibri</vt:lpstr>
      <vt:lpstr>Helvetica Neue W23 for SKY Bd</vt:lpstr>
      <vt:lpstr>Trebuchet MS</vt:lpstr>
      <vt:lpstr>Wingdings</vt:lpstr>
      <vt:lpstr>Wingdings 3</vt:lpstr>
      <vt:lpstr>واجهة</vt:lpstr>
      <vt:lpstr>الدرس السابع:</vt:lpstr>
      <vt:lpstr>عرض تقديمي في PowerPoint</vt:lpstr>
      <vt:lpstr>عرض تقديمي في PowerPoint</vt:lpstr>
      <vt:lpstr>ما المقصود بالعقيدة السّمْحة؟ </vt:lpstr>
      <vt:lpstr>عرض تقديمي في PowerPoint</vt:lpstr>
      <vt:lpstr>عرض تقديمي في PowerPoint</vt:lpstr>
      <vt:lpstr>عرض تقديمي في PowerPoint</vt:lpstr>
      <vt:lpstr>عرض تقديمي في PowerPoint</vt:lpstr>
      <vt:lpstr>عرض تقديمي في PowerPoint</vt:lpstr>
      <vt:lpstr>مظاهر العقيدة السّمْحة.</vt:lpstr>
      <vt:lpstr>مظاهر العقيدة السّمْحة.</vt:lpstr>
      <vt:lpstr>صور السماحة مع أهل الكتاب:</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الدرس الأول:</dc:title>
  <dc:creator>يوسف الاسطل</dc:creator>
  <cp:lastModifiedBy>يوسف الاسطل</cp:lastModifiedBy>
  <cp:revision>2</cp:revision>
  <dcterms:created xsi:type="dcterms:W3CDTF">2023-09-03T10:34:30Z</dcterms:created>
  <dcterms:modified xsi:type="dcterms:W3CDTF">2023-09-03T12:21:41Z</dcterms:modified>
</cp:coreProperties>
</file>