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95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6CC93504-9CB9-47A2-AAA6-33DFCB9DA8FA}" type="datetimeFigureOut">
              <a:rPr lang="ar-SA" smtClean="0"/>
              <a:t>26/04/1443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43CD53-5AD4-4FD4-83BC-8E9556D17762}"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6CC93504-9CB9-47A2-AAA6-33DFCB9DA8FA}" type="datetimeFigureOut">
              <a:rPr lang="ar-SA" smtClean="0"/>
              <a:t>26/04/1443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43CD53-5AD4-4FD4-83BC-8E9556D17762}"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CC93504-9CB9-47A2-AAA6-33DFCB9DA8FA}" type="datetimeFigureOut">
              <a:rPr lang="ar-SA" smtClean="0"/>
              <a:t>26/04/1443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43CD53-5AD4-4FD4-83BC-8E9556D17762}" type="slidenum">
              <a:rPr lang="ar-SA" smtClean="0"/>
              <a:t>‹#›</a:t>
            </a:fld>
            <a:endParaRPr lang="ar-SA"/>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6CC93504-9CB9-47A2-AAA6-33DFCB9DA8FA}" type="datetimeFigureOut">
              <a:rPr lang="ar-SA" smtClean="0"/>
              <a:t>26/04/1443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43CD53-5AD4-4FD4-83BC-8E9556D17762}" type="slidenum">
              <a:rPr lang="ar-SA" smtClean="0"/>
              <a:t>‹#›</a:t>
            </a:fld>
            <a:endParaRPr lang="ar-SA"/>
          </a:p>
        </p:txBody>
      </p:sp>
      <p:sp>
        <p:nvSpPr>
          <p:cNvPr id="7" name="Title 6"/>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6CC93504-9CB9-47A2-AAA6-33DFCB9DA8FA}" type="datetimeFigureOut">
              <a:rPr lang="ar-SA" smtClean="0"/>
              <a:t>26/04/1443</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43CD53-5AD4-4FD4-83BC-8E9556D17762}"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6CC93504-9CB9-47A2-AAA6-33DFCB9DA8FA}" type="datetimeFigureOut">
              <a:rPr lang="ar-SA" smtClean="0"/>
              <a:t>26/04/1443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C43CD53-5AD4-4FD4-83BC-8E9556D17762}" type="slidenum">
              <a:rPr lang="ar-SA" smtClean="0"/>
              <a:t>‹#›</a:t>
            </a:fld>
            <a:endParaRPr lang="ar-SA"/>
          </a:p>
        </p:txBody>
      </p:sp>
      <p:sp>
        <p:nvSpPr>
          <p:cNvPr id="9" name="Content Placeholder 8"/>
          <p:cNvSpPr>
            <a:spLocks noGrp="1"/>
          </p:cNvSpPr>
          <p:nvPr>
            <p:ph sz="quarter" idx="13"/>
          </p:nvPr>
        </p:nvSpPr>
        <p:spPr>
          <a:xfrm>
            <a:off x="676655"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6CC93504-9CB9-47A2-AAA6-33DFCB9DA8FA}" type="datetimeFigureOut">
              <a:rPr lang="ar-SA" smtClean="0"/>
              <a:t>26/04/1443</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BC43CD53-5AD4-4FD4-83BC-8E9556D17762}"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6CC93504-9CB9-47A2-AAA6-33DFCB9DA8FA}" type="datetimeFigureOut">
              <a:rPr lang="ar-SA" smtClean="0"/>
              <a:t>26/04/1443</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BC43CD53-5AD4-4FD4-83BC-8E9556D17762}"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CC93504-9CB9-47A2-AAA6-33DFCB9DA8FA}" type="datetimeFigureOut">
              <a:rPr lang="ar-SA" smtClean="0"/>
              <a:t>26/04/1443</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BC43CD53-5AD4-4FD4-83BC-8E9556D17762}"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CC93504-9CB9-47A2-AAA6-33DFCB9DA8FA}" type="datetimeFigureOut">
              <a:rPr lang="ar-SA" smtClean="0"/>
              <a:t>26/04/1443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C43CD53-5AD4-4FD4-83BC-8E9556D17762}" type="slidenum">
              <a:rPr lang="ar-SA" smtClean="0"/>
              <a:t>‹#›</a:t>
            </a:fld>
            <a:endParaRPr lang="ar-SA"/>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6CC93504-9CB9-47A2-AAA6-33DFCB9DA8FA}" type="datetimeFigureOut">
              <a:rPr lang="ar-SA" smtClean="0"/>
              <a:t>26/04/1443</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C43CD53-5AD4-4FD4-83BC-8E9556D17762}" type="slidenum">
              <a:rPr lang="ar-SA" smtClean="0"/>
              <a:t>‹#›</a:t>
            </a:fld>
            <a:endParaRPr lang="ar-SA"/>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CC93504-9CB9-47A2-AAA6-33DFCB9DA8FA}" type="datetimeFigureOut">
              <a:rPr lang="ar-SA" smtClean="0"/>
              <a:t>26/04/1443</a:t>
            </a:fld>
            <a:endParaRPr lang="ar-SA"/>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ar-SA"/>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C43CD53-5AD4-4FD4-83BC-8E9556D17762}" type="slidenum">
              <a:rPr lang="ar-SA" smtClean="0"/>
              <a:t>‹#›</a:t>
            </a:fld>
            <a:endParaRPr lang="ar-SA"/>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685800"/>
            <a:ext cx="7772400" cy="1780108"/>
          </a:xfrm>
        </p:spPr>
        <p:txBody>
          <a:bodyPr/>
          <a:lstStyle/>
          <a:p>
            <a:r>
              <a:rPr lang="ar-SA" dirty="0" smtClean="0"/>
              <a:t>مدرسة بنات الماليزية الاساسية</a:t>
            </a:r>
            <a:endParaRPr lang="ar-SA" dirty="0"/>
          </a:p>
        </p:txBody>
      </p:sp>
      <p:sp>
        <p:nvSpPr>
          <p:cNvPr id="3" name="عنوان فرعي 2"/>
          <p:cNvSpPr>
            <a:spLocks noGrp="1"/>
          </p:cNvSpPr>
          <p:nvPr>
            <p:ph type="subTitle" idx="1"/>
          </p:nvPr>
        </p:nvSpPr>
        <p:spPr/>
        <p:txBody>
          <a:bodyPr>
            <a:normAutofit/>
          </a:bodyPr>
          <a:lstStyle/>
          <a:p>
            <a:r>
              <a:rPr lang="ar-SA" sz="5400" dirty="0" smtClean="0">
                <a:solidFill>
                  <a:schemeClr val="tx1"/>
                </a:solidFill>
              </a:rPr>
              <a:t>انواع الصدقات وفضلها</a:t>
            </a:r>
            <a:endParaRPr lang="ar-SA" sz="5400" dirty="0">
              <a:solidFill>
                <a:schemeClr val="tx1"/>
              </a:solidFill>
            </a:endParaRPr>
          </a:p>
        </p:txBody>
      </p:sp>
      <p:sp>
        <p:nvSpPr>
          <p:cNvPr id="4" name="مربع نص 3"/>
          <p:cNvSpPr txBox="1"/>
          <p:nvPr/>
        </p:nvSpPr>
        <p:spPr>
          <a:xfrm>
            <a:off x="1676400" y="5486400"/>
            <a:ext cx="6096000" cy="707886"/>
          </a:xfrm>
          <a:prstGeom prst="rect">
            <a:avLst/>
          </a:prstGeom>
          <a:noFill/>
        </p:spPr>
        <p:txBody>
          <a:bodyPr wrap="square" rtlCol="1">
            <a:spAutoFit/>
          </a:bodyPr>
          <a:lstStyle/>
          <a:p>
            <a:pPr algn="ctr"/>
            <a:r>
              <a:rPr lang="ar-SA" sz="4000" b="1" dirty="0" smtClean="0">
                <a:solidFill>
                  <a:srgbClr val="FF0000"/>
                </a:solidFill>
              </a:rPr>
              <a:t>اعداد المعلمة : </a:t>
            </a:r>
            <a:r>
              <a:rPr lang="ar-SA" sz="4000" b="1" dirty="0" err="1" smtClean="0">
                <a:solidFill>
                  <a:srgbClr val="FF0000"/>
                </a:solidFill>
              </a:rPr>
              <a:t>جاودة</a:t>
            </a:r>
            <a:r>
              <a:rPr lang="ar-SA" sz="4000" b="1" dirty="0" smtClean="0">
                <a:solidFill>
                  <a:srgbClr val="FF0000"/>
                </a:solidFill>
              </a:rPr>
              <a:t> الأطرش</a:t>
            </a:r>
            <a:endParaRPr lang="ar-SA" sz="4000" b="1" dirty="0">
              <a:solidFill>
                <a:srgbClr val="FF0000"/>
              </a:solidFill>
            </a:endParaRPr>
          </a:p>
        </p:txBody>
      </p:sp>
    </p:spTree>
    <p:extLst>
      <p:ext uri="{BB962C8B-B14F-4D97-AF65-F5344CB8AC3E}">
        <p14:creationId xmlns:p14="http://schemas.microsoft.com/office/powerpoint/2010/main" val="316754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31000"/>
                                  </p:iterate>
                                  <p:childTnLst>
                                    <p:set>
                                      <p:cBhvr override="childStyle">
                                        <p:cTn id="6" dur="500" fill="hold"/>
                                        <p:tgtEl>
                                          <p:spTgt spid="2"/>
                                        </p:tgtEl>
                                        <p:attrNameLst>
                                          <p:attrName>style.color</p:attrName>
                                        </p:attrNameLst>
                                      </p:cBhvr>
                                      <p:to>
                                        <p:clrVal>
                                          <a:srgbClr val="F32539"/>
                                        </p:clrVal>
                                      </p:to>
                                    </p:set>
                                    <p:set>
                                      <p:cBhvr>
                                        <p:cTn id="7" dur="500" fill="hold"/>
                                        <p:tgtEl>
                                          <p:spTgt spid="2"/>
                                        </p:tgtEl>
                                        <p:attrNameLst>
                                          <p:attrName>fillcolor</p:attrName>
                                        </p:attrNameLst>
                                      </p:cBhvr>
                                      <p:to>
                                        <p:clrVal>
                                          <a:srgbClr val="F32539"/>
                                        </p:clrVal>
                                      </p:to>
                                    </p:set>
                                    <p:set>
                                      <p:cBhvr>
                                        <p:cTn id="8" dur="500" fill="hold"/>
                                        <p:tgtEl>
                                          <p:spTgt spid="2"/>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90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shreg.wav"/>
                                        </p:tgtEl>
                                      </p:cMediaNode>
                                    </p:audio>
                                  </p:subTnLst>
                                </p:cTn>
                              </p:par>
                            </p:childTnLst>
                          </p:cTn>
                        </p:par>
                      </p:childTnLst>
                    </p:cTn>
                  </p:par>
                  <p:par>
                    <p:cTn id="16" fill="hold">
                      <p:stCondLst>
                        <p:cond delay="indefinite"/>
                      </p:stCondLst>
                      <p:childTnLst>
                        <p:par>
                          <p:cTn id="17" fill="hold">
                            <p:stCondLst>
                              <p:cond delay="0"/>
                            </p:stCondLst>
                            <p:childTnLst>
                              <p:par>
                                <p:cTn id="18" presetID="45" presetClass="entr" presetSubtype="0" fill="hold" grpId="0" nodeType="clickEffect">
                                  <p:stCondLst>
                                    <p:cond delay="0"/>
                                  </p:stCondLst>
                                  <p:iterate type="wd">
                                    <p:tmPct val="66000"/>
                                  </p:iterate>
                                  <p:childTnLst>
                                    <p:set>
                                      <p:cBhvr>
                                        <p:cTn id="19" dur="1" fill="hold">
                                          <p:stCondLst>
                                            <p:cond delay="0"/>
                                          </p:stCondLst>
                                        </p:cTn>
                                        <p:tgtEl>
                                          <p:spTgt spid="4"/>
                                        </p:tgtEl>
                                        <p:attrNameLst>
                                          <p:attrName>style.visibility</p:attrName>
                                        </p:attrNameLst>
                                      </p:cBhvr>
                                      <p:to>
                                        <p:strVal val="visible"/>
                                      </p:to>
                                    </p:set>
                                    <p:animEffect transition="in" filter="fade">
                                      <p:cBhvr>
                                        <p:cTn id="20" dur="2000"/>
                                        <p:tgtEl>
                                          <p:spTgt spid="4"/>
                                        </p:tgtEl>
                                      </p:cBhvr>
                                    </p:animEffect>
                                    <p:anim calcmode="lin" valueType="num">
                                      <p:cBhvr>
                                        <p:cTn id="21" dur="2000" fill="hold"/>
                                        <p:tgtEl>
                                          <p:spTgt spid="4"/>
                                        </p:tgtEl>
                                        <p:attrNameLst>
                                          <p:attrName>ppt_w</p:attrName>
                                        </p:attrNameLst>
                                      </p:cBhvr>
                                      <p:tavLst>
                                        <p:tav tm="0" fmla="#ppt_w*sin(2.5*pi*$)">
                                          <p:val>
                                            <p:fltVal val="0"/>
                                          </p:val>
                                        </p:tav>
                                        <p:tav tm="100000">
                                          <p:val>
                                            <p:fltVal val="1"/>
                                          </p:val>
                                        </p:tav>
                                      </p:tavLst>
                                    </p:anim>
                                    <p:anim calcmode="lin" valueType="num">
                                      <p:cBhvr>
                                        <p:cTn id="22" dur="2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88480"/>
          </a:xfrm>
        </p:spPr>
      </p:pic>
    </p:spTree>
    <p:extLst>
      <p:ext uri="{BB962C8B-B14F-4D97-AF65-F5344CB8AC3E}">
        <p14:creationId xmlns:p14="http://schemas.microsoft.com/office/powerpoint/2010/main" val="1965732783"/>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195516"/>
            <a:ext cx="9144000" cy="7053516"/>
          </a:xfrm>
        </p:spPr>
      </p:pic>
    </p:spTree>
    <p:extLst>
      <p:ext uri="{BB962C8B-B14F-4D97-AF65-F5344CB8AC3E}">
        <p14:creationId xmlns:p14="http://schemas.microsoft.com/office/powerpoint/2010/main" val="2295620376"/>
      </p:ext>
    </p:extLst>
  </p:cSld>
  <p:clrMapOvr>
    <a:masterClrMapping/>
  </p:clrMapOvr>
  <p:transition spd="slow">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animClr clrSpc="rgb" dir="cw">
                                      <p:cBhvr override="childStyle">
                                        <p:cTn dur="1" fill="hold" display="0" masterRel="nextClick" afterEffect="1"/>
                                        <p:tgtEl>
                                          <p:spTgt spid="4"/>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72" y="0"/>
            <a:ext cx="9159072" cy="6858000"/>
          </a:xfrm>
        </p:spPr>
      </p:pic>
    </p:spTree>
    <p:extLst>
      <p:ext uri="{BB962C8B-B14F-4D97-AF65-F5344CB8AC3E}">
        <p14:creationId xmlns:p14="http://schemas.microsoft.com/office/powerpoint/2010/main" val="425879754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fontScale="92500" lnSpcReduction="10000"/>
          </a:bodyPr>
          <a:lstStyle/>
          <a:p>
            <a:pPr marL="0" indent="0">
              <a:buNone/>
            </a:pPr>
            <a:r>
              <a:rPr lang="ar-SA" sz="4400" dirty="0" smtClean="0">
                <a:solidFill>
                  <a:schemeClr val="tx1"/>
                </a:solidFill>
              </a:rPr>
              <a:t>1- التعرف الى مفهوم الصدقة .</a:t>
            </a:r>
          </a:p>
          <a:p>
            <a:pPr marL="0" indent="0">
              <a:buNone/>
            </a:pPr>
            <a:r>
              <a:rPr lang="ar-SA" sz="4400" dirty="0" smtClean="0">
                <a:solidFill>
                  <a:schemeClr val="tx1"/>
                </a:solidFill>
              </a:rPr>
              <a:t>2- ذكر بعض من أنواع الصدقات .</a:t>
            </a:r>
          </a:p>
          <a:p>
            <a:pPr marL="0" indent="0">
              <a:buNone/>
            </a:pPr>
            <a:r>
              <a:rPr lang="ar-SA" sz="4400" dirty="0" smtClean="0">
                <a:solidFill>
                  <a:schemeClr val="tx1"/>
                </a:solidFill>
              </a:rPr>
              <a:t>3- بيان فضل الصدقة .</a:t>
            </a:r>
          </a:p>
          <a:p>
            <a:pPr marL="0" indent="0">
              <a:buNone/>
            </a:pPr>
            <a:r>
              <a:rPr lang="ar-SA" sz="4400" dirty="0" smtClean="0">
                <a:solidFill>
                  <a:schemeClr val="tx1"/>
                </a:solidFill>
              </a:rPr>
              <a:t>4- تحديد الفئات التي يصح التصدق عليها .</a:t>
            </a:r>
          </a:p>
          <a:p>
            <a:pPr marL="0" indent="0">
              <a:buNone/>
            </a:pPr>
            <a:r>
              <a:rPr lang="ar-SA" sz="4400" dirty="0" smtClean="0">
                <a:solidFill>
                  <a:schemeClr val="tx1"/>
                </a:solidFill>
              </a:rPr>
              <a:t>5- استنتاج فضل الصدقة وفوائدها .</a:t>
            </a:r>
            <a:endParaRPr lang="ar-SA" sz="4400" dirty="0">
              <a:solidFill>
                <a:schemeClr val="tx1"/>
              </a:solidFill>
            </a:endParaRPr>
          </a:p>
        </p:txBody>
      </p:sp>
      <p:sp>
        <p:nvSpPr>
          <p:cNvPr id="3" name="عنوان 2"/>
          <p:cNvSpPr>
            <a:spLocks noGrp="1"/>
          </p:cNvSpPr>
          <p:nvPr>
            <p:ph type="title"/>
          </p:nvPr>
        </p:nvSpPr>
        <p:spPr/>
        <p:txBody>
          <a:bodyPr>
            <a:normAutofit fontScale="90000"/>
          </a:bodyPr>
          <a:lstStyle/>
          <a:p>
            <a:r>
              <a:rPr lang="ar-SA" sz="9800" dirty="0" smtClean="0"/>
              <a:t>الأهداف</a:t>
            </a:r>
            <a:r>
              <a:rPr lang="ar-SA" dirty="0" smtClean="0"/>
              <a:t> </a:t>
            </a:r>
            <a:endParaRPr lang="ar-SA" dirty="0"/>
          </a:p>
        </p:txBody>
      </p:sp>
    </p:spTree>
    <p:extLst>
      <p:ext uri="{BB962C8B-B14F-4D97-AF65-F5344CB8AC3E}">
        <p14:creationId xmlns:p14="http://schemas.microsoft.com/office/powerpoint/2010/main" val="17199251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54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animClr clrSpc="rgb" dir="cw">
                                      <p:cBhvr override="childStyle">
                                        <p:cTn dur="1" fill="hold" display="0" masterRel="nextClick" afterEffect="1"/>
                                        <p:tgtEl>
                                          <p:spTgt spid="3"/>
                                        </p:tgtEl>
                                        <p:attrNameLst>
                                          <p:attrName>ppt_c</p:attrName>
                                        </p:attrNameLst>
                                      </p:cBhvr>
                                      <p:to>
                                        <a:srgbClr val="FF0000"/>
                                      </p:to>
                                    </p:animClr>
                                  </p:sub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iterate type="wd">
                                    <p:tmPct val="10000"/>
                                  </p:iterate>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80">
                                          <p:stCondLst>
                                            <p:cond delay="0"/>
                                          </p:stCondLst>
                                        </p:cTn>
                                        <p:tgtEl>
                                          <p:spTgt spid="2">
                                            <p:txEl>
                                              <p:pRg st="0" end="0"/>
                                            </p:txEl>
                                          </p:spTgt>
                                        </p:tgtEl>
                                      </p:cBhvr>
                                    </p:animEffect>
                                    <p:anim calcmode="lin" valueType="num">
                                      <p:cBhvr>
                                        <p:cTn id="15"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xEl>
                                              <p:pRg st="0" end="0"/>
                                            </p:txEl>
                                          </p:spTgt>
                                        </p:tgtEl>
                                      </p:cBhvr>
                                      <p:to x="100000" y="60000"/>
                                    </p:animScale>
                                    <p:animScale>
                                      <p:cBhvr>
                                        <p:cTn id="21" dur="166" decel="50000">
                                          <p:stCondLst>
                                            <p:cond delay="676"/>
                                          </p:stCondLst>
                                        </p:cTn>
                                        <p:tgtEl>
                                          <p:spTgt spid="2">
                                            <p:txEl>
                                              <p:pRg st="0" end="0"/>
                                            </p:txEl>
                                          </p:spTgt>
                                        </p:tgtEl>
                                      </p:cBhvr>
                                      <p:to x="100000" y="100000"/>
                                    </p:animScale>
                                    <p:animScale>
                                      <p:cBhvr>
                                        <p:cTn id="22" dur="26">
                                          <p:stCondLst>
                                            <p:cond delay="1312"/>
                                          </p:stCondLst>
                                        </p:cTn>
                                        <p:tgtEl>
                                          <p:spTgt spid="2">
                                            <p:txEl>
                                              <p:pRg st="0" end="0"/>
                                            </p:txEl>
                                          </p:spTgt>
                                        </p:tgtEl>
                                      </p:cBhvr>
                                      <p:to x="100000" y="80000"/>
                                    </p:animScale>
                                    <p:animScale>
                                      <p:cBhvr>
                                        <p:cTn id="23" dur="166" decel="50000">
                                          <p:stCondLst>
                                            <p:cond delay="1338"/>
                                          </p:stCondLst>
                                        </p:cTn>
                                        <p:tgtEl>
                                          <p:spTgt spid="2">
                                            <p:txEl>
                                              <p:pRg st="0" end="0"/>
                                            </p:txEl>
                                          </p:spTgt>
                                        </p:tgtEl>
                                      </p:cBhvr>
                                      <p:to x="100000" y="100000"/>
                                    </p:animScale>
                                    <p:animScale>
                                      <p:cBhvr>
                                        <p:cTn id="24" dur="26">
                                          <p:stCondLst>
                                            <p:cond delay="1642"/>
                                          </p:stCondLst>
                                        </p:cTn>
                                        <p:tgtEl>
                                          <p:spTgt spid="2">
                                            <p:txEl>
                                              <p:pRg st="0" end="0"/>
                                            </p:txEl>
                                          </p:spTgt>
                                        </p:tgtEl>
                                      </p:cBhvr>
                                      <p:to x="100000" y="90000"/>
                                    </p:animScale>
                                    <p:animScale>
                                      <p:cBhvr>
                                        <p:cTn id="25" dur="166" decel="50000">
                                          <p:stCondLst>
                                            <p:cond delay="1668"/>
                                          </p:stCondLst>
                                        </p:cTn>
                                        <p:tgtEl>
                                          <p:spTgt spid="2">
                                            <p:txEl>
                                              <p:pRg st="0" end="0"/>
                                            </p:txEl>
                                          </p:spTgt>
                                        </p:tgtEl>
                                      </p:cBhvr>
                                      <p:to x="100000" y="100000"/>
                                    </p:animScale>
                                    <p:animScale>
                                      <p:cBhvr>
                                        <p:cTn id="26" dur="26">
                                          <p:stCondLst>
                                            <p:cond delay="1808"/>
                                          </p:stCondLst>
                                        </p:cTn>
                                        <p:tgtEl>
                                          <p:spTgt spid="2">
                                            <p:txEl>
                                              <p:pRg st="0" end="0"/>
                                            </p:txEl>
                                          </p:spTgt>
                                        </p:tgtEl>
                                      </p:cBhvr>
                                      <p:to x="100000" y="95000"/>
                                    </p:animScale>
                                    <p:animScale>
                                      <p:cBhvr>
                                        <p:cTn id="27" dur="166" decel="50000">
                                          <p:stCondLst>
                                            <p:cond delay="1834"/>
                                          </p:stCondLst>
                                        </p:cTn>
                                        <p:tgtEl>
                                          <p:spTgt spid="2">
                                            <p:txEl>
                                              <p:pRg st="0" end="0"/>
                                            </p:txEl>
                                          </p:spTgt>
                                        </p:tgtEl>
                                      </p:cBhvr>
                                      <p:to x="100000" y="100000"/>
                                    </p:animScale>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iterate type="wd">
                                    <p:tmPct val="10000"/>
                                  </p:iterate>
                                  <p:childTnLst>
                                    <p:set>
                                      <p:cBhvr>
                                        <p:cTn id="31" dur="1" fill="hold">
                                          <p:stCondLst>
                                            <p:cond delay="0"/>
                                          </p:stCondLst>
                                        </p:cTn>
                                        <p:tgtEl>
                                          <p:spTgt spid="2">
                                            <p:txEl>
                                              <p:pRg st="1" end="1"/>
                                            </p:txEl>
                                          </p:spTgt>
                                        </p:tgtEl>
                                        <p:attrNameLst>
                                          <p:attrName>style.visibility</p:attrName>
                                        </p:attrNameLst>
                                      </p:cBhvr>
                                      <p:to>
                                        <p:strVal val="visible"/>
                                      </p:to>
                                    </p:set>
                                    <p:animEffect transition="in" filter="wipe(down)">
                                      <p:cBhvr>
                                        <p:cTn id="32" dur="580">
                                          <p:stCondLst>
                                            <p:cond delay="0"/>
                                          </p:stCondLst>
                                        </p:cTn>
                                        <p:tgtEl>
                                          <p:spTgt spid="2">
                                            <p:txEl>
                                              <p:pRg st="1" end="1"/>
                                            </p:txEl>
                                          </p:spTgt>
                                        </p:tgtEl>
                                      </p:cBhvr>
                                    </p:animEffect>
                                    <p:anim calcmode="lin" valueType="num">
                                      <p:cBhvr>
                                        <p:cTn id="33"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2">
                                            <p:txEl>
                                              <p:pRg st="1" end="1"/>
                                            </p:txEl>
                                          </p:spTgt>
                                        </p:tgtEl>
                                      </p:cBhvr>
                                      <p:to x="100000" y="60000"/>
                                    </p:animScale>
                                    <p:animScale>
                                      <p:cBhvr>
                                        <p:cTn id="39" dur="166" decel="50000">
                                          <p:stCondLst>
                                            <p:cond delay="676"/>
                                          </p:stCondLst>
                                        </p:cTn>
                                        <p:tgtEl>
                                          <p:spTgt spid="2">
                                            <p:txEl>
                                              <p:pRg st="1" end="1"/>
                                            </p:txEl>
                                          </p:spTgt>
                                        </p:tgtEl>
                                      </p:cBhvr>
                                      <p:to x="100000" y="100000"/>
                                    </p:animScale>
                                    <p:animScale>
                                      <p:cBhvr>
                                        <p:cTn id="40" dur="26">
                                          <p:stCondLst>
                                            <p:cond delay="1312"/>
                                          </p:stCondLst>
                                        </p:cTn>
                                        <p:tgtEl>
                                          <p:spTgt spid="2">
                                            <p:txEl>
                                              <p:pRg st="1" end="1"/>
                                            </p:txEl>
                                          </p:spTgt>
                                        </p:tgtEl>
                                      </p:cBhvr>
                                      <p:to x="100000" y="80000"/>
                                    </p:animScale>
                                    <p:animScale>
                                      <p:cBhvr>
                                        <p:cTn id="41" dur="166" decel="50000">
                                          <p:stCondLst>
                                            <p:cond delay="1338"/>
                                          </p:stCondLst>
                                        </p:cTn>
                                        <p:tgtEl>
                                          <p:spTgt spid="2">
                                            <p:txEl>
                                              <p:pRg st="1" end="1"/>
                                            </p:txEl>
                                          </p:spTgt>
                                        </p:tgtEl>
                                      </p:cBhvr>
                                      <p:to x="100000" y="100000"/>
                                    </p:animScale>
                                    <p:animScale>
                                      <p:cBhvr>
                                        <p:cTn id="42" dur="26">
                                          <p:stCondLst>
                                            <p:cond delay="1642"/>
                                          </p:stCondLst>
                                        </p:cTn>
                                        <p:tgtEl>
                                          <p:spTgt spid="2">
                                            <p:txEl>
                                              <p:pRg st="1" end="1"/>
                                            </p:txEl>
                                          </p:spTgt>
                                        </p:tgtEl>
                                      </p:cBhvr>
                                      <p:to x="100000" y="90000"/>
                                    </p:animScale>
                                    <p:animScale>
                                      <p:cBhvr>
                                        <p:cTn id="43" dur="166" decel="50000">
                                          <p:stCondLst>
                                            <p:cond delay="1668"/>
                                          </p:stCondLst>
                                        </p:cTn>
                                        <p:tgtEl>
                                          <p:spTgt spid="2">
                                            <p:txEl>
                                              <p:pRg st="1" end="1"/>
                                            </p:txEl>
                                          </p:spTgt>
                                        </p:tgtEl>
                                      </p:cBhvr>
                                      <p:to x="100000" y="100000"/>
                                    </p:animScale>
                                    <p:animScale>
                                      <p:cBhvr>
                                        <p:cTn id="44" dur="26">
                                          <p:stCondLst>
                                            <p:cond delay="1808"/>
                                          </p:stCondLst>
                                        </p:cTn>
                                        <p:tgtEl>
                                          <p:spTgt spid="2">
                                            <p:txEl>
                                              <p:pRg st="1" end="1"/>
                                            </p:txEl>
                                          </p:spTgt>
                                        </p:tgtEl>
                                      </p:cBhvr>
                                      <p:to x="100000" y="95000"/>
                                    </p:animScale>
                                    <p:animScale>
                                      <p:cBhvr>
                                        <p:cTn id="45" dur="166" decel="50000">
                                          <p:stCondLst>
                                            <p:cond delay="1834"/>
                                          </p:stCondLst>
                                        </p:cTn>
                                        <p:tgtEl>
                                          <p:spTgt spid="2">
                                            <p:txEl>
                                              <p:pRg st="1" end="1"/>
                                            </p:txEl>
                                          </p:spTgt>
                                        </p:tgtEl>
                                      </p:cBhvr>
                                      <p:to x="100000" y="100000"/>
                                    </p:animScale>
                                  </p:childTnLst>
                                  <p:subTnLst>
                                    <p:audio>
                                      <p:cMediaNode>
                                        <p:cTn display="0" masterRel="sameClick">
                                          <p:stCondLst>
                                            <p:cond evt="begin" delay="0">
                                              <p:tn val="30"/>
                                            </p:cond>
                                          </p:stCondLst>
                                          <p:endCondLst>
                                            <p:cond evt="onStopAudio" delay="0">
                                              <p:tgtEl>
                                                <p:sldTgt/>
                                              </p:tgtEl>
                                            </p:cond>
                                          </p:endCondLst>
                                        </p:cTn>
                                        <p:tgtEl>
                                          <p:sndTgt r:embed="rId3" name="chimes.wav"/>
                                        </p:tgtEl>
                                      </p:cMediaNode>
                                    </p:audio>
                                  </p:sub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iterate type="wd">
                                    <p:tmPct val="10000"/>
                                  </p:iterate>
                                  <p:childTnLst>
                                    <p:set>
                                      <p:cBhvr>
                                        <p:cTn id="49" dur="1" fill="hold">
                                          <p:stCondLst>
                                            <p:cond delay="0"/>
                                          </p:stCondLst>
                                        </p:cTn>
                                        <p:tgtEl>
                                          <p:spTgt spid="2">
                                            <p:txEl>
                                              <p:pRg st="2" end="2"/>
                                            </p:txEl>
                                          </p:spTgt>
                                        </p:tgtEl>
                                        <p:attrNameLst>
                                          <p:attrName>style.visibility</p:attrName>
                                        </p:attrNameLst>
                                      </p:cBhvr>
                                      <p:to>
                                        <p:strVal val="visible"/>
                                      </p:to>
                                    </p:set>
                                    <p:animEffect transition="in" filter="wipe(down)">
                                      <p:cBhvr>
                                        <p:cTn id="50" dur="580">
                                          <p:stCondLst>
                                            <p:cond delay="0"/>
                                          </p:stCondLst>
                                        </p:cTn>
                                        <p:tgtEl>
                                          <p:spTgt spid="2">
                                            <p:txEl>
                                              <p:pRg st="2" end="2"/>
                                            </p:txEl>
                                          </p:spTgt>
                                        </p:tgtEl>
                                      </p:cBhvr>
                                    </p:animEffect>
                                    <p:anim calcmode="lin" valueType="num">
                                      <p:cBhvr>
                                        <p:cTn id="51"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2">
                                            <p:txEl>
                                              <p:pRg st="2" end="2"/>
                                            </p:txEl>
                                          </p:spTgt>
                                        </p:tgtEl>
                                      </p:cBhvr>
                                      <p:to x="100000" y="60000"/>
                                    </p:animScale>
                                    <p:animScale>
                                      <p:cBhvr>
                                        <p:cTn id="57" dur="166" decel="50000">
                                          <p:stCondLst>
                                            <p:cond delay="676"/>
                                          </p:stCondLst>
                                        </p:cTn>
                                        <p:tgtEl>
                                          <p:spTgt spid="2">
                                            <p:txEl>
                                              <p:pRg st="2" end="2"/>
                                            </p:txEl>
                                          </p:spTgt>
                                        </p:tgtEl>
                                      </p:cBhvr>
                                      <p:to x="100000" y="100000"/>
                                    </p:animScale>
                                    <p:animScale>
                                      <p:cBhvr>
                                        <p:cTn id="58" dur="26">
                                          <p:stCondLst>
                                            <p:cond delay="1312"/>
                                          </p:stCondLst>
                                        </p:cTn>
                                        <p:tgtEl>
                                          <p:spTgt spid="2">
                                            <p:txEl>
                                              <p:pRg st="2" end="2"/>
                                            </p:txEl>
                                          </p:spTgt>
                                        </p:tgtEl>
                                      </p:cBhvr>
                                      <p:to x="100000" y="80000"/>
                                    </p:animScale>
                                    <p:animScale>
                                      <p:cBhvr>
                                        <p:cTn id="59" dur="166" decel="50000">
                                          <p:stCondLst>
                                            <p:cond delay="1338"/>
                                          </p:stCondLst>
                                        </p:cTn>
                                        <p:tgtEl>
                                          <p:spTgt spid="2">
                                            <p:txEl>
                                              <p:pRg st="2" end="2"/>
                                            </p:txEl>
                                          </p:spTgt>
                                        </p:tgtEl>
                                      </p:cBhvr>
                                      <p:to x="100000" y="100000"/>
                                    </p:animScale>
                                    <p:animScale>
                                      <p:cBhvr>
                                        <p:cTn id="60" dur="26">
                                          <p:stCondLst>
                                            <p:cond delay="1642"/>
                                          </p:stCondLst>
                                        </p:cTn>
                                        <p:tgtEl>
                                          <p:spTgt spid="2">
                                            <p:txEl>
                                              <p:pRg st="2" end="2"/>
                                            </p:txEl>
                                          </p:spTgt>
                                        </p:tgtEl>
                                      </p:cBhvr>
                                      <p:to x="100000" y="90000"/>
                                    </p:animScale>
                                    <p:animScale>
                                      <p:cBhvr>
                                        <p:cTn id="61" dur="166" decel="50000">
                                          <p:stCondLst>
                                            <p:cond delay="1668"/>
                                          </p:stCondLst>
                                        </p:cTn>
                                        <p:tgtEl>
                                          <p:spTgt spid="2">
                                            <p:txEl>
                                              <p:pRg st="2" end="2"/>
                                            </p:txEl>
                                          </p:spTgt>
                                        </p:tgtEl>
                                      </p:cBhvr>
                                      <p:to x="100000" y="100000"/>
                                    </p:animScale>
                                    <p:animScale>
                                      <p:cBhvr>
                                        <p:cTn id="62" dur="26">
                                          <p:stCondLst>
                                            <p:cond delay="1808"/>
                                          </p:stCondLst>
                                        </p:cTn>
                                        <p:tgtEl>
                                          <p:spTgt spid="2">
                                            <p:txEl>
                                              <p:pRg st="2" end="2"/>
                                            </p:txEl>
                                          </p:spTgt>
                                        </p:tgtEl>
                                      </p:cBhvr>
                                      <p:to x="100000" y="95000"/>
                                    </p:animScale>
                                    <p:animScale>
                                      <p:cBhvr>
                                        <p:cTn id="63" dur="166" decel="50000">
                                          <p:stCondLst>
                                            <p:cond delay="1834"/>
                                          </p:stCondLst>
                                        </p:cTn>
                                        <p:tgtEl>
                                          <p:spTgt spid="2">
                                            <p:txEl>
                                              <p:pRg st="2" end="2"/>
                                            </p:txEl>
                                          </p:spTgt>
                                        </p:tgtEl>
                                      </p:cBhvr>
                                      <p:to x="100000" y="100000"/>
                                    </p:animScale>
                                  </p:childTnLst>
                                  <p:subTnLst>
                                    <p:audio>
                                      <p:cMediaNode>
                                        <p:cTn display="0" masterRel="sameClick">
                                          <p:stCondLst>
                                            <p:cond evt="begin" delay="0">
                                              <p:tn val="48"/>
                                            </p:cond>
                                          </p:stCondLst>
                                          <p:endCondLst>
                                            <p:cond evt="onStopAudio" delay="0">
                                              <p:tgtEl>
                                                <p:sldTgt/>
                                              </p:tgtEl>
                                            </p:cond>
                                          </p:endCondLst>
                                        </p:cTn>
                                        <p:tgtEl>
                                          <p:sndTgt r:embed="rId3" name="chimes.wav"/>
                                        </p:tgtEl>
                                      </p:cMediaNode>
                                    </p:audio>
                                  </p:sub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iterate type="wd">
                                    <p:tmPct val="10000"/>
                                  </p:iterate>
                                  <p:childTnLst>
                                    <p:set>
                                      <p:cBhvr>
                                        <p:cTn id="67" dur="1" fill="hold">
                                          <p:stCondLst>
                                            <p:cond delay="0"/>
                                          </p:stCondLst>
                                        </p:cTn>
                                        <p:tgtEl>
                                          <p:spTgt spid="2">
                                            <p:txEl>
                                              <p:pRg st="3" end="3"/>
                                            </p:txEl>
                                          </p:spTgt>
                                        </p:tgtEl>
                                        <p:attrNameLst>
                                          <p:attrName>style.visibility</p:attrName>
                                        </p:attrNameLst>
                                      </p:cBhvr>
                                      <p:to>
                                        <p:strVal val="visible"/>
                                      </p:to>
                                    </p:set>
                                    <p:animEffect transition="in" filter="wipe(down)">
                                      <p:cBhvr>
                                        <p:cTn id="68" dur="580">
                                          <p:stCondLst>
                                            <p:cond delay="0"/>
                                          </p:stCondLst>
                                        </p:cTn>
                                        <p:tgtEl>
                                          <p:spTgt spid="2">
                                            <p:txEl>
                                              <p:pRg st="3" end="3"/>
                                            </p:txEl>
                                          </p:spTgt>
                                        </p:tgtEl>
                                      </p:cBhvr>
                                    </p:animEffect>
                                    <p:anim calcmode="lin" valueType="num">
                                      <p:cBhvr>
                                        <p:cTn id="69"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2">
                                            <p:txEl>
                                              <p:pRg st="3" end="3"/>
                                            </p:txEl>
                                          </p:spTgt>
                                        </p:tgtEl>
                                      </p:cBhvr>
                                      <p:to x="100000" y="60000"/>
                                    </p:animScale>
                                    <p:animScale>
                                      <p:cBhvr>
                                        <p:cTn id="75" dur="166" decel="50000">
                                          <p:stCondLst>
                                            <p:cond delay="676"/>
                                          </p:stCondLst>
                                        </p:cTn>
                                        <p:tgtEl>
                                          <p:spTgt spid="2">
                                            <p:txEl>
                                              <p:pRg st="3" end="3"/>
                                            </p:txEl>
                                          </p:spTgt>
                                        </p:tgtEl>
                                      </p:cBhvr>
                                      <p:to x="100000" y="100000"/>
                                    </p:animScale>
                                    <p:animScale>
                                      <p:cBhvr>
                                        <p:cTn id="76" dur="26">
                                          <p:stCondLst>
                                            <p:cond delay="1312"/>
                                          </p:stCondLst>
                                        </p:cTn>
                                        <p:tgtEl>
                                          <p:spTgt spid="2">
                                            <p:txEl>
                                              <p:pRg st="3" end="3"/>
                                            </p:txEl>
                                          </p:spTgt>
                                        </p:tgtEl>
                                      </p:cBhvr>
                                      <p:to x="100000" y="80000"/>
                                    </p:animScale>
                                    <p:animScale>
                                      <p:cBhvr>
                                        <p:cTn id="77" dur="166" decel="50000">
                                          <p:stCondLst>
                                            <p:cond delay="1338"/>
                                          </p:stCondLst>
                                        </p:cTn>
                                        <p:tgtEl>
                                          <p:spTgt spid="2">
                                            <p:txEl>
                                              <p:pRg st="3" end="3"/>
                                            </p:txEl>
                                          </p:spTgt>
                                        </p:tgtEl>
                                      </p:cBhvr>
                                      <p:to x="100000" y="100000"/>
                                    </p:animScale>
                                    <p:animScale>
                                      <p:cBhvr>
                                        <p:cTn id="78" dur="26">
                                          <p:stCondLst>
                                            <p:cond delay="1642"/>
                                          </p:stCondLst>
                                        </p:cTn>
                                        <p:tgtEl>
                                          <p:spTgt spid="2">
                                            <p:txEl>
                                              <p:pRg st="3" end="3"/>
                                            </p:txEl>
                                          </p:spTgt>
                                        </p:tgtEl>
                                      </p:cBhvr>
                                      <p:to x="100000" y="90000"/>
                                    </p:animScale>
                                    <p:animScale>
                                      <p:cBhvr>
                                        <p:cTn id="79" dur="166" decel="50000">
                                          <p:stCondLst>
                                            <p:cond delay="1668"/>
                                          </p:stCondLst>
                                        </p:cTn>
                                        <p:tgtEl>
                                          <p:spTgt spid="2">
                                            <p:txEl>
                                              <p:pRg st="3" end="3"/>
                                            </p:txEl>
                                          </p:spTgt>
                                        </p:tgtEl>
                                      </p:cBhvr>
                                      <p:to x="100000" y="100000"/>
                                    </p:animScale>
                                    <p:animScale>
                                      <p:cBhvr>
                                        <p:cTn id="80" dur="26">
                                          <p:stCondLst>
                                            <p:cond delay="1808"/>
                                          </p:stCondLst>
                                        </p:cTn>
                                        <p:tgtEl>
                                          <p:spTgt spid="2">
                                            <p:txEl>
                                              <p:pRg st="3" end="3"/>
                                            </p:txEl>
                                          </p:spTgt>
                                        </p:tgtEl>
                                      </p:cBhvr>
                                      <p:to x="100000" y="95000"/>
                                    </p:animScale>
                                    <p:animScale>
                                      <p:cBhvr>
                                        <p:cTn id="81" dur="166" decel="50000">
                                          <p:stCondLst>
                                            <p:cond delay="1834"/>
                                          </p:stCondLst>
                                        </p:cTn>
                                        <p:tgtEl>
                                          <p:spTgt spid="2">
                                            <p:txEl>
                                              <p:pRg st="3" end="3"/>
                                            </p:txEl>
                                          </p:spTgt>
                                        </p:tgtEl>
                                      </p:cBhvr>
                                      <p:to x="100000" y="100000"/>
                                    </p:animScale>
                                  </p:childTnLst>
                                  <p:subTnLst>
                                    <p:audio>
                                      <p:cMediaNode>
                                        <p:cTn display="0" masterRel="sameClick">
                                          <p:stCondLst>
                                            <p:cond evt="begin" delay="0">
                                              <p:tn val="66"/>
                                            </p:cond>
                                          </p:stCondLst>
                                          <p:endCondLst>
                                            <p:cond evt="onStopAudio" delay="0">
                                              <p:tgtEl>
                                                <p:sldTgt/>
                                              </p:tgtEl>
                                            </p:cond>
                                          </p:endCondLst>
                                        </p:cTn>
                                        <p:tgtEl>
                                          <p:sndTgt r:embed="rId3" name="chimes.wav"/>
                                        </p:tgtEl>
                                      </p:cMediaNode>
                                    </p:audio>
                                  </p:subTnLst>
                                </p:cTn>
                              </p:par>
                            </p:childTnLst>
                          </p:cTn>
                        </p:par>
                      </p:childTnLst>
                    </p:cTn>
                  </p:par>
                  <p:par>
                    <p:cTn id="82" fill="hold">
                      <p:stCondLst>
                        <p:cond delay="indefinite"/>
                      </p:stCondLst>
                      <p:childTnLst>
                        <p:par>
                          <p:cTn id="83" fill="hold">
                            <p:stCondLst>
                              <p:cond delay="0"/>
                            </p:stCondLst>
                            <p:childTnLst>
                              <p:par>
                                <p:cTn id="84" presetID="26" presetClass="entr" presetSubtype="0" fill="hold" grpId="0" nodeType="clickEffect">
                                  <p:stCondLst>
                                    <p:cond delay="0"/>
                                  </p:stCondLst>
                                  <p:iterate type="wd">
                                    <p:tmPct val="10000"/>
                                  </p:iterate>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down)">
                                      <p:cBhvr>
                                        <p:cTn id="86" dur="580">
                                          <p:stCondLst>
                                            <p:cond delay="0"/>
                                          </p:stCondLst>
                                        </p:cTn>
                                        <p:tgtEl>
                                          <p:spTgt spid="2">
                                            <p:txEl>
                                              <p:pRg st="4" end="4"/>
                                            </p:txEl>
                                          </p:spTgt>
                                        </p:tgtEl>
                                      </p:cBhvr>
                                    </p:animEffect>
                                    <p:anim calcmode="lin" valueType="num">
                                      <p:cBhvr>
                                        <p:cTn id="87"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92" dur="26">
                                          <p:stCondLst>
                                            <p:cond delay="650"/>
                                          </p:stCondLst>
                                        </p:cTn>
                                        <p:tgtEl>
                                          <p:spTgt spid="2">
                                            <p:txEl>
                                              <p:pRg st="4" end="4"/>
                                            </p:txEl>
                                          </p:spTgt>
                                        </p:tgtEl>
                                      </p:cBhvr>
                                      <p:to x="100000" y="60000"/>
                                    </p:animScale>
                                    <p:animScale>
                                      <p:cBhvr>
                                        <p:cTn id="93" dur="166" decel="50000">
                                          <p:stCondLst>
                                            <p:cond delay="676"/>
                                          </p:stCondLst>
                                        </p:cTn>
                                        <p:tgtEl>
                                          <p:spTgt spid="2">
                                            <p:txEl>
                                              <p:pRg st="4" end="4"/>
                                            </p:txEl>
                                          </p:spTgt>
                                        </p:tgtEl>
                                      </p:cBhvr>
                                      <p:to x="100000" y="100000"/>
                                    </p:animScale>
                                    <p:animScale>
                                      <p:cBhvr>
                                        <p:cTn id="94" dur="26">
                                          <p:stCondLst>
                                            <p:cond delay="1312"/>
                                          </p:stCondLst>
                                        </p:cTn>
                                        <p:tgtEl>
                                          <p:spTgt spid="2">
                                            <p:txEl>
                                              <p:pRg st="4" end="4"/>
                                            </p:txEl>
                                          </p:spTgt>
                                        </p:tgtEl>
                                      </p:cBhvr>
                                      <p:to x="100000" y="80000"/>
                                    </p:animScale>
                                    <p:animScale>
                                      <p:cBhvr>
                                        <p:cTn id="95" dur="166" decel="50000">
                                          <p:stCondLst>
                                            <p:cond delay="1338"/>
                                          </p:stCondLst>
                                        </p:cTn>
                                        <p:tgtEl>
                                          <p:spTgt spid="2">
                                            <p:txEl>
                                              <p:pRg st="4" end="4"/>
                                            </p:txEl>
                                          </p:spTgt>
                                        </p:tgtEl>
                                      </p:cBhvr>
                                      <p:to x="100000" y="100000"/>
                                    </p:animScale>
                                    <p:animScale>
                                      <p:cBhvr>
                                        <p:cTn id="96" dur="26">
                                          <p:stCondLst>
                                            <p:cond delay="1642"/>
                                          </p:stCondLst>
                                        </p:cTn>
                                        <p:tgtEl>
                                          <p:spTgt spid="2">
                                            <p:txEl>
                                              <p:pRg st="4" end="4"/>
                                            </p:txEl>
                                          </p:spTgt>
                                        </p:tgtEl>
                                      </p:cBhvr>
                                      <p:to x="100000" y="90000"/>
                                    </p:animScale>
                                    <p:animScale>
                                      <p:cBhvr>
                                        <p:cTn id="97" dur="166" decel="50000">
                                          <p:stCondLst>
                                            <p:cond delay="1668"/>
                                          </p:stCondLst>
                                        </p:cTn>
                                        <p:tgtEl>
                                          <p:spTgt spid="2">
                                            <p:txEl>
                                              <p:pRg st="4" end="4"/>
                                            </p:txEl>
                                          </p:spTgt>
                                        </p:tgtEl>
                                      </p:cBhvr>
                                      <p:to x="100000" y="100000"/>
                                    </p:animScale>
                                    <p:animScale>
                                      <p:cBhvr>
                                        <p:cTn id="98" dur="26">
                                          <p:stCondLst>
                                            <p:cond delay="1808"/>
                                          </p:stCondLst>
                                        </p:cTn>
                                        <p:tgtEl>
                                          <p:spTgt spid="2">
                                            <p:txEl>
                                              <p:pRg st="4" end="4"/>
                                            </p:txEl>
                                          </p:spTgt>
                                        </p:tgtEl>
                                      </p:cBhvr>
                                      <p:to x="100000" y="95000"/>
                                    </p:animScale>
                                    <p:animScale>
                                      <p:cBhvr>
                                        <p:cTn id="99" dur="166" decel="50000">
                                          <p:stCondLst>
                                            <p:cond delay="1834"/>
                                          </p:stCondLst>
                                        </p:cTn>
                                        <p:tgtEl>
                                          <p:spTgt spid="2">
                                            <p:txEl>
                                              <p:pRg st="4" end="4"/>
                                            </p:txEl>
                                          </p:spTgt>
                                        </p:tgtEl>
                                      </p:cBhvr>
                                      <p:to x="100000" y="100000"/>
                                    </p:animScale>
                                  </p:childTnLst>
                                  <p:subTnLst>
                                    <p:audio>
                                      <p:cMediaNode>
                                        <p:cTn display="0" masterRel="sameClick">
                                          <p:stCondLst>
                                            <p:cond evt="begin" delay="0">
                                              <p:tn val="84"/>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rmAutofit/>
          </a:bodyPr>
          <a:lstStyle/>
          <a:p>
            <a:r>
              <a:rPr lang="ar-SA" sz="3200" dirty="0" smtClean="0"/>
              <a:t>يشتمل مفهوم الصدقات في الاسلام على كل صور الخير والاحسان بقصد ارضاء الله تعالى كالزكاة ، وصدقة الفطر ، وصدقة التطوع . وهو ما سنتحدث عنه في هذا الدرس .</a:t>
            </a:r>
          </a:p>
          <a:p>
            <a:r>
              <a:rPr lang="ar-SA" sz="3200" dirty="0" smtClean="0"/>
              <a:t>صدقة التطوع : هي كل ما فيه نفع للآخرين وتكون من أجل زيادة التقرب الى الله عز وجل .</a:t>
            </a:r>
            <a:endParaRPr lang="ar-SA" sz="3200" dirty="0"/>
          </a:p>
        </p:txBody>
      </p:sp>
      <p:sp>
        <p:nvSpPr>
          <p:cNvPr id="3" name="عنوان 2"/>
          <p:cNvSpPr>
            <a:spLocks noGrp="1"/>
          </p:cNvSpPr>
          <p:nvPr>
            <p:ph type="title"/>
          </p:nvPr>
        </p:nvSpPr>
        <p:spPr/>
        <p:txBody>
          <a:bodyPr/>
          <a:lstStyle/>
          <a:p>
            <a:r>
              <a:rPr lang="ar-SA" dirty="0" smtClean="0"/>
              <a:t>مفهوم الصدقة </a:t>
            </a:r>
            <a:endParaRPr lang="ar-SA" dirty="0"/>
          </a:p>
        </p:txBody>
      </p:sp>
    </p:spTree>
    <p:extLst>
      <p:ext uri="{BB962C8B-B14F-4D97-AF65-F5344CB8AC3E}">
        <p14:creationId xmlns:p14="http://schemas.microsoft.com/office/powerpoint/2010/main" val="27280503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10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09599"/>
            <a:ext cx="9144000" cy="7467600"/>
          </a:xfrm>
        </p:spPr>
      </p:pic>
    </p:spTree>
    <p:extLst>
      <p:ext uri="{BB962C8B-B14F-4D97-AF65-F5344CB8AC3E}">
        <p14:creationId xmlns:p14="http://schemas.microsoft.com/office/powerpoint/2010/main" val="3883014020"/>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321"/>
            <a:ext cx="9144000" cy="6827679"/>
          </a:xfrm>
        </p:spPr>
      </p:pic>
    </p:spTree>
    <p:extLst>
      <p:ext uri="{BB962C8B-B14F-4D97-AF65-F5344CB8AC3E}">
        <p14:creationId xmlns:p14="http://schemas.microsoft.com/office/powerpoint/2010/main" val="79537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noAutofit/>
          </a:bodyPr>
          <a:lstStyle/>
          <a:p>
            <a:r>
              <a:rPr lang="ar-SA" sz="3200" dirty="0" smtClean="0"/>
              <a:t>الصدقات أنواع كثيرة من أهمها :</a:t>
            </a:r>
          </a:p>
          <a:p>
            <a:r>
              <a:rPr lang="ar-SA" sz="3200" dirty="0" smtClean="0"/>
              <a:t>1- الصدقة على المحتاجين .</a:t>
            </a:r>
          </a:p>
          <a:p>
            <a:r>
              <a:rPr lang="ar-SA" sz="3200" dirty="0" smtClean="0"/>
              <a:t>2- النفقة في الجهاد في سبيل الله .</a:t>
            </a:r>
          </a:p>
          <a:p>
            <a:r>
              <a:rPr lang="ar-SA" sz="3200" dirty="0" smtClean="0"/>
              <a:t>3- الانفاق على الأهل والعيال .</a:t>
            </a:r>
            <a:endParaRPr lang="ar-JO" sz="3200" dirty="0" smtClean="0"/>
          </a:p>
          <a:p>
            <a:r>
              <a:rPr lang="ar-JO" sz="3200" dirty="0" smtClean="0"/>
              <a:t>4- الصدقة على الأقارب .</a:t>
            </a:r>
          </a:p>
          <a:p>
            <a:r>
              <a:rPr lang="ar-JO" sz="3200" dirty="0" smtClean="0"/>
              <a:t>5- الصدقة الجارية .</a:t>
            </a:r>
          </a:p>
          <a:p>
            <a:endParaRPr lang="en-US" sz="3200" dirty="0" smtClean="0"/>
          </a:p>
        </p:txBody>
      </p:sp>
      <p:sp>
        <p:nvSpPr>
          <p:cNvPr id="3" name="عنوان 2"/>
          <p:cNvSpPr>
            <a:spLocks noGrp="1"/>
          </p:cNvSpPr>
          <p:nvPr>
            <p:ph type="title"/>
          </p:nvPr>
        </p:nvSpPr>
        <p:spPr/>
        <p:txBody>
          <a:bodyPr/>
          <a:lstStyle/>
          <a:p>
            <a:r>
              <a:rPr lang="ar-SA" dirty="0" smtClean="0"/>
              <a:t>أنواع الصدقات</a:t>
            </a:r>
            <a:endParaRPr lang="ar-SA" dirty="0"/>
          </a:p>
        </p:txBody>
      </p:sp>
    </p:spTree>
    <p:extLst>
      <p:ext uri="{BB962C8B-B14F-4D97-AF65-F5344CB8AC3E}">
        <p14:creationId xmlns:p14="http://schemas.microsoft.com/office/powerpoint/2010/main" val="667892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0" nodeType="clickEffect">
                                  <p:stCondLst>
                                    <p:cond delay="0"/>
                                  </p:stCondLst>
                                  <p:childTnLst>
                                    <p:animClr clrSpc="rgb" dir="cw">
                                      <p:cBhvr override="childStyle">
                                        <p:cTn id="11" dur="250" autoRev="1" fill="remove"/>
                                        <p:tgtEl>
                                          <p:spTgt spid="2">
                                            <p:txEl>
                                              <p:pRg st="0" end="0"/>
                                            </p:txEl>
                                          </p:spTgt>
                                        </p:tgtEl>
                                        <p:attrNameLst>
                                          <p:attrName>style.color</p:attrName>
                                        </p:attrNameLst>
                                      </p:cBhvr>
                                      <p:to>
                                        <a:schemeClr val="bg1"/>
                                      </p:to>
                                    </p:animClr>
                                    <p:animClr clrSpc="rgb" dir="cw">
                                      <p:cBhvr>
                                        <p:cTn id="12" dur="250" autoRev="1" fill="remove"/>
                                        <p:tgtEl>
                                          <p:spTgt spid="2">
                                            <p:txEl>
                                              <p:pRg st="0" end="0"/>
                                            </p:txEl>
                                          </p:spTgt>
                                        </p:tgtEl>
                                        <p:attrNameLst>
                                          <p:attrName>fillcolor</p:attrName>
                                        </p:attrNameLst>
                                      </p:cBhvr>
                                      <p:to>
                                        <a:schemeClr val="bg1"/>
                                      </p:to>
                                    </p:animClr>
                                    <p:set>
                                      <p:cBhvr>
                                        <p:cTn id="13" dur="250" autoRev="1" fill="remove"/>
                                        <p:tgtEl>
                                          <p:spTgt spid="2">
                                            <p:txEl>
                                              <p:pRg st="0" end="0"/>
                                            </p:txEl>
                                          </p:spTgt>
                                        </p:tgtEl>
                                        <p:attrNameLst>
                                          <p:attrName>fill.type</p:attrName>
                                        </p:attrNameLst>
                                      </p:cBhvr>
                                      <p:to>
                                        <p:strVal val="solid"/>
                                      </p:to>
                                    </p:set>
                                    <p:set>
                                      <p:cBhvr>
                                        <p:cTn id="14" dur="250" autoRev="1" fill="remove"/>
                                        <p:tgtEl>
                                          <p:spTgt spid="2">
                                            <p:txEl>
                                              <p:pRg st="0" end="0"/>
                                            </p:txEl>
                                          </p:spTgt>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27" presetClass="emph" presetSubtype="0" fill="remove" grpId="0" nodeType="clickEffect">
                                  <p:stCondLst>
                                    <p:cond delay="0"/>
                                  </p:stCondLst>
                                  <p:childTnLst>
                                    <p:animClr clrSpc="rgb" dir="cw">
                                      <p:cBhvr override="childStyle">
                                        <p:cTn id="18" dur="250" autoRev="1" fill="remove"/>
                                        <p:tgtEl>
                                          <p:spTgt spid="2">
                                            <p:txEl>
                                              <p:pRg st="1" end="1"/>
                                            </p:txEl>
                                          </p:spTgt>
                                        </p:tgtEl>
                                        <p:attrNameLst>
                                          <p:attrName>style.color</p:attrName>
                                        </p:attrNameLst>
                                      </p:cBhvr>
                                      <p:to>
                                        <a:schemeClr val="bg1"/>
                                      </p:to>
                                    </p:animClr>
                                    <p:animClr clrSpc="rgb" dir="cw">
                                      <p:cBhvr>
                                        <p:cTn id="19" dur="250" autoRev="1" fill="remove"/>
                                        <p:tgtEl>
                                          <p:spTgt spid="2">
                                            <p:txEl>
                                              <p:pRg st="1" end="1"/>
                                            </p:txEl>
                                          </p:spTgt>
                                        </p:tgtEl>
                                        <p:attrNameLst>
                                          <p:attrName>fillcolor</p:attrName>
                                        </p:attrNameLst>
                                      </p:cBhvr>
                                      <p:to>
                                        <a:schemeClr val="bg1"/>
                                      </p:to>
                                    </p:animClr>
                                    <p:set>
                                      <p:cBhvr>
                                        <p:cTn id="20" dur="250" autoRev="1" fill="remove"/>
                                        <p:tgtEl>
                                          <p:spTgt spid="2">
                                            <p:txEl>
                                              <p:pRg st="1" end="1"/>
                                            </p:txEl>
                                          </p:spTgt>
                                        </p:tgtEl>
                                        <p:attrNameLst>
                                          <p:attrName>fill.type</p:attrName>
                                        </p:attrNameLst>
                                      </p:cBhvr>
                                      <p:to>
                                        <p:strVal val="solid"/>
                                      </p:to>
                                    </p:set>
                                    <p:set>
                                      <p:cBhvr>
                                        <p:cTn id="21" dur="250" autoRev="1" fill="remove"/>
                                        <p:tgtEl>
                                          <p:spTgt spid="2">
                                            <p:txEl>
                                              <p:pRg st="1" end="1"/>
                                            </p:txEl>
                                          </p:spTgt>
                                        </p:tgtEl>
                                        <p:attrNameLst>
                                          <p:attrName>fill.on</p:attrName>
                                        </p:attrNameLst>
                                      </p:cBhvr>
                                      <p:to>
                                        <p:strVal val="true"/>
                                      </p:to>
                                    </p:set>
                                  </p:childTnLst>
                                </p:cTn>
                              </p:par>
                            </p:childTnLst>
                          </p:cTn>
                        </p:par>
                      </p:childTnLst>
                    </p:cTn>
                  </p:par>
                  <p:par>
                    <p:cTn id="22" fill="hold">
                      <p:stCondLst>
                        <p:cond delay="indefinite"/>
                      </p:stCondLst>
                      <p:childTnLst>
                        <p:par>
                          <p:cTn id="23" fill="hold">
                            <p:stCondLst>
                              <p:cond delay="0"/>
                            </p:stCondLst>
                            <p:childTnLst>
                              <p:par>
                                <p:cTn id="24" presetID="27" presetClass="emph" presetSubtype="0" fill="remove" grpId="0" nodeType="clickEffect">
                                  <p:stCondLst>
                                    <p:cond delay="0"/>
                                  </p:stCondLst>
                                  <p:childTnLst>
                                    <p:animClr clrSpc="rgb" dir="cw">
                                      <p:cBhvr override="childStyle">
                                        <p:cTn id="25" dur="250" autoRev="1" fill="remove"/>
                                        <p:tgtEl>
                                          <p:spTgt spid="2">
                                            <p:txEl>
                                              <p:pRg st="2" end="2"/>
                                            </p:txEl>
                                          </p:spTgt>
                                        </p:tgtEl>
                                        <p:attrNameLst>
                                          <p:attrName>style.color</p:attrName>
                                        </p:attrNameLst>
                                      </p:cBhvr>
                                      <p:to>
                                        <a:schemeClr val="bg1"/>
                                      </p:to>
                                    </p:animClr>
                                    <p:animClr clrSpc="rgb" dir="cw">
                                      <p:cBhvr>
                                        <p:cTn id="26" dur="250" autoRev="1" fill="remove"/>
                                        <p:tgtEl>
                                          <p:spTgt spid="2">
                                            <p:txEl>
                                              <p:pRg st="2" end="2"/>
                                            </p:txEl>
                                          </p:spTgt>
                                        </p:tgtEl>
                                        <p:attrNameLst>
                                          <p:attrName>fillcolor</p:attrName>
                                        </p:attrNameLst>
                                      </p:cBhvr>
                                      <p:to>
                                        <a:schemeClr val="bg1"/>
                                      </p:to>
                                    </p:animClr>
                                    <p:set>
                                      <p:cBhvr>
                                        <p:cTn id="27" dur="250" autoRev="1" fill="remove"/>
                                        <p:tgtEl>
                                          <p:spTgt spid="2">
                                            <p:txEl>
                                              <p:pRg st="2" end="2"/>
                                            </p:txEl>
                                          </p:spTgt>
                                        </p:tgtEl>
                                        <p:attrNameLst>
                                          <p:attrName>fill.type</p:attrName>
                                        </p:attrNameLst>
                                      </p:cBhvr>
                                      <p:to>
                                        <p:strVal val="solid"/>
                                      </p:to>
                                    </p:set>
                                    <p:set>
                                      <p:cBhvr>
                                        <p:cTn id="28" dur="250" autoRev="1" fill="remove"/>
                                        <p:tgtEl>
                                          <p:spTgt spid="2">
                                            <p:txEl>
                                              <p:pRg st="2" end="2"/>
                                            </p:txEl>
                                          </p:spTgt>
                                        </p:tgtEl>
                                        <p:attrNameLst>
                                          <p:attrName>fill.on</p:attrName>
                                        </p:attrNameLst>
                                      </p:cBhvr>
                                      <p:to>
                                        <p:strVal val="true"/>
                                      </p:to>
                                    </p:set>
                                  </p:childTnLst>
                                </p:cTn>
                              </p:par>
                            </p:childTnLst>
                          </p:cTn>
                        </p:par>
                      </p:childTnLst>
                    </p:cTn>
                  </p:par>
                  <p:par>
                    <p:cTn id="29" fill="hold">
                      <p:stCondLst>
                        <p:cond delay="indefinite"/>
                      </p:stCondLst>
                      <p:childTnLst>
                        <p:par>
                          <p:cTn id="30" fill="hold">
                            <p:stCondLst>
                              <p:cond delay="0"/>
                            </p:stCondLst>
                            <p:childTnLst>
                              <p:par>
                                <p:cTn id="31" presetID="27" presetClass="emph" presetSubtype="0" fill="remove" grpId="0" nodeType="clickEffect">
                                  <p:stCondLst>
                                    <p:cond delay="0"/>
                                  </p:stCondLst>
                                  <p:childTnLst>
                                    <p:animClr clrSpc="rgb" dir="cw">
                                      <p:cBhvr override="childStyle">
                                        <p:cTn id="32" dur="250" autoRev="1" fill="remove"/>
                                        <p:tgtEl>
                                          <p:spTgt spid="2">
                                            <p:txEl>
                                              <p:pRg st="3" end="3"/>
                                            </p:txEl>
                                          </p:spTgt>
                                        </p:tgtEl>
                                        <p:attrNameLst>
                                          <p:attrName>style.color</p:attrName>
                                        </p:attrNameLst>
                                      </p:cBhvr>
                                      <p:to>
                                        <a:schemeClr val="bg1"/>
                                      </p:to>
                                    </p:animClr>
                                    <p:animClr clrSpc="rgb" dir="cw">
                                      <p:cBhvr>
                                        <p:cTn id="33" dur="250" autoRev="1" fill="remove"/>
                                        <p:tgtEl>
                                          <p:spTgt spid="2">
                                            <p:txEl>
                                              <p:pRg st="3" end="3"/>
                                            </p:txEl>
                                          </p:spTgt>
                                        </p:tgtEl>
                                        <p:attrNameLst>
                                          <p:attrName>fillcolor</p:attrName>
                                        </p:attrNameLst>
                                      </p:cBhvr>
                                      <p:to>
                                        <a:schemeClr val="bg1"/>
                                      </p:to>
                                    </p:animClr>
                                    <p:set>
                                      <p:cBhvr>
                                        <p:cTn id="34" dur="250" autoRev="1" fill="remove"/>
                                        <p:tgtEl>
                                          <p:spTgt spid="2">
                                            <p:txEl>
                                              <p:pRg st="3" end="3"/>
                                            </p:txEl>
                                          </p:spTgt>
                                        </p:tgtEl>
                                        <p:attrNameLst>
                                          <p:attrName>fill.type</p:attrName>
                                        </p:attrNameLst>
                                      </p:cBhvr>
                                      <p:to>
                                        <p:strVal val="solid"/>
                                      </p:to>
                                    </p:set>
                                    <p:set>
                                      <p:cBhvr>
                                        <p:cTn id="35" dur="250" autoRev="1" fill="remove"/>
                                        <p:tgtEl>
                                          <p:spTgt spid="2">
                                            <p:txEl>
                                              <p:pRg st="3" end="3"/>
                                            </p:txEl>
                                          </p:spTgt>
                                        </p:tgtEl>
                                        <p:attrNameLst>
                                          <p:attrName>fill.on</p:attrName>
                                        </p:attrNameLst>
                                      </p:cBhvr>
                                      <p:to>
                                        <p:strVal val="true"/>
                                      </p:to>
                                    </p:set>
                                  </p:childTnLst>
                                </p:cTn>
                              </p:par>
                            </p:childTnLst>
                          </p:cTn>
                        </p:par>
                      </p:childTnLst>
                    </p:cTn>
                  </p:par>
                  <p:par>
                    <p:cTn id="36" fill="hold">
                      <p:stCondLst>
                        <p:cond delay="indefinite"/>
                      </p:stCondLst>
                      <p:childTnLst>
                        <p:par>
                          <p:cTn id="37" fill="hold">
                            <p:stCondLst>
                              <p:cond delay="0"/>
                            </p:stCondLst>
                            <p:childTnLst>
                              <p:par>
                                <p:cTn id="38" presetID="27" presetClass="emph" presetSubtype="0" fill="remove" grpId="0" nodeType="clickEffect">
                                  <p:stCondLst>
                                    <p:cond delay="0"/>
                                  </p:stCondLst>
                                  <p:childTnLst>
                                    <p:animClr clrSpc="rgb" dir="cw">
                                      <p:cBhvr override="childStyle">
                                        <p:cTn id="39" dur="250" autoRev="1" fill="remove"/>
                                        <p:tgtEl>
                                          <p:spTgt spid="2">
                                            <p:txEl>
                                              <p:pRg st="4" end="4"/>
                                            </p:txEl>
                                          </p:spTgt>
                                        </p:tgtEl>
                                        <p:attrNameLst>
                                          <p:attrName>style.color</p:attrName>
                                        </p:attrNameLst>
                                      </p:cBhvr>
                                      <p:to>
                                        <a:schemeClr val="bg1"/>
                                      </p:to>
                                    </p:animClr>
                                    <p:animClr clrSpc="rgb" dir="cw">
                                      <p:cBhvr>
                                        <p:cTn id="40" dur="250" autoRev="1" fill="remove"/>
                                        <p:tgtEl>
                                          <p:spTgt spid="2">
                                            <p:txEl>
                                              <p:pRg st="4" end="4"/>
                                            </p:txEl>
                                          </p:spTgt>
                                        </p:tgtEl>
                                        <p:attrNameLst>
                                          <p:attrName>fillcolor</p:attrName>
                                        </p:attrNameLst>
                                      </p:cBhvr>
                                      <p:to>
                                        <a:schemeClr val="bg1"/>
                                      </p:to>
                                    </p:animClr>
                                    <p:set>
                                      <p:cBhvr>
                                        <p:cTn id="41" dur="250" autoRev="1" fill="remove"/>
                                        <p:tgtEl>
                                          <p:spTgt spid="2">
                                            <p:txEl>
                                              <p:pRg st="4" end="4"/>
                                            </p:txEl>
                                          </p:spTgt>
                                        </p:tgtEl>
                                        <p:attrNameLst>
                                          <p:attrName>fill.type</p:attrName>
                                        </p:attrNameLst>
                                      </p:cBhvr>
                                      <p:to>
                                        <p:strVal val="solid"/>
                                      </p:to>
                                    </p:set>
                                    <p:set>
                                      <p:cBhvr>
                                        <p:cTn id="42" dur="250" autoRev="1" fill="remove"/>
                                        <p:tgtEl>
                                          <p:spTgt spid="2">
                                            <p:txEl>
                                              <p:pRg st="4" end="4"/>
                                            </p:txEl>
                                          </p:spTgt>
                                        </p:tgtEl>
                                        <p:attrNameLst>
                                          <p:attrName>fill.on</p:attrName>
                                        </p:attrNameLst>
                                      </p:cBhvr>
                                      <p:to>
                                        <p:strVal val="true"/>
                                      </p:to>
                                    </p:set>
                                  </p:childTnLst>
                                </p:cTn>
                              </p:par>
                            </p:childTnLst>
                          </p:cTn>
                        </p:par>
                      </p:childTnLst>
                    </p:cTn>
                  </p:par>
                  <p:par>
                    <p:cTn id="43" fill="hold">
                      <p:stCondLst>
                        <p:cond delay="indefinite"/>
                      </p:stCondLst>
                      <p:childTnLst>
                        <p:par>
                          <p:cTn id="44" fill="hold">
                            <p:stCondLst>
                              <p:cond delay="0"/>
                            </p:stCondLst>
                            <p:childTnLst>
                              <p:par>
                                <p:cTn id="45" presetID="27" presetClass="emph" presetSubtype="0" fill="remove" grpId="0" nodeType="clickEffect">
                                  <p:stCondLst>
                                    <p:cond delay="0"/>
                                  </p:stCondLst>
                                  <p:childTnLst>
                                    <p:animClr clrSpc="rgb" dir="cw">
                                      <p:cBhvr override="childStyle">
                                        <p:cTn id="46" dur="250" autoRev="1" fill="remove"/>
                                        <p:tgtEl>
                                          <p:spTgt spid="2">
                                            <p:txEl>
                                              <p:pRg st="5" end="5"/>
                                            </p:txEl>
                                          </p:spTgt>
                                        </p:tgtEl>
                                        <p:attrNameLst>
                                          <p:attrName>style.color</p:attrName>
                                        </p:attrNameLst>
                                      </p:cBhvr>
                                      <p:to>
                                        <a:schemeClr val="bg1"/>
                                      </p:to>
                                    </p:animClr>
                                    <p:animClr clrSpc="rgb" dir="cw">
                                      <p:cBhvr>
                                        <p:cTn id="47" dur="250" autoRev="1" fill="remove"/>
                                        <p:tgtEl>
                                          <p:spTgt spid="2">
                                            <p:txEl>
                                              <p:pRg st="5" end="5"/>
                                            </p:txEl>
                                          </p:spTgt>
                                        </p:tgtEl>
                                        <p:attrNameLst>
                                          <p:attrName>fillcolor</p:attrName>
                                        </p:attrNameLst>
                                      </p:cBhvr>
                                      <p:to>
                                        <a:schemeClr val="bg1"/>
                                      </p:to>
                                    </p:animClr>
                                    <p:set>
                                      <p:cBhvr>
                                        <p:cTn id="48" dur="250" autoRev="1" fill="remove"/>
                                        <p:tgtEl>
                                          <p:spTgt spid="2">
                                            <p:txEl>
                                              <p:pRg st="5" end="5"/>
                                            </p:txEl>
                                          </p:spTgt>
                                        </p:tgtEl>
                                        <p:attrNameLst>
                                          <p:attrName>fill.type</p:attrName>
                                        </p:attrNameLst>
                                      </p:cBhvr>
                                      <p:to>
                                        <p:strVal val="solid"/>
                                      </p:to>
                                    </p:set>
                                    <p:set>
                                      <p:cBhvr>
                                        <p:cTn id="49" dur="250" autoRev="1" fill="remove"/>
                                        <p:tgtEl>
                                          <p:spTgt spid="2">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81001" y="2675467"/>
            <a:ext cx="8229600" cy="3450696"/>
          </a:xfrm>
        </p:spPr>
        <p:txBody>
          <a:bodyPr>
            <a:normAutofit/>
          </a:bodyPr>
          <a:lstStyle/>
          <a:p>
            <a:r>
              <a:rPr lang="ar-JO" sz="3200" dirty="0" smtClean="0"/>
              <a:t>1- صاحب الصدقة يبارك الله له في ماله .</a:t>
            </a:r>
          </a:p>
          <a:p>
            <a:r>
              <a:rPr lang="ar-JO" sz="3200" dirty="0" smtClean="0"/>
              <a:t>2- يضاعف الله تعالى للمتصدق أجره .</a:t>
            </a:r>
          </a:p>
          <a:p>
            <a:r>
              <a:rPr lang="ar-JO" sz="3200" dirty="0" smtClean="0"/>
              <a:t>3- المتصدق تدعو له الملائكة بالبركة كل يوم بخلاف الممسك .</a:t>
            </a:r>
          </a:p>
          <a:p>
            <a:r>
              <a:rPr lang="ar-JO" sz="3200" dirty="0" smtClean="0"/>
              <a:t>4- الصدقة وقاية من النار يمحو الله بها الخطيئة .</a:t>
            </a:r>
          </a:p>
          <a:p>
            <a:pPr marL="0" indent="0">
              <a:buNone/>
            </a:pPr>
            <a:endParaRPr lang="ar-SA" sz="3200" dirty="0"/>
          </a:p>
        </p:txBody>
      </p:sp>
      <p:sp>
        <p:nvSpPr>
          <p:cNvPr id="3" name="عنوان 2"/>
          <p:cNvSpPr>
            <a:spLocks noGrp="1"/>
          </p:cNvSpPr>
          <p:nvPr>
            <p:ph type="title"/>
          </p:nvPr>
        </p:nvSpPr>
        <p:spPr/>
        <p:txBody>
          <a:bodyPr/>
          <a:lstStyle/>
          <a:p>
            <a:r>
              <a:rPr lang="ar-JO" dirty="0" smtClean="0"/>
              <a:t>فضل الصدقة وفوائدها</a:t>
            </a:r>
            <a:endParaRPr lang="ar-SA" dirty="0"/>
          </a:p>
        </p:txBody>
      </p:sp>
    </p:spTree>
    <p:extLst>
      <p:ext uri="{BB962C8B-B14F-4D97-AF65-F5344CB8AC3E}">
        <p14:creationId xmlns:p14="http://schemas.microsoft.com/office/powerpoint/2010/main" val="304955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80">
                                          <p:stCondLst>
                                            <p:cond delay="0"/>
                                          </p:stCondLst>
                                        </p:cTn>
                                        <p:tgtEl>
                                          <p:spTgt spid="2">
                                            <p:txEl>
                                              <p:pRg st="1" end="1"/>
                                            </p:txEl>
                                          </p:spTgt>
                                        </p:tgtEl>
                                      </p:cBhvr>
                                    </p:animEffect>
                                    <p:anim calcmode="lin" valueType="num">
                                      <p:cBhvr>
                                        <p:cTn id="26"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1" end="1"/>
                                            </p:txEl>
                                          </p:spTgt>
                                        </p:tgtEl>
                                      </p:cBhvr>
                                      <p:to x="100000" y="60000"/>
                                    </p:animScale>
                                    <p:animScale>
                                      <p:cBhvr>
                                        <p:cTn id="32" dur="166" decel="50000">
                                          <p:stCondLst>
                                            <p:cond delay="676"/>
                                          </p:stCondLst>
                                        </p:cTn>
                                        <p:tgtEl>
                                          <p:spTgt spid="2">
                                            <p:txEl>
                                              <p:pRg st="1" end="1"/>
                                            </p:txEl>
                                          </p:spTgt>
                                        </p:tgtEl>
                                      </p:cBhvr>
                                      <p:to x="100000" y="100000"/>
                                    </p:animScale>
                                    <p:animScale>
                                      <p:cBhvr>
                                        <p:cTn id="33" dur="26">
                                          <p:stCondLst>
                                            <p:cond delay="1312"/>
                                          </p:stCondLst>
                                        </p:cTn>
                                        <p:tgtEl>
                                          <p:spTgt spid="2">
                                            <p:txEl>
                                              <p:pRg st="1" end="1"/>
                                            </p:txEl>
                                          </p:spTgt>
                                        </p:tgtEl>
                                      </p:cBhvr>
                                      <p:to x="100000" y="80000"/>
                                    </p:animScale>
                                    <p:animScale>
                                      <p:cBhvr>
                                        <p:cTn id="34" dur="166" decel="50000">
                                          <p:stCondLst>
                                            <p:cond delay="1338"/>
                                          </p:stCondLst>
                                        </p:cTn>
                                        <p:tgtEl>
                                          <p:spTgt spid="2">
                                            <p:txEl>
                                              <p:pRg st="1" end="1"/>
                                            </p:txEl>
                                          </p:spTgt>
                                        </p:tgtEl>
                                      </p:cBhvr>
                                      <p:to x="100000" y="100000"/>
                                    </p:animScale>
                                    <p:animScale>
                                      <p:cBhvr>
                                        <p:cTn id="35" dur="26">
                                          <p:stCondLst>
                                            <p:cond delay="1642"/>
                                          </p:stCondLst>
                                        </p:cTn>
                                        <p:tgtEl>
                                          <p:spTgt spid="2">
                                            <p:txEl>
                                              <p:pRg st="1" end="1"/>
                                            </p:txEl>
                                          </p:spTgt>
                                        </p:tgtEl>
                                      </p:cBhvr>
                                      <p:to x="100000" y="90000"/>
                                    </p:animScale>
                                    <p:animScale>
                                      <p:cBhvr>
                                        <p:cTn id="36" dur="166" decel="50000">
                                          <p:stCondLst>
                                            <p:cond delay="1668"/>
                                          </p:stCondLst>
                                        </p:cTn>
                                        <p:tgtEl>
                                          <p:spTgt spid="2">
                                            <p:txEl>
                                              <p:pRg st="1" end="1"/>
                                            </p:txEl>
                                          </p:spTgt>
                                        </p:tgtEl>
                                      </p:cBhvr>
                                      <p:to x="100000" y="100000"/>
                                    </p:animScale>
                                    <p:animScale>
                                      <p:cBhvr>
                                        <p:cTn id="37" dur="26">
                                          <p:stCondLst>
                                            <p:cond delay="1808"/>
                                          </p:stCondLst>
                                        </p:cTn>
                                        <p:tgtEl>
                                          <p:spTgt spid="2">
                                            <p:txEl>
                                              <p:pRg st="1" end="1"/>
                                            </p:txEl>
                                          </p:spTgt>
                                        </p:tgtEl>
                                      </p:cBhvr>
                                      <p:to x="100000" y="95000"/>
                                    </p:animScale>
                                    <p:animScale>
                                      <p:cBhvr>
                                        <p:cTn id="38" dur="166" decel="50000">
                                          <p:stCondLst>
                                            <p:cond delay="1834"/>
                                          </p:stCondLst>
                                        </p:cTn>
                                        <p:tgtEl>
                                          <p:spTgt spid="2">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Effect transition="in" filter="wipe(down)">
                                      <p:cBhvr>
                                        <p:cTn id="43" dur="580">
                                          <p:stCondLst>
                                            <p:cond delay="0"/>
                                          </p:stCondLst>
                                        </p:cTn>
                                        <p:tgtEl>
                                          <p:spTgt spid="2">
                                            <p:txEl>
                                              <p:pRg st="2" end="2"/>
                                            </p:txEl>
                                          </p:spTgt>
                                        </p:tgtEl>
                                      </p:cBhvr>
                                    </p:animEffect>
                                    <p:anim calcmode="lin" valueType="num">
                                      <p:cBhvr>
                                        <p:cTn id="44"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xEl>
                                              <p:pRg st="2" end="2"/>
                                            </p:txEl>
                                          </p:spTgt>
                                        </p:tgtEl>
                                      </p:cBhvr>
                                      <p:to x="100000" y="60000"/>
                                    </p:animScale>
                                    <p:animScale>
                                      <p:cBhvr>
                                        <p:cTn id="50" dur="166" decel="50000">
                                          <p:stCondLst>
                                            <p:cond delay="676"/>
                                          </p:stCondLst>
                                        </p:cTn>
                                        <p:tgtEl>
                                          <p:spTgt spid="2">
                                            <p:txEl>
                                              <p:pRg st="2" end="2"/>
                                            </p:txEl>
                                          </p:spTgt>
                                        </p:tgtEl>
                                      </p:cBhvr>
                                      <p:to x="100000" y="100000"/>
                                    </p:animScale>
                                    <p:animScale>
                                      <p:cBhvr>
                                        <p:cTn id="51" dur="26">
                                          <p:stCondLst>
                                            <p:cond delay="1312"/>
                                          </p:stCondLst>
                                        </p:cTn>
                                        <p:tgtEl>
                                          <p:spTgt spid="2">
                                            <p:txEl>
                                              <p:pRg st="2" end="2"/>
                                            </p:txEl>
                                          </p:spTgt>
                                        </p:tgtEl>
                                      </p:cBhvr>
                                      <p:to x="100000" y="80000"/>
                                    </p:animScale>
                                    <p:animScale>
                                      <p:cBhvr>
                                        <p:cTn id="52" dur="166" decel="50000">
                                          <p:stCondLst>
                                            <p:cond delay="1338"/>
                                          </p:stCondLst>
                                        </p:cTn>
                                        <p:tgtEl>
                                          <p:spTgt spid="2">
                                            <p:txEl>
                                              <p:pRg st="2" end="2"/>
                                            </p:txEl>
                                          </p:spTgt>
                                        </p:tgtEl>
                                      </p:cBhvr>
                                      <p:to x="100000" y="100000"/>
                                    </p:animScale>
                                    <p:animScale>
                                      <p:cBhvr>
                                        <p:cTn id="53" dur="26">
                                          <p:stCondLst>
                                            <p:cond delay="1642"/>
                                          </p:stCondLst>
                                        </p:cTn>
                                        <p:tgtEl>
                                          <p:spTgt spid="2">
                                            <p:txEl>
                                              <p:pRg st="2" end="2"/>
                                            </p:txEl>
                                          </p:spTgt>
                                        </p:tgtEl>
                                      </p:cBhvr>
                                      <p:to x="100000" y="90000"/>
                                    </p:animScale>
                                    <p:animScale>
                                      <p:cBhvr>
                                        <p:cTn id="54" dur="166" decel="50000">
                                          <p:stCondLst>
                                            <p:cond delay="1668"/>
                                          </p:stCondLst>
                                        </p:cTn>
                                        <p:tgtEl>
                                          <p:spTgt spid="2">
                                            <p:txEl>
                                              <p:pRg st="2" end="2"/>
                                            </p:txEl>
                                          </p:spTgt>
                                        </p:tgtEl>
                                      </p:cBhvr>
                                      <p:to x="100000" y="100000"/>
                                    </p:animScale>
                                    <p:animScale>
                                      <p:cBhvr>
                                        <p:cTn id="55" dur="26">
                                          <p:stCondLst>
                                            <p:cond delay="1808"/>
                                          </p:stCondLst>
                                        </p:cTn>
                                        <p:tgtEl>
                                          <p:spTgt spid="2">
                                            <p:txEl>
                                              <p:pRg st="2" end="2"/>
                                            </p:txEl>
                                          </p:spTgt>
                                        </p:tgtEl>
                                      </p:cBhvr>
                                      <p:to x="100000" y="95000"/>
                                    </p:animScale>
                                    <p:animScale>
                                      <p:cBhvr>
                                        <p:cTn id="56" dur="166" decel="50000">
                                          <p:stCondLst>
                                            <p:cond delay="1834"/>
                                          </p:stCondLst>
                                        </p:cTn>
                                        <p:tgtEl>
                                          <p:spTgt spid="2">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2">
                                            <p:txEl>
                                              <p:pRg st="3" end="3"/>
                                            </p:txEl>
                                          </p:spTgt>
                                        </p:tgtEl>
                                        <p:attrNameLst>
                                          <p:attrName>style.visibility</p:attrName>
                                        </p:attrNameLst>
                                      </p:cBhvr>
                                      <p:to>
                                        <p:strVal val="visible"/>
                                      </p:to>
                                    </p:set>
                                    <p:animEffect transition="in" filter="wipe(down)">
                                      <p:cBhvr>
                                        <p:cTn id="61" dur="580">
                                          <p:stCondLst>
                                            <p:cond delay="0"/>
                                          </p:stCondLst>
                                        </p:cTn>
                                        <p:tgtEl>
                                          <p:spTgt spid="2">
                                            <p:txEl>
                                              <p:pRg st="3" end="3"/>
                                            </p:txEl>
                                          </p:spTgt>
                                        </p:tgtEl>
                                      </p:cBhvr>
                                    </p:animEffect>
                                    <p:anim calcmode="lin" valueType="num">
                                      <p:cBhvr>
                                        <p:cTn id="62"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2">
                                            <p:txEl>
                                              <p:pRg st="3" end="3"/>
                                            </p:txEl>
                                          </p:spTgt>
                                        </p:tgtEl>
                                      </p:cBhvr>
                                      <p:to x="100000" y="60000"/>
                                    </p:animScale>
                                    <p:animScale>
                                      <p:cBhvr>
                                        <p:cTn id="68" dur="166" decel="50000">
                                          <p:stCondLst>
                                            <p:cond delay="676"/>
                                          </p:stCondLst>
                                        </p:cTn>
                                        <p:tgtEl>
                                          <p:spTgt spid="2">
                                            <p:txEl>
                                              <p:pRg st="3" end="3"/>
                                            </p:txEl>
                                          </p:spTgt>
                                        </p:tgtEl>
                                      </p:cBhvr>
                                      <p:to x="100000" y="100000"/>
                                    </p:animScale>
                                    <p:animScale>
                                      <p:cBhvr>
                                        <p:cTn id="69" dur="26">
                                          <p:stCondLst>
                                            <p:cond delay="1312"/>
                                          </p:stCondLst>
                                        </p:cTn>
                                        <p:tgtEl>
                                          <p:spTgt spid="2">
                                            <p:txEl>
                                              <p:pRg st="3" end="3"/>
                                            </p:txEl>
                                          </p:spTgt>
                                        </p:tgtEl>
                                      </p:cBhvr>
                                      <p:to x="100000" y="80000"/>
                                    </p:animScale>
                                    <p:animScale>
                                      <p:cBhvr>
                                        <p:cTn id="70" dur="166" decel="50000">
                                          <p:stCondLst>
                                            <p:cond delay="1338"/>
                                          </p:stCondLst>
                                        </p:cTn>
                                        <p:tgtEl>
                                          <p:spTgt spid="2">
                                            <p:txEl>
                                              <p:pRg st="3" end="3"/>
                                            </p:txEl>
                                          </p:spTgt>
                                        </p:tgtEl>
                                      </p:cBhvr>
                                      <p:to x="100000" y="100000"/>
                                    </p:animScale>
                                    <p:animScale>
                                      <p:cBhvr>
                                        <p:cTn id="71" dur="26">
                                          <p:stCondLst>
                                            <p:cond delay="1642"/>
                                          </p:stCondLst>
                                        </p:cTn>
                                        <p:tgtEl>
                                          <p:spTgt spid="2">
                                            <p:txEl>
                                              <p:pRg st="3" end="3"/>
                                            </p:txEl>
                                          </p:spTgt>
                                        </p:tgtEl>
                                      </p:cBhvr>
                                      <p:to x="100000" y="90000"/>
                                    </p:animScale>
                                    <p:animScale>
                                      <p:cBhvr>
                                        <p:cTn id="72" dur="166" decel="50000">
                                          <p:stCondLst>
                                            <p:cond delay="1668"/>
                                          </p:stCondLst>
                                        </p:cTn>
                                        <p:tgtEl>
                                          <p:spTgt spid="2">
                                            <p:txEl>
                                              <p:pRg st="3" end="3"/>
                                            </p:txEl>
                                          </p:spTgt>
                                        </p:tgtEl>
                                      </p:cBhvr>
                                      <p:to x="100000" y="100000"/>
                                    </p:animScale>
                                    <p:animScale>
                                      <p:cBhvr>
                                        <p:cTn id="73" dur="26">
                                          <p:stCondLst>
                                            <p:cond delay="1808"/>
                                          </p:stCondLst>
                                        </p:cTn>
                                        <p:tgtEl>
                                          <p:spTgt spid="2">
                                            <p:txEl>
                                              <p:pRg st="3" end="3"/>
                                            </p:txEl>
                                          </p:spTgt>
                                        </p:tgtEl>
                                      </p:cBhvr>
                                      <p:to x="100000" y="95000"/>
                                    </p:animScale>
                                    <p:animScale>
                                      <p:cBhvr>
                                        <p:cTn id="74" dur="166" decel="50000">
                                          <p:stCondLst>
                                            <p:cond delay="1834"/>
                                          </p:stCondLst>
                                        </p:cTn>
                                        <p:tgtEl>
                                          <p:spTgt spid="2">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76" y="1"/>
            <a:ext cx="9126424" cy="5282534"/>
          </a:xfrm>
        </p:spPr>
      </p:pic>
      <p:sp>
        <p:nvSpPr>
          <p:cNvPr id="5" name="مربع نص 4"/>
          <p:cNvSpPr txBox="1"/>
          <p:nvPr/>
        </p:nvSpPr>
        <p:spPr>
          <a:xfrm>
            <a:off x="0" y="5282535"/>
            <a:ext cx="9144000" cy="156966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1">
            <a:spAutoFit/>
          </a:bodyPr>
          <a:lstStyle/>
          <a:p>
            <a:r>
              <a:rPr lang="ar-JO" sz="3200" dirty="0" smtClean="0">
                <a:solidFill>
                  <a:schemeClr val="bg2">
                    <a:lumMod val="10000"/>
                  </a:schemeClr>
                </a:solidFill>
              </a:rPr>
              <a:t>ظاهرة التسول ظاهرة مرفوضة من قبل المجتمع المسلم فالفقير لا يلجأ الى هذه الظاهرة لأنه يعلم أن ديننا أوجب له حق في مال الأغنياء يطالب به بطريقة تحفظ كرامته وماء وجهه</a:t>
            </a:r>
            <a:endParaRPr lang="ar-SA" sz="3200" dirty="0">
              <a:solidFill>
                <a:schemeClr val="bg2">
                  <a:lumMod val="10000"/>
                </a:schemeClr>
              </a:solidFill>
            </a:endParaRPr>
          </a:p>
        </p:txBody>
      </p:sp>
    </p:spTree>
    <p:extLst>
      <p:ext uri="{BB962C8B-B14F-4D97-AF65-F5344CB8AC3E}">
        <p14:creationId xmlns:p14="http://schemas.microsoft.com/office/powerpoint/2010/main" val="32603424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xit" presetSubtype="32" fill="hold" grpId="0" nodeType="clickEffect">
                                  <p:stCondLst>
                                    <p:cond delay="0"/>
                                  </p:stCondLst>
                                  <p:childTnLst>
                                    <p:animEffect transition="out" filter="plus(out)">
                                      <p:cBhvr>
                                        <p:cTn id="11" dur="2000"/>
                                        <p:tgtEl>
                                          <p:spTgt spid="5"/>
                                        </p:tgtEl>
                                      </p:cBhvr>
                                    </p:animEffect>
                                    <p:set>
                                      <p:cBhvr>
                                        <p:cTn id="12"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شكل موجة">
  <a:themeElements>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شكل موجة">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كل موجة">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49</TotalTime>
  <Words>203</Words>
  <Application>Microsoft Office PowerPoint</Application>
  <PresentationFormat>عرض على الشاشة (3:4)‏</PresentationFormat>
  <Paragraphs>25</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شكل موجة</vt:lpstr>
      <vt:lpstr>مدرسة بنات الماليزية الاساسية</vt:lpstr>
      <vt:lpstr>عرض تقديمي في PowerPoint</vt:lpstr>
      <vt:lpstr>الأهداف </vt:lpstr>
      <vt:lpstr>مفهوم الصدقة </vt:lpstr>
      <vt:lpstr>عرض تقديمي في PowerPoint</vt:lpstr>
      <vt:lpstr>عرض تقديمي في PowerPoint</vt:lpstr>
      <vt:lpstr>أنواع الصدقات</vt:lpstr>
      <vt:lpstr>فضل الصدقة وفوائدها</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مدرسة بنات الماليزية الاساسية</dc:title>
  <dc:creator>wasfi</dc:creator>
  <cp:lastModifiedBy>wasfi</cp:lastModifiedBy>
  <cp:revision>7</cp:revision>
  <dcterms:created xsi:type="dcterms:W3CDTF">2021-11-17T19:24:29Z</dcterms:created>
  <dcterms:modified xsi:type="dcterms:W3CDTF">2021-12-01T12:15:54Z</dcterms:modified>
</cp:coreProperties>
</file>