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30" r:id="rId2"/>
    <p:sldId id="332" r:id="rId3"/>
    <p:sldId id="331" r:id="rId4"/>
    <p:sldId id="284" r:id="rId5"/>
    <p:sldId id="283" r:id="rId6"/>
    <p:sldId id="305" r:id="rId7"/>
    <p:sldId id="286" r:id="rId8"/>
    <p:sldId id="287" r:id="rId9"/>
    <p:sldId id="288" r:id="rId10"/>
    <p:sldId id="333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CCCCFF"/>
    <a:srgbClr val="FF9999"/>
    <a:srgbClr val="FFFFCC"/>
    <a:srgbClr val="800080"/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59" autoAdjust="0"/>
    <p:restoredTop sz="94660"/>
  </p:normalViewPr>
  <p:slideViewPr>
    <p:cSldViewPr>
      <p:cViewPr>
        <p:scale>
          <a:sx n="73" d="100"/>
          <a:sy n="73" d="100"/>
        </p:scale>
        <p:origin x="-606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2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B03D764-34EF-4627-9601-9B506ED5175D}" type="datetimeFigureOut">
              <a:rPr lang="ar-SA" smtClean="0"/>
              <a:t>26/04/1443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BB3F7F5-2D96-4FAD-9FCE-40BCD9774A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57696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3F7F5-2D96-4FAD-9FCE-40BCD9774A14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16547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1F42B-D476-4DAE-94F7-D70960C739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9059A2-E9B3-4BA7-ADC8-D924CB5B44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30D71-4967-4F5F-8107-2F805B33BE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عنوان ومخطط أو مخطط هيكل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ـ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ar-SA" noProof="0" smtClean="0"/>
              <a:t>انقر فوق الأيقونة لإضافة رسم SmartArt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2AFF2-F265-49BB-B94E-9B4AF01356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4096E-6442-4A87-8F39-8B53F6C611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974655-40C6-48E7-9D15-3C9764812E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437D3-6D5C-4287-8143-6AACC5CE18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26352-1DF9-4DDC-BCF6-1A9D1B918E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04AE7-BEF2-45DB-905C-4AF0C4C583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CD50E-3C40-4E2E-9064-816DF799E2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BE948-0B2C-450A-B527-4FEEED10EB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ar-SA" noProof="0" smtClean="0"/>
              <a:t>انقر فوق الأيقونة لإضافة صورة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092F2-3503-4461-A4FE-6A661CE855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2B82542-076B-49C4-A02D-C4637D6BC9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3.wav"/><Relationship Id="rId4" Type="http://schemas.openxmlformats.org/officeDocument/2006/relationships/audio" Target="../media/audio2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7.wav"/><Relationship Id="rId7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-531813"/>
            <a:ext cx="8229600" cy="1384301"/>
          </a:xfrm>
        </p:spPr>
        <p:txBody>
          <a:bodyPr/>
          <a:lstStyle/>
          <a:p>
            <a:pPr algn="ctr" eaLnBrk="1" hangingPunct="1">
              <a:defRPr/>
            </a:pPr>
            <a:r>
              <a:rPr lang="ar-SA" sz="2800" smtClean="0">
                <a:solidFill>
                  <a:srgbClr val="990099"/>
                </a:solidFill>
              </a:rPr>
              <a:t>بسم الله الرحمن الرحيم</a:t>
            </a:r>
            <a:endParaRPr lang="en-US" sz="2800" smtClean="0">
              <a:solidFill>
                <a:srgbClr val="990099"/>
              </a:solidFill>
            </a:endParaRPr>
          </a:p>
        </p:txBody>
      </p:sp>
      <p:sp>
        <p:nvSpPr>
          <p:cNvPr id="187397" name="WordArt 5"/>
          <p:cNvSpPr>
            <a:spLocks noChangeArrowheads="1" noChangeShapeType="1" noTextEdit="1"/>
          </p:cNvSpPr>
          <p:nvPr/>
        </p:nvSpPr>
        <p:spPr bwMode="auto">
          <a:xfrm>
            <a:off x="1066800" y="457200"/>
            <a:ext cx="7091409" cy="1981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ar-SA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ndalus"/>
                <a:cs typeface="Andalus"/>
              </a:rPr>
              <a:t>التضحية والفداء</a:t>
            </a:r>
            <a:endParaRPr lang="ar-SA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7030A0"/>
              </a:solidFill>
              <a:latin typeface="Andalus"/>
              <a:cs typeface="Andalus"/>
            </a:endParaRPr>
          </a:p>
        </p:txBody>
      </p:sp>
      <p:sp>
        <p:nvSpPr>
          <p:cNvPr id="187398" name="Text Box 6"/>
          <p:cNvSpPr txBox="1">
            <a:spLocks noChangeArrowheads="1"/>
          </p:cNvSpPr>
          <p:nvPr/>
        </p:nvSpPr>
        <p:spPr bwMode="auto">
          <a:xfrm>
            <a:off x="1785918" y="2714620"/>
            <a:ext cx="5580063" cy="718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120000"/>
            </a:pPr>
            <a:r>
              <a:rPr lang="ar-SA" sz="4400" b="1" dirty="0">
                <a:solidFill>
                  <a:srgbClr val="7030A0"/>
                </a:solidFill>
                <a:latin typeface="Andalus" pitchFamily="18" charset="-78"/>
                <a:cs typeface="Andalus" pitchFamily="18" charset="-78"/>
              </a:rPr>
              <a:t>للصف </a:t>
            </a:r>
            <a:r>
              <a:rPr lang="ar-SA" sz="4400" b="1" dirty="0" smtClean="0">
                <a:solidFill>
                  <a:srgbClr val="7030A0"/>
                </a:solidFill>
                <a:latin typeface="Andalus" pitchFamily="18" charset="-78"/>
                <a:cs typeface="Andalus" pitchFamily="18" charset="-78"/>
              </a:rPr>
              <a:t>السابع الأساسي</a:t>
            </a:r>
            <a:endParaRPr lang="en-US" sz="4400" b="1" dirty="0">
              <a:solidFill>
                <a:srgbClr val="7030A0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87399" name="Text Box 7"/>
          <p:cNvSpPr txBox="1">
            <a:spLocks noChangeArrowheads="1"/>
          </p:cNvSpPr>
          <p:nvPr/>
        </p:nvSpPr>
        <p:spPr bwMode="auto">
          <a:xfrm>
            <a:off x="1928794" y="3733800"/>
            <a:ext cx="507209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4800" b="1" dirty="0">
                <a:solidFill>
                  <a:srgbClr val="0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إعداد وتنفيذ</a:t>
            </a:r>
          </a:p>
          <a:p>
            <a:pPr algn="ctr"/>
            <a:r>
              <a:rPr lang="ar-SA" sz="4000" b="1" dirty="0">
                <a:solidFill>
                  <a:srgbClr val="0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ar-SA" sz="4000" b="1" dirty="0" smtClean="0">
                <a:solidFill>
                  <a:srgbClr val="0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المعلمة: </a:t>
            </a:r>
            <a:r>
              <a:rPr lang="ar-SA" sz="4000" b="1" dirty="0" err="1" smtClean="0">
                <a:solidFill>
                  <a:srgbClr val="0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جاودة</a:t>
            </a:r>
            <a:r>
              <a:rPr lang="ar-SA" sz="4000" b="1" dirty="0" smtClean="0">
                <a:solidFill>
                  <a:srgbClr val="0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 الأطرش</a:t>
            </a:r>
            <a:endParaRPr lang="en-US" sz="4000" b="1" dirty="0">
              <a:solidFill>
                <a:srgbClr val="00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20000">
        <p:checker/>
      </p:transition>
    </mc:Choice>
    <mc:Fallback xmlns="">
      <p:transition spd="slow" advTm="20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73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1873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73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7" grpId="0" animBg="1"/>
      <p:bldP spid="187398" grpId="0"/>
      <p:bldP spid="18739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1" y="685800"/>
            <a:ext cx="9106989" cy="615166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968554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84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5608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54" y="0"/>
            <a:ext cx="9155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43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مربع نص 1"/>
          <p:cNvSpPr txBox="1">
            <a:spLocks noChangeArrowheads="1"/>
          </p:cNvSpPr>
          <p:nvPr/>
        </p:nvSpPr>
        <p:spPr bwMode="auto">
          <a:xfrm>
            <a:off x="4036423" y="766762"/>
            <a:ext cx="3505200" cy="9239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ar-SA" sz="5400" b="1" dirty="0" smtClean="0"/>
              <a:t>الأهداف</a:t>
            </a:r>
            <a:endParaRPr lang="ar-SA" sz="5400" b="1" dirty="0"/>
          </a:p>
        </p:txBody>
      </p:sp>
      <p:sp>
        <p:nvSpPr>
          <p:cNvPr id="2" name="مربع نص 1"/>
          <p:cNvSpPr txBox="1"/>
          <p:nvPr/>
        </p:nvSpPr>
        <p:spPr>
          <a:xfrm>
            <a:off x="990600" y="2133600"/>
            <a:ext cx="71628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SA" sz="3200" b="1" dirty="0" smtClean="0">
                <a:cs typeface="Al-Kharshi 10" pitchFamily="2" charset="-78"/>
              </a:rPr>
              <a:t>يتوقع من الطالبة بعد نهاية الدرس أن</a:t>
            </a:r>
            <a:endParaRPr lang="ar-SA" sz="3200" b="1" dirty="0">
              <a:cs typeface="Al-Kharshi 10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990600" y="3048000"/>
            <a:ext cx="6553200" cy="31700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ar-SA" sz="4000" dirty="0" smtClean="0"/>
              <a:t>تتعرف إلى مفهوم التضحية والفداء .</a:t>
            </a:r>
          </a:p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ar-SA" sz="4000" dirty="0" smtClean="0"/>
              <a:t>تبين مكانة التضحية والفداء .</a:t>
            </a:r>
          </a:p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ar-SA" sz="4000" dirty="0" smtClean="0"/>
              <a:t>تعدد بعد صور التضحية والفداء .</a:t>
            </a:r>
          </a:p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ar-SA" sz="4000" dirty="0" smtClean="0"/>
              <a:t>تستنتج أهمية التضحية والفداء .</a:t>
            </a:r>
          </a:p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ar-SA" sz="4000" dirty="0" smtClean="0"/>
              <a:t>تقدر قيمة التضحية والفداء .</a:t>
            </a:r>
            <a:endParaRPr lang="ar-SA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8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6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838200" y="685800"/>
            <a:ext cx="7239000" cy="10156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r" rtl="1"/>
            <a:r>
              <a:rPr lang="ar-SA" sz="6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مقدمة</a:t>
            </a:r>
            <a:endParaRPr lang="ar-SA" sz="3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838200" y="2133600"/>
            <a:ext cx="7391400" cy="378565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r" rtl="1"/>
            <a:r>
              <a:rPr lang="ar-SA" sz="6000" dirty="0" smtClean="0">
                <a:cs typeface="AF_Unizah" pitchFamily="2" charset="-78"/>
              </a:rPr>
              <a:t>حث الاسلام على التضحية والفداء في سبيل الله بالغالي والنفيس ؛ لما في ذلك من نصرة للدين وصيانة للأنفس والأموال والأعراض .</a:t>
            </a:r>
            <a:endParaRPr lang="ar-SA" sz="6000" dirty="0">
              <a:cs typeface="AF_Unizah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1143000" y="762000"/>
            <a:ext cx="716280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/>
            <a:r>
              <a:rPr lang="ar-SA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مفهوم التضحية والفداء :</a:t>
            </a:r>
            <a:endParaRPr lang="ar-SA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143000" y="1828800"/>
            <a:ext cx="7162800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/>
            <a:r>
              <a:rPr lang="ar-SA" sz="4000" dirty="0" smtClean="0"/>
              <a:t>يقصد بالتضحية والفداء بذل النفس والمال والوقت والجهد في سبيل الله ، نصرة لدينه وإعزازاً لدعوته .</a:t>
            </a:r>
            <a:endParaRPr lang="ar-SA" sz="40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762000" y="533400"/>
            <a:ext cx="76200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/>
            <a:r>
              <a:rPr lang="ar-SA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مكانة التضحية والفداء في الاسلام :</a:t>
            </a:r>
            <a:endParaRPr lang="ar-SA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228600" y="1600200"/>
            <a:ext cx="8458200" cy="507831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571500" indent="-571500" algn="r" rtl="1">
              <a:buFont typeface="Wingdings" panose="05000000000000000000" pitchFamily="2" charset="2"/>
              <a:buChar char="q"/>
            </a:pPr>
            <a:r>
              <a:rPr lang="ar-SA" sz="3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وعد الله سبحانه الصادقين من عباده الذين يضحون في سبيله بالنصر والتمكين في الدنيا والفوز برضوان الله وجنته في الآخرة </a:t>
            </a:r>
          </a:p>
          <a:p>
            <a:pPr marL="571500" indent="-571500" algn="r" rtl="1">
              <a:buFont typeface="Wingdings" panose="05000000000000000000" pitchFamily="2" charset="2"/>
              <a:buChar char="q"/>
            </a:pPr>
            <a:r>
              <a:rPr lang="ar-SA" sz="3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التضحية طريق الأمم للوصول الى الكرامة والعزة والحرية ، والأمة التي لا يضحي أبنائها في سبيل حريتها وعزتها تعيش ذليلة ضعيفة .</a:t>
            </a:r>
          </a:p>
          <a:p>
            <a:pPr marL="571500" indent="-571500" algn="r" rtl="1">
              <a:buFont typeface="Wingdings" panose="05000000000000000000" pitchFamily="2" charset="2"/>
              <a:buChar char="q"/>
            </a:pPr>
            <a:r>
              <a:rPr lang="ar-SA" sz="36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يجب على المسلم أن يضحي من أجل الحق وأن يتحمل في سبيل ذلك الأذى وبذلك يعيش عزيزا ويموت كريما .</a:t>
            </a:r>
            <a:endParaRPr lang="ar-SA" sz="36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</p:cSld>
  <p:clrMapOvr>
    <a:masterClrMapping/>
  </p:clrMapOvr>
  <p:transition spd="slow">
    <p:wipe/>
    <p:sndAc>
      <p:stSnd>
        <p:snd r:embed="rId2" name="pu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ChangeArrowheads="1"/>
          </p:cNvSpPr>
          <p:nvPr/>
        </p:nvSpPr>
        <p:spPr bwMode="auto">
          <a:xfrm>
            <a:off x="222069" y="2819400"/>
            <a:ext cx="87630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571500" indent="-571500" algn="r" rtl="1" eaLnBrk="0" hangingPunct="0">
              <a:buFont typeface="Courier New" panose="02070309020205020404" pitchFamily="49" charset="0"/>
              <a:buChar char="o"/>
            </a:pPr>
            <a:r>
              <a:rPr lang="ar-SA" sz="4400" b="1" dirty="0" smtClean="0"/>
              <a:t>التضحية بالنفس </a:t>
            </a:r>
          </a:p>
          <a:p>
            <a:pPr marL="571500" indent="-571500" algn="r" rtl="1" eaLnBrk="0" hangingPunct="0">
              <a:buFont typeface="Courier New" panose="02070309020205020404" pitchFamily="49" charset="0"/>
              <a:buChar char="o"/>
            </a:pPr>
            <a:r>
              <a:rPr lang="ar-SA" sz="4400" b="1" dirty="0" smtClean="0"/>
              <a:t>التضحية بالمال .</a:t>
            </a:r>
          </a:p>
          <a:p>
            <a:pPr marL="571500" indent="-571500" algn="r" rtl="1" eaLnBrk="0" hangingPunct="0">
              <a:buFont typeface="Courier New" panose="02070309020205020404" pitchFamily="49" charset="0"/>
              <a:buChar char="o"/>
            </a:pPr>
            <a:r>
              <a:rPr lang="ar-SA" sz="4400" b="1" dirty="0" smtClean="0"/>
              <a:t>التضحية بالجهد والوقت .</a:t>
            </a:r>
          </a:p>
          <a:p>
            <a:pPr marL="571500" indent="-571500" algn="r" rtl="1" eaLnBrk="0" hangingPunct="0">
              <a:buFont typeface="Courier New" panose="02070309020205020404" pitchFamily="49" charset="0"/>
              <a:buChar char="o"/>
            </a:pPr>
            <a:endParaRPr lang="en-US" sz="4400" dirty="0"/>
          </a:p>
        </p:txBody>
      </p:sp>
      <p:sp>
        <p:nvSpPr>
          <p:cNvPr id="6147" name="مربع نص 5"/>
          <p:cNvSpPr txBox="1">
            <a:spLocks noChangeArrowheads="1"/>
          </p:cNvSpPr>
          <p:nvPr/>
        </p:nvSpPr>
        <p:spPr bwMode="auto">
          <a:xfrm>
            <a:off x="2667000" y="811738"/>
            <a:ext cx="533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SA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من صور التضحية والفداء</a:t>
            </a:r>
            <a:endParaRPr lang="ar-SA" sz="48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ll dir="d"/>
    <p:sndAc>
      <p:stSnd>
        <p:snd r:embed="rId2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مستطيل 4"/>
          <p:cNvSpPr>
            <a:spLocks noChangeArrowheads="1"/>
          </p:cNvSpPr>
          <p:nvPr/>
        </p:nvSpPr>
        <p:spPr bwMode="auto">
          <a:xfrm>
            <a:off x="609600" y="533400"/>
            <a:ext cx="7772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SA" sz="4000" b="1" dirty="0" smtClean="0">
                <a:solidFill>
                  <a:srgbClr val="FF0000"/>
                </a:solidFill>
              </a:rPr>
              <a:t>       </a:t>
            </a:r>
            <a:r>
              <a:rPr lang="ar-SA" sz="4800" b="1" dirty="0" smtClean="0">
                <a:solidFill>
                  <a:srgbClr val="FF0000"/>
                </a:solidFill>
              </a:rPr>
              <a:t>إضاءة:</a:t>
            </a:r>
            <a:endParaRPr lang="ar-SA" sz="4800" b="1" dirty="0">
              <a:solidFill>
                <a:srgbClr val="FF0000"/>
              </a:solidFill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351561"/>
            <a:ext cx="1071563" cy="1071563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219200" y="2057400"/>
            <a:ext cx="6860381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600" dirty="0" smtClean="0"/>
              <a:t>الشجاعة خلق كريم ووصف نبيل يحمل النفس على الثبات عند المخاوف والاقدام على المكاره والاستهانة بالشدائد .</a:t>
            </a:r>
            <a:endParaRPr lang="ar-SA" sz="3600" dirty="0"/>
          </a:p>
        </p:txBody>
      </p:sp>
      <p:sp>
        <p:nvSpPr>
          <p:cNvPr id="4" name="مربع نص 3"/>
          <p:cNvSpPr txBox="1"/>
          <p:nvPr/>
        </p:nvSpPr>
        <p:spPr>
          <a:xfrm>
            <a:off x="990600" y="4343400"/>
            <a:ext cx="708898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600" dirty="0" smtClean="0"/>
              <a:t>نشاط :</a:t>
            </a:r>
            <a:endParaRPr lang="ar-SA" sz="3600" dirty="0"/>
          </a:p>
        </p:txBody>
      </p:sp>
      <p:sp>
        <p:nvSpPr>
          <p:cNvPr id="5" name="مربع نص 4"/>
          <p:cNvSpPr txBox="1"/>
          <p:nvPr/>
        </p:nvSpPr>
        <p:spPr>
          <a:xfrm>
            <a:off x="1371600" y="5334000"/>
            <a:ext cx="70104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3200" dirty="0" smtClean="0"/>
              <a:t>هيا بنا نذكر بعضا من صور التضحية والفداء التي قدمها الشعب الفلسطيني .</a:t>
            </a:r>
            <a:endParaRPr lang="ar-SA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 loop="1">
            <p:snd r:embed="rId2" name="laser.wav"/>
          </p:stSnd>
        </p:sndAc>
      </p:transition>
    </mc:Choice>
    <mc:Fallback xmlns="">
      <p:transition spd="slow">
        <p:sndAc>
          <p:stSnd loop="1">
            <p:snd r:embed="rId8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99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33FF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صلاة المريض والخائف">
  <a:themeElements>
    <a:clrScheme name="Default Design 7">
      <a:dk1>
        <a:srgbClr val="5C1F00"/>
      </a:dk1>
      <a:lt1>
        <a:srgbClr val="FFFFFF"/>
      </a:lt1>
      <a:dk2>
        <a:srgbClr val="800000"/>
      </a:dk2>
      <a:lt2>
        <a:srgbClr val="DFD293"/>
      </a:lt2>
      <a:accent1>
        <a:srgbClr val="CC3300"/>
      </a:accent1>
      <a:accent2>
        <a:srgbClr val="BE7960"/>
      </a:accent2>
      <a:accent3>
        <a:srgbClr val="C0AAAA"/>
      </a:accent3>
      <a:accent4>
        <a:srgbClr val="DADADA"/>
      </a:accent4>
      <a:accent5>
        <a:srgbClr val="E2ADAA"/>
      </a:accent5>
      <a:accent6>
        <a:srgbClr val="AC6D56"/>
      </a:accent6>
      <a:hlink>
        <a:srgbClr val="FFFF99"/>
      </a:hlink>
      <a:folHlink>
        <a:srgbClr val="D3A219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صلاة المريض والخائف</Template>
  <TotalTime>137</TotalTime>
  <Words>212</Words>
  <Application>Microsoft Office PowerPoint</Application>
  <PresentationFormat>عرض على الشاشة (3:4)‏</PresentationFormat>
  <Paragraphs>29</Paragraphs>
  <Slides>10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صلاة المريض والخائف</vt:lpstr>
      <vt:lpstr>بسم الله الرحمن الرحيم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الرحيم</dc:title>
  <dc:creator>wasfi</dc:creator>
  <cp:lastModifiedBy>wasfi</cp:lastModifiedBy>
  <cp:revision>15</cp:revision>
  <cp:lastPrinted>1601-01-01T00:00:00Z</cp:lastPrinted>
  <dcterms:created xsi:type="dcterms:W3CDTF">2021-11-10T18:30:35Z</dcterms:created>
  <dcterms:modified xsi:type="dcterms:W3CDTF">2021-12-01T12:01:46Z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