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6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aximized" horzBarState="maximized">
    <p:restoredLeft sz="84412" autoAdjust="0"/>
    <p:restoredTop sz="94662" autoAdjust="0"/>
  </p:normalViewPr>
  <p:slideViewPr>
    <p:cSldViewPr>
      <p:cViewPr varScale="1">
        <p:scale>
          <a:sx n="73" d="100"/>
          <a:sy n="73" d="100"/>
        </p:scale>
        <p:origin x="172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مستطيل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مستطيل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مستطيل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مستطيل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مستطيل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مستطيل مستدير الزوايا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مستطيل مستدير الزوايا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مستطيل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مستطيل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3CFF352-8792-4737-A005-1EFD90D39B55}" type="datetimeFigureOut">
              <a:rPr lang="ar-SA" smtClean="0"/>
              <a:t>18/05/1442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07FCAE6-CE1D-415A-9C47-3A518E95A561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FF352-8792-4737-A005-1EFD90D39B55}" type="datetimeFigureOut">
              <a:rPr lang="ar-SA" smtClean="0"/>
              <a:t>18/05/1442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CAE6-CE1D-415A-9C47-3A518E95A561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FF352-8792-4737-A005-1EFD90D39B55}" type="datetimeFigureOut">
              <a:rPr lang="ar-SA" smtClean="0"/>
              <a:t>18/05/1442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CAE6-CE1D-415A-9C47-3A518E95A561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FF352-8792-4737-A005-1EFD90D39B55}" type="datetimeFigureOut">
              <a:rPr lang="ar-SA" smtClean="0"/>
              <a:t>18/05/1442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CAE6-CE1D-415A-9C47-3A518E95A561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FF352-8792-4737-A005-1EFD90D39B55}" type="datetimeFigureOut">
              <a:rPr lang="ar-SA" smtClean="0"/>
              <a:t>18/05/1442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CAE6-CE1D-415A-9C47-3A518E95A561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FF352-8792-4737-A005-1EFD90D39B55}" type="datetimeFigureOut">
              <a:rPr lang="ar-SA" smtClean="0"/>
              <a:t>18/05/1442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CAE6-CE1D-415A-9C47-3A518E95A561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26" name="عنصر نائب للتاريخ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3CFF352-8792-4737-A005-1EFD90D39B55}" type="datetimeFigureOut">
              <a:rPr lang="ar-SA" smtClean="0"/>
              <a:t>18/05/1442</a:t>
            </a:fld>
            <a:endParaRPr lang="ar-SA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07FCAE6-CE1D-415A-9C47-3A518E95A561}" type="slidenum">
              <a:rPr lang="ar-SA" smtClean="0"/>
              <a:t>‹#›</a:t>
            </a:fld>
            <a:endParaRPr lang="ar-SA"/>
          </a:p>
        </p:txBody>
      </p:sp>
      <p:sp>
        <p:nvSpPr>
          <p:cNvPr id="28" name="عنصر نائب للتذييل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3CFF352-8792-4737-A005-1EFD90D39B55}" type="datetimeFigureOut">
              <a:rPr lang="ar-SA" smtClean="0"/>
              <a:t>18/05/1442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07FCAE6-CE1D-415A-9C47-3A518E95A561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FF352-8792-4737-A005-1EFD90D39B55}" type="datetimeFigureOut">
              <a:rPr lang="ar-SA" smtClean="0"/>
              <a:t>18/05/1442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CAE6-CE1D-415A-9C47-3A518E95A561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FF352-8792-4737-A005-1EFD90D39B55}" type="datetimeFigureOut">
              <a:rPr lang="ar-SA" smtClean="0"/>
              <a:t>18/05/1442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CAE6-CE1D-415A-9C47-3A518E95A561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FF352-8792-4737-A005-1EFD90D39B55}" type="datetimeFigureOut">
              <a:rPr lang="ar-SA" smtClean="0"/>
              <a:t>18/05/1442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CAE6-CE1D-415A-9C47-3A518E95A561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مستطيل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مستطيل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مستطيل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مستطيل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مستطيل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مستطيل مستدير الزوايا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مستطيل مستدير الزوايا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مستطيل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مستطيل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مستطيل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مستطيل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مستطيل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مستطيل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  <a:p>
            <a:pPr lvl="1" eaLnBrk="1" latinLnBrk="0" hangingPunct="1"/>
            <a:r>
              <a:rPr kumimoji="0" lang="ar-SA"/>
              <a:t>المستوى الثاني</a:t>
            </a:r>
          </a:p>
          <a:p>
            <a:pPr lvl="2" eaLnBrk="1" latinLnBrk="0" hangingPunct="1"/>
            <a:r>
              <a:rPr kumimoji="0" lang="ar-SA"/>
              <a:t>المستوى الثالث</a:t>
            </a:r>
          </a:p>
          <a:p>
            <a:pPr lvl="3" eaLnBrk="1" latinLnBrk="0" hangingPunct="1"/>
            <a:r>
              <a:rPr kumimoji="0" lang="ar-SA"/>
              <a:t>المستوى الرابع</a:t>
            </a:r>
          </a:p>
          <a:p>
            <a:pPr lvl="4" eaLnBrk="1" latinLnBrk="0" hangingPunct="1"/>
            <a:r>
              <a:rPr kumimoji="0" lang="ar-SA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3CFF352-8792-4737-A005-1EFD90D39B55}" type="datetimeFigureOut">
              <a:rPr lang="ar-SA" smtClean="0"/>
              <a:t>18/05/1442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07FCAE6-CE1D-415A-9C47-3A518E95A561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>
                <a:solidFill>
                  <a:srgbClr val="FF0000"/>
                </a:solidFill>
              </a:rPr>
              <a:t>الزواج المدني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>
                <a:solidFill>
                  <a:schemeClr val="tx2">
                    <a:lumMod val="75000"/>
                  </a:schemeClr>
                </a:solidFill>
              </a:rPr>
              <a:t>اهداف الدرس :</a:t>
            </a:r>
          </a:p>
          <a:p>
            <a:r>
              <a:rPr lang="ar-SA" dirty="0">
                <a:solidFill>
                  <a:schemeClr val="tx2">
                    <a:lumMod val="75000"/>
                  </a:schemeClr>
                </a:solidFill>
              </a:rPr>
              <a:t>تعريف الزواج المدني</a:t>
            </a:r>
          </a:p>
          <a:p>
            <a:r>
              <a:rPr lang="ar-SA" dirty="0">
                <a:solidFill>
                  <a:schemeClr val="tx2">
                    <a:lumMod val="75000"/>
                  </a:schemeClr>
                </a:solidFill>
              </a:rPr>
              <a:t>بيان نشأة الزواج المدني</a:t>
            </a:r>
          </a:p>
          <a:p>
            <a:r>
              <a:rPr lang="ar-SA" dirty="0">
                <a:solidFill>
                  <a:schemeClr val="tx2">
                    <a:lumMod val="75000"/>
                  </a:schemeClr>
                </a:solidFill>
              </a:rPr>
              <a:t>التفريق بين الزواج المدني والزواج الشرعي</a:t>
            </a:r>
          </a:p>
          <a:p>
            <a:r>
              <a:rPr lang="ar-SA" dirty="0">
                <a:solidFill>
                  <a:schemeClr val="tx2">
                    <a:lumMod val="75000"/>
                  </a:schemeClr>
                </a:solidFill>
              </a:rPr>
              <a:t>تعداد اسباب الدعوة الى الزواج المدني</a:t>
            </a:r>
          </a:p>
        </p:txBody>
      </p:sp>
    </p:spTree>
    <p:extLst>
      <p:ext uri="{BB962C8B-B14F-4D97-AF65-F5344CB8AC3E}">
        <p14:creationId xmlns:p14="http://schemas.microsoft.com/office/powerpoint/2010/main" val="1185929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موقف الاسلام من الزواج المدني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لا يوافق الاسلام على الزواج المدني وانما يجيز بعض صوره اذا تحققت فيها الشروط الشرعية</a:t>
            </a:r>
          </a:p>
          <a:p>
            <a:r>
              <a:rPr lang="ar-SA" dirty="0"/>
              <a:t>ضرورة تحقق اركان عقد الزواج المعتبرة في الشريعة وشروطه</a:t>
            </a:r>
          </a:p>
          <a:p>
            <a:r>
              <a:rPr lang="ar-SA" dirty="0"/>
              <a:t>اذا خالف الزواج المدني أي شرط من شروط الزواج الشرعي يعد باطلا</a:t>
            </a:r>
          </a:p>
          <a:p>
            <a:r>
              <a:rPr lang="ar-SA" dirty="0"/>
              <a:t>اذا تعذر توثيق الزواج الشرعي الامن خلال الزواج المدني فهو مباح ولا شيء فيه</a:t>
            </a:r>
          </a:p>
        </p:txBody>
      </p:sp>
    </p:spTree>
    <p:extLst>
      <p:ext uri="{BB962C8B-B14F-4D97-AF65-F5344CB8AC3E}">
        <p14:creationId xmlns:p14="http://schemas.microsoft.com/office/powerpoint/2010/main" val="2412250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>
                <a:solidFill>
                  <a:schemeClr val="tx2">
                    <a:lumMod val="75000"/>
                  </a:schemeClr>
                </a:solidFill>
              </a:rPr>
              <a:t>اجراء عقد الزواج بين المسلمين المقيمين في الغرب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>
                <a:solidFill>
                  <a:srgbClr val="C00000"/>
                </a:solidFill>
              </a:rPr>
              <a:t>يجوز لهم اتمام عقد الزواج امام المحاكم المدنية هناك اذا تعذر وجود هيئات شرعية على ان يوثقوا العقود في المحاكم الشرعية عند العودة الى بلادهم</a:t>
            </a:r>
          </a:p>
        </p:txBody>
      </p:sp>
    </p:spTree>
    <p:extLst>
      <p:ext uri="{BB962C8B-B14F-4D97-AF65-F5344CB8AC3E}">
        <p14:creationId xmlns:p14="http://schemas.microsoft.com/office/powerpoint/2010/main" val="896564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/>
              <a:t>الزواج المدني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مقدمة: </a:t>
            </a:r>
          </a:p>
          <a:p>
            <a:r>
              <a:rPr lang="ar-SA" dirty="0"/>
              <a:t>ظهر الكثير من انواع الزواج في العصر الحديث ، سواء تحت غطاء ديني ، او خارج الدين ، وكثر التساؤل عنها .</a:t>
            </a:r>
          </a:p>
          <a:p>
            <a:r>
              <a:rPr lang="ar-SA" dirty="0"/>
              <a:t>ومن اشهر هذه الانواع الزواج العرفي ، والزواج المدني الذي هو موضوع درسنا الحالي.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601210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>
                <a:solidFill>
                  <a:schemeClr val="tx2">
                    <a:lumMod val="60000"/>
                    <a:lumOff val="40000"/>
                  </a:schemeClr>
                </a:solidFill>
              </a:rPr>
              <a:t>مفهوم الزواج المدني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dirty="0">
                <a:solidFill>
                  <a:srgbClr val="C00000"/>
                </a:solidFill>
              </a:rPr>
              <a:t>لغة ينسب الى التمدن والمدنية (</a:t>
            </a:r>
            <a:r>
              <a:rPr lang="ar-SA" dirty="0">
                <a:solidFill>
                  <a:schemeClr val="accent5">
                    <a:lumMod val="50000"/>
                  </a:schemeClr>
                </a:solidFill>
              </a:rPr>
              <a:t> ويعني الرقي والازدهار</a:t>
            </a:r>
            <a:r>
              <a:rPr lang="ar-SA" dirty="0">
                <a:solidFill>
                  <a:srgbClr val="C00000"/>
                </a:solidFill>
              </a:rPr>
              <a:t>).</a:t>
            </a:r>
          </a:p>
          <a:p>
            <a:r>
              <a:rPr lang="ar-SA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اصطلاحا : </a:t>
            </a:r>
            <a:r>
              <a:rPr lang="ar-SA" dirty="0">
                <a:solidFill>
                  <a:schemeClr val="accent4">
                    <a:lumMod val="50000"/>
                  </a:schemeClr>
                </a:solidFill>
              </a:rPr>
              <a:t>هو اتفاق بين رجل وامرأة على الارتباط بهدف اقامة حياة مشتركة ، وفق احكام القانون ، دون ان يحمل المشروعية الدينية.</a:t>
            </a:r>
          </a:p>
          <a:p>
            <a:r>
              <a:rPr lang="ar-SA" dirty="0">
                <a:solidFill>
                  <a:schemeClr val="accent6"/>
                </a:solidFill>
              </a:rPr>
              <a:t>وهذا النوع من الزواج يخضع لأحكام القانون المدني ، واحكام الدستور ، ولا علاقة لأحكام الدين فيه</a:t>
            </a:r>
          </a:p>
          <a:p>
            <a:r>
              <a:rPr lang="ar-SA" dirty="0">
                <a:solidFill>
                  <a:schemeClr val="accent3"/>
                </a:solidFill>
              </a:rPr>
              <a:t>المحاكم المدنية هي التي تعمل على تنظيمه وحل النزاعات فيه عند حدوثها ، وليس المحاكم الدينية.</a:t>
            </a:r>
          </a:p>
        </p:txBody>
      </p:sp>
    </p:spTree>
    <p:extLst>
      <p:ext uri="{BB962C8B-B14F-4D97-AF65-F5344CB8AC3E}">
        <p14:creationId xmlns:p14="http://schemas.microsoft.com/office/powerpoint/2010/main" val="484295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>
                <a:solidFill>
                  <a:schemeClr val="accent2">
                    <a:lumMod val="75000"/>
                  </a:schemeClr>
                </a:solidFill>
              </a:rPr>
              <a:t>نشأته واسبأب ظهوره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dirty="0">
                <a:solidFill>
                  <a:schemeClr val="accent6">
                    <a:lumMod val="75000"/>
                  </a:schemeClr>
                </a:solidFill>
              </a:rPr>
              <a:t>ظهر الزواج المدني بعد قيام الثورة الفرنسية عام 1789م</a:t>
            </a:r>
          </a:p>
          <a:p>
            <a:r>
              <a:rPr lang="ar-SA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بعد اقرار فصل الدين عن الحياة وبالتالي عن الدولة.</a:t>
            </a:r>
            <a:endParaRPr lang="ar-SA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ar-SA" dirty="0">
                <a:solidFill>
                  <a:schemeClr val="accent3">
                    <a:lumMod val="75000"/>
                  </a:schemeClr>
                </a:solidFill>
              </a:rPr>
              <a:t>ويرجع السبب الرئيسي وراء تشريع هذا الزواج ، ان الكنيسة الكاثوليكية كانت تعتبر الزواج مقدسا ولا يوجد امكانية انفصال بين الزوجين مهما حدث بينهما من خلافات ، الا بالموت ، وبناء عليه منعت الكنيسة من التدخل في هذا الزواج.</a:t>
            </a:r>
          </a:p>
          <a:p>
            <a:pPr marL="109728" indent="0">
              <a:buNone/>
            </a:pPr>
            <a:endParaRPr lang="ar-SA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123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تابع </a:t>
            </a:r>
            <a:r>
              <a:rPr lang="ar-SA" dirty="0" err="1"/>
              <a:t>نشاته</a:t>
            </a:r>
            <a:r>
              <a:rPr lang="ar-SA" dirty="0"/>
              <a:t> واسباب ظهوره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>
                <a:solidFill>
                  <a:schemeClr val="bg1">
                    <a:lumMod val="50000"/>
                  </a:schemeClr>
                </a:solidFill>
              </a:rPr>
              <a:t>اول من قام بتطبيقه نابليون بونابرت عام 1804م ، ثم انتشر في اوروبا كاملة ، بسبب ان الثورة الفرنسية كانت رائدة التحرر في اوروبا في ذلك الوقت.</a:t>
            </a:r>
          </a:p>
          <a:p>
            <a:r>
              <a:rPr lang="ar-SA" dirty="0">
                <a:solidFill>
                  <a:schemeClr val="bg1">
                    <a:lumMod val="50000"/>
                  </a:schemeClr>
                </a:solidFill>
              </a:rPr>
              <a:t>قامت بعض الدول العربية مثل لبنان وتونس بتبنيه وكذلك بعض الدول الاسلامية</a:t>
            </a:r>
            <a:endParaRPr lang="ar-SA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899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>
                <a:solidFill>
                  <a:srgbClr val="FF0000"/>
                </a:solidFill>
              </a:rPr>
              <a:t>خصائص الزواج المدني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dirty="0">
                <a:solidFill>
                  <a:schemeClr val="accent1"/>
                </a:solidFill>
              </a:rPr>
              <a:t>عدم اشتراط الدين او الجنس او النوع في طرفي العقد او أي من الضوابط الدينية مانع من عقد الزواج</a:t>
            </a:r>
            <a:endParaRPr lang="ar-SA" dirty="0">
              <a:solidFill>
                <a:srgbClr val="FF0000"/>
              </a:solidFill>
            </a:endParaRPr>
          </a:p>
          <a:p>
            <a:r>
              <a:rPr lang="ar-SA" dirty="0">
                <a:solidFill>
                  <a:srgbClr val="FF0000"/>
                </a:solidFill>
              </a:rPr>
              <a:t>لا يشترط </a:t>
            </a:r>
            <a:r>
              <a:rPr lang="ar-SA" dirty="0" err="1">
                <a:solidFill>
                  <a:srgbClr val="FF0000"/>
                </a:solidFill>
              </a:rPr>
              <a:t>لاتمامه</a:t>
            </a:r>
            <a:r>
              <a:rPr lang="ar-SA" dirty="0">
                <a:solidFill>
                  <a:srgbClr val="FF0000"/>
                </a:solidFill>
              </a:rPr>
              <a:t>  الخضوع </a:t>
            </a:r>
            <a:r>
              <a:rPr lang="ar-SA" dirty="0" err="1">
                <a:solidFill>
                  <a:srgbClr val="FF0000"/>
                </a:solidFill>
              </a:rPr>
              <a:t>لاحكام</a:t>
            </a:r>
            <a:r>
              <a:rPr lang="ar-SA" dirty="0">
                <a:solidFill>
                  <a:srgbClr val="FF0000"/>
                </a:solidFill>
              </a:rPr>
              <a:t> الدين او مباركة رجال الدين</a:t>
            </a:r>
            <a:endParaRPr lang="ar-SA" dirty="0"/>
          </a:p>
          <a:p>
            <a:r>
              <a:rPr lang="ar-SA" dirty="0"/>
              <a:t>يتم في دائرة الاحوال الشخصية في البلدية او من تعطيه الدولة صلاحية عقد هذا الزواج</a:t>
            </a:r>
            <a:endParaRPr lang="ar-SA" dirty="0">
              <a:solidFill>
                <a:schemeClr val="accent6"/>
              </a:solidFill>
            </a:endParaRPr>
          </a:p>
          <a:p>
            <a:r>
              <a:rPr lang="ar-SA" dirty="0">
                <a:solidFill>
                  <a:schemeClr val="accent6"/>
                </a:solidFill>
              </a:rPr>
              <a:t>لا تعترف الدولة به اذا تم خارج اطار مؤسساتها المختصة</a:t>
            </a:r>
          </a:p>
          <a:p>
            <a:r>
              <a:rPr lang="ar-SA" dirty="0">
                <a:solidFill>
                  <a:schemeClr val="accent6"/>
                </a:solidFill>
              </a:rPr>
              <a:t>لا يعد الرضاع مانعا من موانع الزواج </a:t>
            </a:r>
          </a:p>
          <a:p>
            <a:r>
              <a:rPr lang="ar-SA" dirty="0">
                <a:solidFill>
                  <a:schemeClr val="accent6"/>
                </a:solidFill>
              </a:rPr>
              <a:t>تعدد الزوجات جريمة يعاقب عليها القانون ، </a:t>
            </a:r>
          </a:p>
          <a:p>
            <a:r>
              <a:rPr lang="ar-SA" dirty="0">
                <a:solidFill>
                  <a:schemeClr val="accent6"/>
                </a:solidFill>
              </a:rPr>
              <a:t>ولا يوجد صيغة منضبطة للعقد</a:t>
            </a:r>
          </a:p>
          <a:p>
            <a:endParaRPr lang="ar-SA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66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/>
              <a:t>الزواج الشرعي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هو عقد بين رجل وامرأة تحل له شرعا لتكوين اسرة وايجاد نسل </a:t>
            </a:r>
            <a:endParaRPr lang="ar-SA" dirty="0">
              <a:solidFill>
                <a:srgbClr val="0070C0"/>
              </a:solidFill>
            </a:endParaRPr>
          </a:p>
          <a:p>
            <a:r>
              <a:rPr lang="ar-SA" dirty="0">
                <a:solidFill>
                  <a:srgbClr val="0070C0"/>
                </a:solidFill>
              </a:rPr>
              <a:t>ميزاته:</a:t>
            </a:r>
            <a:endParaRPr lang="ar-SA" dirty="0">
              <a:solidFill>
                <a:schemeClr val="accent2"/>
              </a:solidFill>
            </a:endParaRPr>
          </a:p>
          <a:p>
            <a:r>
              <a:rPr lang="ar-SA" dirty="0">
                <a:solidFill>
                  <a:schemeClr val="accent2"/>
                </a:solidFill>
              </a:rPr>
              <a:t>منضبط بأحكام الشريعة</a:t>
            </a:r>
            <a:endParaRPr lang="ar-SA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ar-SA" dirty="0">
                <a:solidFill>
                  <a:schemeClr val="tx2">
                    <a:lumMod val="60000"/>
                    <a:lumOff val="40000"/>
                  </a:schemeClr>
                </a:solidFill>
              </a:rPr>
              <a:t>يتم عقده في المحاكم الشرعية</a:t>
            </a:r>
            <a:endParaRPr lang="ar-SA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ar-SA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يتم عليه مجموعة من الاثار كالمهر والنفقة وثبوت نسب الابناء والميراث بين الزوجين</a:t>
            </a:r>
          </a:p>
        </p:txBody>
      </p:sp>
    </p:spTree>
    <p:extLst>
      <p:ext uri="{BB962C8B-B14F-4D97-AF65-F5344CB8AC3E}">
        <p14:creationId xmlns:p14="http://schemas.microsoft.com/office/powerpoint/2010/main" val="1857560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ar-SA" dirty="0"/>
              <a:t>تابع خصائص الزواج الشرعي</a:t>
            </a:r>
            <a:br>
              <a:rPr lang="ar-SA" dirty="0"/>
            </a:b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تتولى المحاكم الشرعية النظر في الخلاف بين الزوجين</a:t>
            </a:r>
            <a:endParaRPr lang="ar-SA" dirty="0">
              <a:solidFill>
                <a:srgbClr val="FF0000"/>
              </a:solidFill>
            </a:endParaRPr>
          </a:p>
          <a:p>
            <a:r>
              <a:rPr lang="ar-SA" dirty="0">
                <a:solidFill>
                  <a:srgbClr val="FF0000"/>
                </a:solidFill>
              </a:rPr>
              <a:t>قائم على التأبيد . ولا ينتهي الا بفسخ او طلاق اذا توفرت اسبابهما</a:t>
            </a:r>
            <a:endParaRPr lang="ar-SA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ar-SA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تحديد الزواج بالنسبة للدين ( حيث يجوز للمسلم الزواج من الكتابية فقط) ولا يجوز من سواها</a:t>
            </a:r>
            <a:endParaRPr lang="ar-SA" dirty="0">
              <a:solidFill>
                <a:srgbClr val="FF0000"/>
              </a:solidFill>
            </a:endParaRPr>
          </a:p>
          <a:p>
            <a:r>
              <a:rPr lang="ar-SA" dirty="0">
                <a:solidFill>
                  <a:srgbClr val="FF0000"/>
                </a:solidFill>
              </a:rPr>
              <a:t>لا يجوز للمسلمة ان تتزوج من غير مسلم</a:t>
            </a:r>
            <a:endParaRPr lang="ar-SA" dirty="0">
              <a:solidFill>
                <a:srgbClr val="00B050"/>
              </a:solidFill>
            </a:endParaRPr>
          </a:p>
          <a:p>
            <a:r>
              <a:rPr lang="ar-SA" dirty="0">
                <a:solidFill>
                  <a:srgbClr val="00B050"/>
                </a:solidFill>
              </a:rPr>
              <a:t>اباحة تعدد الزوجات بشرط الا تكون اكثر من اربعة</a:t>
            </a:r>
          </a:p>
        </p:txBody>
      </p:sp>
    </p:spTree>
    <p:extLst>
      <p:ext uri="{BB962C8B-B14F-4D97-AF65-F5344CB8AC3E}">
        <p14:creationId xmlns:p14="http://schemas.microsoft.com/office/powerpoint/2010/main" val="3621805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>
                <a:solidFill>
                  <a:srgbClr val="FF0000"/>
                </a:solidFill>
              </a:rPr>
              <a:t>اضاءة</a:t>
            </a:r>
            <a:br>
              <a:rPr lang="ar-SA" dirty="0">
                <a:solidFill>
                  <a:srgbClr val="FF0000"/>
                </a:solidFill>
              </a:rPr>
            </a:b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>
                <a:solidFill>
                  <a:srgbClr val="FF0000"/>
                </a:solidFill>
              </a:rPr>
              <a:t>انفرد الاسلام بين سائر الديانات بالحفاظ على الاسرة وصيانتها من الفاحشة والتفكك والانهيار كما حماها من الاوبئة والامراض واختلاط الانساب</a:t>
            </a:r>
          </a:p>
        </p:txBody>
      </p:sp>
    </p:spTree>
    <p:extLst>
      <p:ext uri="{BB962C8B-B14F-4D97-AF65-F5344CB8AC3E}">
        <p14:creationId xmlns:p14="http://schemas.microsoft.com/office/powerpoint/2010/main" val="12501985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حضري">
  <a:themeElements>
    <a:clrScheme name="حضري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حضري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حضري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79</TotalTime>
  <Words>525</Words>
  <Application>Microsoft Office PowerPoint</Application>
  <PresentationFormat>عرض على الشاشة (4:3)</PresentationFormat>
  <Paragraphs>51</Paragraphs>
  <Slides>11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5" baseType="lpstr">
      <vt:lpstr>Georgia</vt:lpstr>
      <vt:lpstr>Trebuchet MS</vt:lpstr>
      <vt:lpstr>Wingdings 2</vt:lpstr>
      <vt:lpstr>حضري</vt:lpstr>
      <vt:lpstr>الزواج المدني</vt:lpstr>
      <vt:lpstr>الزواج المدني</vt:lpstr>
      <vt:lpstr>مفهوم الزواج المدني </vt:lpstr>
      <vt:lpstr>نشأته واسبأب ظهوره</vt:lpstr>
      <vt:lpstr>تابع نشاته واسباب ظهوره</vt:lpstr>
      <vt:lpstr>خصائص الزواج المدني</vt:lpstr>
      <vt:lpstr>الزواج الشرعي</vt:lpstr>
      <vt:lpstr>تابع خصائص الزواج الشرعي </vt:lpstr>
      <vt:lpstr>اضاءة </vt:lpstr>
      <vt:lpstr>موقف الاسلام من الزواج المدني</vt:lpstr>
      <vt:lpstr>اجراء عقد الزواج بين المسلمين المقيمين في الغرب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الزواج المدني</dc:title>
  <dc:creator>احمد</dc:creator>
  <cp:lastModifiedBy>معن ضمرة</cp:lastModifiedBy>
  <cp:revision>17</cp:revision>
  <dcterms:created xsi:type="dcterms:W3CDTF">2020-12-13T08:29:46Z</dcterms:created>
  <dcterms:modified xsi:type="dcterms:W3CDTF">2021-01-01T20:52:58Z</dcterms:modified>
</cp:coreProperties>
</file>