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420A"/>
    <a:srgbClr val="404006"/>
    <a:srgbClr val="FF33CC"/>
    <a:srgbClr val="5A0656"/>
    <a:srgbClr val="3EC2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6043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84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899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1368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35280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928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220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478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109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8071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2930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7E9FA-E655-4CA8-B0C8-10FD3DBC1844}" type="datetimeFigureOut">
              <a:rPr lang="ar-SA" smtClean="0"/>
              <a:t>28/05/42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B1A19-8D02-4232-9134-CF59E07BF0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272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278117" y="3501008"/>
            <a:ext cx="6400800" cy="2184648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4" name="شكل بيضاوي 3"/>
          <p:cNvSpPr/>
          <p:nvPr/>
        </p:nvSpPr>
        <p:spPr>
          <a:xfrm>
            <a:off x="1547664" y="188640"/>
            <a:ext cx="6264696" cy="3168352"/>
          </a:xfrm>
          <a:prstGeom prst="ellipse">
            <a:avLst/>
          </a:prstGeom>
          <a:solidFill>
            <a:srgbClr val="4040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 smtClean="0">
                <a:solidFill>
                  <a:schemeClr val="bg2"/>
                </a:solidFill>
              </a:rPr>
              <a:t>من ضوابط الاختلاف في الفكر الاسلامي</a:t>
            </a:r>
            <a:endParaRPr lang="ar-SA" sz="5400" dirty="0">
              <a:solidFill>
                <a:schemeClr val="bg2"/>
              </a:solidFill>
            </a:endParaRPr>
          </a:p>
        </p:txBody>
      </p:sp>
      <p:sp>
        <p:nvSpPr>
          <p:cNvPr id="8" name="قوس كبير مزدوج 7"/>
          <p:cNvSpPr/>
          <p:nvPr/>
        </p:nvSpPr>
        <p:spPr>
          <a:xfrm>
            <a:off x="11772800" y="2924944"/>
            <a:ext cx="1069848" cy="9144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سحابة 8"/>
          <p:cNvSpPr/>
          <p:nvPr/>
        </p:nvSpPr>
        <p:spPr>
          <a:xfrm>
            <a:off x="323528" y="3839344"/>
            <a:ext cx="7488832" cy="2325960"/>
          </a:xfrm>
          <a:prstGeom prst="cloud">
            <a:avLst/>
          </a:prstGeom>
          <a:solidFill>
            <a:srgbClr val="F4420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 smtClean="0"/>
              <a:t>مدرس المادة</a:t>
            </a:r>
          </a:p>
          <a:p>
            <a:pPr algn="ctr"/>
            <a:r>
              <a:rPr lang="ar-SA" sz="6000" dirty="0" smtClean="0"/>
              <a:t>أ. احمد عابد</a:t>
            </a:r>
            <a:endParaRPr lang="ar-SA" sz="6000" dirty="0"/>
          </a:p>
        </p:txBody>
      </p:sp>
    </p:spTree>
    <p:extLst>
      <p:ext uri="{BB962C8B-B14F-4D97-AF65-F5344CB8AC3E}">
        <p14:creationId xmlns:p14="http://schemas.microsoft.com/office/powerpoint/2010/main" val="64250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تمرير أفقي 4"/>
          <p:cNvSpPr/>
          <p:nvPr/>
        </p:nvSpPr>
        <p:spPr>
          <a:xfrm>
            <a:off x="827584" y="6017"/>
            <a:ext cx="6984776" cy="2376264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987405" y="836712"/>
            <a:ext cx="66191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من اسباب </a:t>
            </a:r>
            <a:r>
              <a:rPr lang="ar-SA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الإختلاف </a:t>
            </a:r>
            <a:r>
              <a:rPr lang="ar-SA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المذموم</a:t>
            </a:r>
            <a:endParaRPr lang="ar-SA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323528" y="2204864"/>
            <a:ext cx="8424936" cy="40324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323528" y="2382281"/>
            <a:ext cx="8424936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1- اتباع الهوى والجهل قال تعالى : </a:t>
            </a:r>
            <a:r>
              <a:rPr lang="ar-SA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 </a:t>
            </a:r>
            <a:r>
              <a:rPr lang="ar-SA" sz="2800" b="1" dirty="0" smtClean="0">
                <a:ln w="1905"/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فلا تتبعوا الهوى </a:t>
            </a:r>
            <a:r>
              <a:rPr lang="ar-SA" sz="2800" b="1" dirty="0" smtClean="0">
                <a:ln w="1905"/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أن </a:t>
            </a:r>
            <a:r>
              <a:rPr lang="ar-SA" sz="2800" b="1" dirty="0" smtClean="0">
                <a:ln w="1905"/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تعدلوا</a:t>
            </a:r>
            <a:r>
              <a:rPr lang="ar-SA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r>
              <a:rPr lang="ar-SA" sz="2800" b="1" cap="none" spc="0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2- حب الظهور بكثرة الجدل : </a:t>
            </a:r>
            <a:r>
              <a:rPr lang="ar-SA" sz="28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قال رسول الله صلى الله عليه وسلم (</a:t>
            </a:r>
            <a:r>
              <a:rPr lang="ar-SA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ما ضل قوم بعد هدى كانوا عليه إلا اوتوا الجدل</a:t>
            </a:r>
            <a:r>
              <a:rPr lang="ar-SA" sz="28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</a:t>
            </a:r>
            <a:r>
              <a:rPr lang="ar-SA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ثم تلا قوله </a:t>
            </a:r>
            <a:r>
              <a:rPr lang="ar-SA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تعالى: ( </a:t>
            </a:r>
            <a:r>
              <a:rPr lang="ar-SA" sz="28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مَا ضَرَبُوهُ لَكَ إِلَّا جَدَلًا ۚ بَلْ هُمْ قَوْمٌ خَصِمُون</a:t>
            </a:r>
            <a:r>
              <a:rPr lang="ar-SA" sz="2800" b="1" cap="none" spc="0" dirty="0" smtClean="0">
                <a:ln w="1905"/>
                <a:solidFill>
                  <a:srgbClr val="FF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َ</a:t>
            </a:r>
            <a:r>
              <a:rPr lang="ar-SA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r>
              <a:rPr lang="ar-SA" sz="2800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3- التقليد بصورة عمياء : قال تعالى </a:t>
            </a:r>
            <a:r>
              <a:rPr lang="ar-SA" sz="2800" b="1" dirty="0" smtClean="0">
                <a:ln w="1905"/>
                <a:solidFill>
                  <a:srgbClr val="FF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ar-SA" sz="2800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وَإِذَا قِيلَ لَهُمُ اتَّبِعُوا مَا أَنزَلَ اللَّهُ قَالُوا بَلْ نَتَّبِعُ مَا أَلْفَيْنَا عَلَيْهِ آبَاءَنَا ۗ أَوَلَوْ كَانَ آبَاؤُهُمْ لَا يَعْقِلُونَ شَيْئًا وَلَا يَهْتَدُون</a:t>
            </a:r>
            <a:r>
              <a:rPr lang="ar-SA" sz="2800" b="1" dirty="0" smtClean="0">
                <a:ln w="1905"/>
                <a:solidFill>
                  <a:srgbClr val="FF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َ)</a:t>
            </a:r>
          </a:p>
          <a:p>
            <a:r>
              <a:rPr lang="ar-SA" sz="2800" b="1" cap="none" spc="0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3- التعصب </a:t>
            </a:r>
          </a:p>
          <a:p>
            <a:endParaRPr lang="ar-SA" sz="28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669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وجة 3"/>
          <p:cNvSpPr/>
          <p:nvPr/>
        </p:nvSpPr>
        <p:spPr>
          <a:xfrm>
            <a:off x="1958571" y="547327"/>
            <a:ext cx="5328592" cy="1512168"/>
          </a:xfrm>
          <a:prstGeom prst="wave">
            <a:avLst>
              <a:gd name="adj1" fmla="val 12500"/>
              <a:gd name="adj2" fmla="val -2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267744" y="771091"/>
            <a:ext cx="482453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أنواع </a:t>
            </a:r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التعصب 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تمرير عمودي 5"/>
          <p:cNvSpPr/>
          <p:nvPr/>
        </p:nvSpPr>
        <p:spPr>
          <a:xfrm>
            <a:off x="971600" y="2526288"/>
            <a:ext cx="8424936" cy="3744416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971600" y="2967335"/>
            <a:ext cx="748883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1- التعصب السياسي </a:t>
            </a:r>
          </a:p>
          <a:p>
            <a:r>
              <a:rPr lang="ar-SA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2- التعصب المذهبي</a:t>
            </a:r>
          </a:p>
          <a:p>
            <a:r>
              <a:rPr lang="ar-S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3- التعصب الحزبي</a:t>
            </a:r>
          </a:p>
          <a:p>
            <a:r>
              <a:rPr lang="ar-SA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4- التعصب الطائفي</a:t>
            </a:r>
          </a:p>
          <a:p>
            <a:r>
              <a:rPr lang="ar-S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5- التعصب القبلي ، قال تعالى (إِذْ جَعَلَ الَّذِينَ كَفَرُوا فِي قُلُوبِهِمُ الْحَمِيَّةَ حَمِيَّةَ الْجَاهِلِيَّةِ </a:t>
            </a:r>
            <a:endParaRPr lang="ar-SA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73197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انفجار 2 3"/>
          <p:cNvSpPr/>
          <p:nvPr/>
        </p:nvSpPr>
        <p:spPr>
          <a:xfrm>
            <a:off x="1331640" y="332656"/>
            <a:ext cx="6768752" cy="1368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898836" y="555067"/>
            <a:ext cx="53463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آداب الإختلاف </a:t>
            </a:r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المقبول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مخطط انسيابي: قرار 5"/>
          <p:cNvSpPr/>
          <p:nvPr/>
        </p:nvSpPr>
        <p:spPr>
          <a:xfrm>
            <a:off x="107504" y="1478397"/>
            <a:ext cx="8208912" cy="4758915"/>
          </a:xfrm>
          <a:prstGeom prst="flowChartDecisi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1223632" y="2103528"/>
            <a:ext cx="669674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1- </a:t>
            </a:r>
            <a:r>
              <a:rPr lang="ar-SA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إخلاص </a:t>
            </a:r>
            <a:r>
              <a:rPr lang="ar-SA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النية لله</a:t>
            </a:r>
          </a:p>
          <a:p>
            <a:r>
              <a:rPr lang="ar-SA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2- رد </a:t>
            </a:r>
            <a:r>
              <a:rPr lang="ar-SA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الإختلاف إلى </a:t>
            </a:r>
            <a:r>
              <a:rPr lang="ar-SA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كتاب الله والسنة المشرفة: قال تعالى : ( فَإِن تَنَازَعْتُمْ فِي شَيْءٍ فَرُدُّوهُ إِلَى اللَّهِ وَالرَّسُولِ)</a:t>
            </a:r>
            <a:endParaRPr lang="ar-SA" sz="36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endParaRPr lang="ar-SA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061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شريط منحني إلى الأسفل 3"/>
          <p:cNvSpPr/>
          <p:nvPr/>
        </p:nvSpPr>
        <p:spPr>
          <a:xfrm>
            <a:off x="1763688" y="233028"/>
            <a:ext cx="5832648" cy="1872208"/>
          </a:xfrm>
          <a:prstGeom prst="ellipseRibb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183666" y="845967"/>
            <a:ext cx="469259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تابع </a:t>
            </a:r>
            <a:r>
              <a:rPr lang="ar-SA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آداب الإختلاف </a:t>
            </a:r>
            <a:r>
              <a:rPr lang="ar-SA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المقبول</a:t>
            </a:r>
            <a:endParaRPr lang="ar-SA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وسيلة شرح على شكل سحابة 5"/>
          <p:cNvSpPr/>
          <p:nvPr/>
        </p:nvSpPr>
        <p:spPr>
          <a:xfrm>
            <a:off x="0" y="2276872"/>
            <a:ext cx="8964488" cy="3816424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>
              <a:solidFill>
                <a:schemeClr val="tx1"/>
              </a:solidFill>
            </a:endParaRPr>
          </a:p>
          <a:p>
            <a:pPr algn="ctr"/>
            <a:endParaRPr lang="ar-SA" sz="3600" dirty="0" smtClean="0">
              <a:solidFill>
                <a:schemeClr val="tx1"/>
              </a:solidFill>
            </a:endParaRPr>
          </a:p>
          <a:p>
            <a:pPr algn="ctr"/>
            <a:r>
              <a:rPr lang="ar-SA" sz="3600" dirty="0" smtClean="0">
                <a:solidFill>
                  <a:schemeClr val="tx1"/>
                </a:solidFill>
              </a:rPr>
              <a:t>وفق القاعدة التي وضعها العلماء (نعمل فيما </a:t>
            </a:r>
            <a:r>
              <a:rPr lang="ar-SA" sz="3600" dirty="0" smtClean="0">
                <a:solidFill>
                  <a:schemeClr val="tx1"/>
                </a:solidFill>
              </a:rPr>
              <a:t>اتفقنا </a:t>
            </a:r>
            <a:r>
              <a:rPr lang="ar-SA" sz="3600" dirty="0" smtClean="0">
                <a:solidFill>
                  <a:schemeClr val="tx1"/>
                </a:solidFill>
              </a:rPr>
              <a:t>عليه ويعذر بعضنا بعضا فيما اختلفنا فيه)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43608" y="2967335"/>
            <a:ext cx="72008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 </a:t>
            </a:r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أن </a:t>
            </a:r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يعذر المسلمون بعضهم بعضا في الامور التي فيها تعدد </a:t>
            </a:r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آراء </a:t>
            </a:r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واجتهادات</a:t>
            </a:r>
            <a:endParaRPr lang="ar-SA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408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وسيلة شرح مع سهم رباعي 3"/>
          <p:cNvSpPr/>
          <p:nvPr/>
        </p:nvSpPr>
        <p:spPr>
          <a:xfrm>
            <a:off x="107504" y="764704"/>
            <a:ext cx="8784976" cy="1440160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611560" y="1116321"/>
            <a:ext cx="72008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أمثلة </a:t>
            </a:r>
            <a:r>
              <a:rPr lang="ar-SA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على مراعاة </a:t>
            </a:r>
            <a:r>
              <a:rPr lang="ar-SA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آداب الإختلاف</a:t>
            </a:r>
            <a:endParaRPr lang="ar-SA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95536" y="2348880"/>
            <a:ext cx="8352928" cy="316835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 smtClean="0"/>
              <a:t>1</a:t>
            </a:r>
            <a:r>
              <a:rPr lang="ar-SA" sz="2800" b="1" dirty="0" smtClean="0"/>
              <a:t>- اختلاف الصحابة في صلاة العصر في غزوة بني قريظة</a:t>
            </a:r>
          </a:p>
          <a:p>
            <a:r>
              <a:rPr lang="ar-SA" sz="2800" b="1" dirty="0" smtClean="0"/>
              <a:t>2- اختلاف الصحابة في حالة وجد الماء بعد الصلاة بالتيمم هل تعاد الصلاة ام لا</a:t>
            </a:r>
          </a:p>
          <a:p>
            <a:r>
              <a:rPr lang="ar-SA" sz="2800" b="1" dirty="0" smtClean="0"/>
              <a:t>3-الإختلافات </a:t>
            </a:r>
            <a:r>
              <a:rPr lang="ar-SA" sz="2800" b="1" dirty="0" err="1" smtClean="0"/>
              <a:t>الإجتهادية</a:t>
            </a:r>
            <a:r>
              <a:rPr lang="ar-SA" sz="2800" b="1" dirty="0" smtClean="0"/>
              <a:t> </a:t>
            </a:r>
            <a:r>
              <a:rPr lang="ar-SA" sz="2800" b="1" dirty="0" smtClean="0"/>
              <a:t>عبر العصور المختلفة ومن </a:t>
            </a:r>
            <a:r>
              <a:rPr lang="ar-SA" sz="2800" b="1" dirty="0" smtClean="0"/>
              <a:t>أبرزها </a:t>
            </a:r>
            <a:r>
              <a:rPr lang="ar-SA" sz="2800" b="1" dirty="0" smtClean="0"/>
              <a:t>المذاهب الفقهية </a:t>
            </a:r>
            <a:r>
              <a:rPr lang="ar-SA" sz="2800" b="1" dirty="0" smtClean="0"/>
              <a:t>الأربعة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406744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ar-SA" dirty="0" smtClean="0"/>
              <a:t>ملاحظة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SA" dirty="0" smtClean="0"/>
              <a:t>نهى الله المسلمين عن التفرق بقوله </a:t>
            </a:r>
            <a:r>
              <a:rPr lang="ar-SA" dirty="0"/>
              <a:t>تعالى:(وَلَا تَكُونُوا كَالَّذِينَ تَفَرَّقُوا وَاخْتَلَفُوا مِن بَعْدِ مَا جَاءَهُمُ الْبَيِّنَاتُ ۚ </a:t>
            </a:r>
            <a:r>
              <a:rPr lang="ar-SA" dirty="0" err="1"/>
              <a:t>وَأُولَٰئِكَ</a:t>
            </a:r>
            <a:r>
              <a:rPr lang="ar-SA" dirty="0"/>
              <a:t> لَهُمْ عَذَابٌ عَظِيمٌ </a:t>
            </a:r>
            <a:r>
              <a:rPr lang="ar-SA" dirty="0" smtClean="0"/>
              <a:t>)</a:t>
            </a:r>
          </a:p>
          <a:p>
            <a:r>
              <a:rPr lang="ar-SA" dirty="0" smtClean="0"/>
              <a:t>كما امرنا بالوحدة عن طريق :</a:t>
            </a:r>
          </a:p>
          <a:p>
            <a:r>
              <a:rPr lang="ar-SA" dirty="0" smtClean="0"/>
              <a:t>1- التمسك بكتابه (القرءان الكريم)</a:t>
            </a:r>
          </a:p>
          <a:p>
            <a:r>
              <a:rPr lang="ar-SA" dirty="0" smtClean="0"/>
              <a:t>2- سنة نبيه صلى الله عليه وسلم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745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شكل بيضاوي 3"/>
          <p:cNvSpPr/>
          <p:nvPr/>
        </p:nvSpPr>
        <p:spPr>
          <a:xfrm>
            <a:off x="1619672" y="476672"/>
            <a:ext cx="4752528" cy="9144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dirty="0" smtClean="0"/>
              <a:t>أتعلم</a:t>
            </a:r>
            <a:endParaRPr lang="ar-SA" sz="4800" dirty="0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611560" y="2276872"/>
            <a:ext cx="7992888" cy="266429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الإختلاف في الرأي لم يفسد الود بين أئمة المذاهب الأربعة وغيرهم لأن خلافهم لم يكن في القواعد والأصول ، وإنما كان في الفروع التي ليس عليها دليل قطعي فكل مجتهد معذور ، </a:t>
            </a:r>
            <a:r>
              <a:rPr lang="ar-SA" sz="3200" smtClean="0"/>
              <a:t>بل مأجور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293996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مخطط انسيابي: شريط مثقب 3"/>
          <p:cNvSpPr/>
          <p:nvPr/>
        </p:nvSpPr>
        <p:spPr>
          <a:xfrm>
            <a:off x="1547664" y="332656"/>
            <a:ext cx="5328592" cy="158417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إضاءة</a:t>
            </a:r>
            <a:endParaRPr lang="ar-SA" sz="4000" dirty="0"/>
          </a:p>
        </p:txBody>
      </p:sp>
      <p:sp>
        <p:nvSpPr>
          <p:cNvPr id="5" name="شكل بيضاوي 4"/>
          <p:cNvSpPr/>
          <p:nvPr/>
        </p:nvSpPr>
        <p:spPr>
          <a:xfrm>
            <a:off x="1043608" y="2132856"/>
            <a:ext cx="6624736" cy="388843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قال الإمام الشافعي رحمه الله : (ما ناظرت أحدا إلا قلت : اللهم أجرٍ الحق على قلبه ولسانه، فإن كان الحق معي اتبعني ، وان كان الحق معه اتبعته)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422638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ضوابط الاختلاف في الفكر الاسلامي</a:t>
            </a:r>
            <a:endParaRPr lang="ar-SA" sz="4000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/>
            <a:r>
              <a:rPr lang="ar-SA" sz="4000" dirty="0" smtClean="0"/>
              <a:t>اهداف الدرس</a:t>
            </a:r>
            <a:endParaRPr lang="ar-SA" sz="2400" b="1" dirty="0" smtClean="0"/>
          </a:p>
          <a:p>
            <a:r>
              <a:rPr lang="ar-SA" sz="2400" b="1" dirty="0" smtClean="0"/>
              <a:t>1- تعريف مفهوم الاختلاف</a:t>
            </a:r>
          </a:p>
          <a:p>
            <a:r>
              <a:rPr lang="ar-SA" sz="2400" b="1" dirty="0" smtClean="0"/>
              <a:t>2- بيان اقسام الاختلاف في الشريعة</a:t>
            </a:r>
          </a:p>
          <a:p>
            <a:r>
              <a:rPr lang="ar-SA" sz="2400" b="1" dirty="0" smtClean="0"/>
              <a:t>3- شرح تحذير النبي عليه السلام من الاختلاف المذموم</a:t>
            </a:r>
          </a:p>
          <a:p>
            <a:r>
              <a:rPr lang="ar-SA" sz="2400" b="1" dirty="0" smtClean="0"/>
              <a:t>4- تعداد اسباب الاختلاف </a:t>
            </a:r>
          </a:p>
          <a:p>
            <a:r>
              <a:rPr lang="ar-SA" sz="2400" b="1" dirty="0" smtClean="0"/>
              <a:t>5-  المقارنة بين الاختلاف المحمود والاختلاف المذموم</a:t>
            </a:r>
          </a:p>
          <a:p>
            <a:r>
              <a:rPr lang="ar-SA" sz="2400" b="1" dirty="0" smtClean="0"/>
              <a:t>6- توضيح </a:t>
            </a:r>
            <a:r>
              <a:rPr lang="ar-SA" sz="2400" b="1" dirty="0" err="1" smtClean="0"/>
              <a:t>اداب</a:t>
            </a:r>
            <a:r>
              <a:rPr lang="ar-SA" sz="2400" b="1" dirty="0" smtClean="0"/>
              <a:t> الاختلاف المحمود</a:t>
            </a:r>
          </a:p>
          <a:p>
            <a:pPr marL="0" indent="0">
              <a:buNone/>
            </a:pP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368541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القاعدة الرئيسية في اختلاف الراي</a:t>
            </a:r>
            <a:endParaRPr lang="ar-SA" sz="3200" dirty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prstGeom prst="wav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 fontScale="92500" lnSpcReduction="20000"/>
          </a:bodyPr>
          <a:lstStyle/>
          <a:p>
            <a:pPr algn="ctr"/>
            <a:r>
              <a:rPr lang="ar-SA" sz="5400" dirty="0" smtClean="0">
                <a:solidFill>
                  <a:schemeClr val="tx1"/>
                </a:solidFill>
              </a:rPr>
              <a:t>رأيي </a:t>
            </a:r>
            <a:r>
              <a:rPr lang="ar-SA" sz="5400" dirty="0" smtClean="0">
                <a:solidFill>
                  <a:schemeClr val="tx1"/>
                </a:solidFill>
              </a:rPr>
              <a:t>صواب يحتمل الخطأ </a:t>
            </a:r>
          </a:p>
          <a:p>
            <a:pPr marL="0" indent="0" algn="ctr">
              <a:buNone/>
            </a:pPr>
            <a:r>
              <a:rPr lang="ar-SA" sz="5400" dirty="0" smtClean="0">
                <a:solidFill>
                  <a:schemeClr val="tx1"/>
                </a:solidFill>
              </a:rPr>
              <a:t>و</a:t>
            </a:r>
          </a:p>
          <a:p>
            <a:pPr algn="ctr"/>
            <a:r>
              <a:rPr lang="ar-SA" sz="5400" dirty="0" smtClean="0">
                <a:solidFill>
                  <a:schemeClr val="tx1"/>
                </a:solidFill>
              </a:rPr>
              <a:t>رأي </a:t>
            </a:r>
            <a:r>
              <a:rPr lang="ar-SA" sz="5400" dirty="0" smtClean="0">
                <a:solidFill>
                  <a:schemeClr val="tx1"/>
                </a:solidFill>
              </a:rPr>
              <a:t>غيري خطأ يحتمل الصواب</a:t>
            </a:r>
            <a:endParaRPr lang="ar-SA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7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شكل بيضاوي 3"/>
          <p:cNvSpPr/>
          <p:nvPr/>
        </p:nvSpPr>
        <p:spPr>
          <a:xfrm>
            <a:off x="1763688" y="764704"/>
            <a:ext cx="482453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 smtClean="0">
                <a:solidFill>
                  <a:schemeClr val="tx1"/>
                </a:solidFill>
              </a:rPr>
              <a:t>مفهوم </a:t>
            </a:r>
            <a:r>
              <a:rPr lang="ar-SA" sz="4400" dirty="0" smtClean="0">
                <a:solidFill>
                  <a:schemeClr val="tx1"/>
                </a:solidFill>
              </a:rPr>
              <a:t>الإختلاف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5" name="شريط منحني إلى الأعلى 4"/>
          <p:cNvSpPr/>
          <p:nvPr/>
        </p:nvSpPr>
        <p:spPr>
          <a:xfrm>
            <a:off x="179512" y="2132856"/>
            <a:ext cx="8784976" cy="3168352"/>
          </a:xfrm>
          <a:prstGeom prst="ellipseRibbon2">
            <a:avLst/>
          </a:prstGeom>
          <a:solidFill>
            <a:srgbClr val="5A06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هو عكس </a:t>
            </a:r>
            <a:r>
              <a:rPr lang="ar-SA" sz="4000" dirty="0" err="1" smtClean="0"/>
              <a:t>الإتفاق</a:t>
            </a:r>
            <a:r>
              <a:rPr lang="ar-SA" sz="4000" dirty="0" smtClean="0"/>
              <a:t> </a:t>
            </a:r>
            <a:r>
              <a:rPr lang="ar-SA" sz="4000" dirty="0" smtClean="0"/>
              <a:t>وهو التباين في الرأي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328047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وجة 3"/>
          <p:cNvSpPr/>
          <p:nvPr/>
        </p:nvSpPr>
        <p:spPr>
          <a:xfrm>
            <a:off x="1331640" y="188640"/>
            <a:ext cx="6480720" cy="1800200"/>
          </a:xfrm>
          <a:prstGeom prst="wave">
            <a:avLst>
              <a:gd name="adj1" fmla="val 12500"/>
              <a:gd name="adj2" fmla="val -84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 smtClean="0">
                <a:solidFill>
                  <a:schemeClr val="tx1"/>
                </a:solidFill>
              </a:rPr>
              <a:t>أقسام الإختلاف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5" name="سهم للأسفل 4"/>
          <p:cNvSpPr/>
          <p:nvPr/>
        </p:nvSpPr>
        <p:spPr>
          <a:xfrm>
            <a:off x="4329684" y="198884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سهم إلى اليمين 5"/>
          <p:cNvSpPr/>
          <p:nvPr/>
        </p:nvSpPr>
        <p:spPr>
          <a:xfrm>
            <a:off x="5076056" y="249903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 إلى اليسار 6"/>
          <p:cNvSpPr/>
          <p:nvPr/>
        </p:nvSpPr>
        <p:spPr>
          <a:xfrm>
            <a:off x="2843808" y="261748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هم للأسفل 7"/>
          <p:cNvSpPr/>
          <p:nvPr/>
        </p:nvSpPr>
        <p:spPr>
          <a:xfrm>
            <a:off x="6054464" y="310212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سهم للأسفل 8"/>
          <p:cNvSpPr/>
          <p:nvPr/>
        </p:nvSpPr>
        <p:spPr>
          <a:xfrm>
            <a:off x="2601492" y="323055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5076056" y="4223110"/>
            <a:ext cx="3312368" cy="158215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الإختلاف </a:t>
            </a:r>
            <a:r>
              <a:rPr lang="ar-SA" sz="3600" dirty="0" smtClean="0"/>
              <a:t>المحمود</a:t>
            </a:r>
            <a:endParaRPr lang="ar-SA" sz="3600" dirty="0"/>
          </a:p>
        </p:txBody>
      </p:sp>
      <p:sp>
        <p:nvSpPr>
          <p:cNvPr id="11" name="شكل بيضاوي 10"/>
          <p:cNvSpPr/>
          <p:nvPr/>
        </p:nvSpPr>
        <p:spPr>
          <a:xfrm>
            <a:off x="755576" y="4470335"/>
            <a:ext cx="3574108" cy="136815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الإختلاف </a:t>
            </a:r>
            <a:r>
              <a:rPr lang="ar-SA" sz="3600" dirty="0" smtClean="0"/>
              <a:t>المذموم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397819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وجة 3"/>
          <p:cNvSpPr/>
          <p:nvPr/>
        </p:nvSpPr>
        <p:spPr>
          <a:xfrm>
            <a:off x="971600" y="235496"/>
            <a:ext cx="6912768" cy="1177280"/>
          </a:xfrm>
          <a:prstGeom prst="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الإختلاف </a:t>
            </a:r>
            <a:r>
              <a:rPr lang="ar-SA" sz="3600" dirty="0" smtClean="0"/>
              <a:t>المحمود</a:t>
            </a:r>
            <a:endParaRPr lang="ar-SA" sz="3600" dirty="0"/>
          </a:p>
        </p:txBody>
      </p:sp>
      <p:sp>
        <p:nvSpPr>
          <p:cNvPr id="5" name="سهم للأسفل 4"/>
          <p:cNvSpPr/>
          <p:nvPr/>
        </p:nvSpPr>
        <p:spPr>
          <a:xfrm>
            <a:off x="4257676" y="2027712"/>
            <a:ext cx="484632" cy="50405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ريط منحني إلى الأعلى 5"/>
          <p:cNvSpPr/>
          <p:nvPr/>
        </p:nvSpPr>
        <p:spPr>
          <a:xfrm>
            <a:off x="10332640" y="3409564"/>
            <a:ext cx="1216152" cy="758952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ريط منحني إلى الأعلى 6"/>
          <p:cNvSpPr/>
          <p:nvPr/>
        </p:nvSpPr>
        <p:spPr>
          <a:xfrm>
            <a:off x="11268744" y="1988840"/>
            <a:ext cx="1216152" cy="758952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ريط منحني إلى الأسفل 7"/>
          <p:cNvSpPr/>
          <p:nvPr/>
        </p:nvSpPr>
        <p:spPr>
          <a:xfrm>
            <a:off x="11268744" y="1268760"/>
            <a:ext cx="1216152" cy="758952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نجمة مكونة من 6 نقاط 8"/>
          <p:cNvSpPr/>
          <p:nvPr/>
        </p:nvSpPr>
        <p:spPr>
          <a:xfrm>
            <a:off x="467544" y="2747792"/>
            <a:ext cx="8064896" cy="3345504"/>
          </a:xfrm>
          <a:prstGeom prst="star6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</a:rPr>
              <a:t>هو </a:t>
            </a:r>
            <a:r>
              <a:rPr lang="ar-SA" sz="2800" dirty="0" smtClean="0">
                <a:solidFill>
                  <a:schemeClr val="tx1"/>
                </a:solidFill>
              </a:rPr>
              <a:t>الإختلاف </a:t>
            </a:r>
            <a:r>
              <a:rPr lang="ar-SA" sz="2800" dirty="0" smtClean="0">
                <a:solidFill>
                  <a:schemeClr val="tx1"/>
                </a:solidFill>
              </a:rPr>
              <a:t>في فروع الشريعة التي لم يقم عليها دليل قطعي من القرءان او السنة او في </a:t>
            </a:r>
            <a:r>
              <a:rPr lang="ar-SA" sz="2800" dirty="0" smtClean="0">
                <a:solidFill>
                  <a:schemeClr val="tx1"/>
                </a:solidFill>
              </a:rPr>
              <a:t>الأمور </a:t>
            </a:r>
            <a:r>
              <a:rPr lang="ar-SA" sz="2800" dirty="0" smtClean="0">
                <a:solidFill>
                  <a:schemeClr val="tx1"/>
                </a:solidFill>
              </a:rPr>
              <a:t>الدنيوية بما يحقق المصلحة العامة بما لا يخالف احكام الدين</a:t>
            </a:r>
            <a:endParaRPr lang="ar-S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0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1403648" y="451520"/>
            <a:ext cx="6336704" cy="132129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أهمية الإختلاف </a:t>
            </a:r>
            <a:r>
              <a:rPr lang="ar-SA" sz="3600" dirty="0" smtClean="0"/>
              <a:t>المحمود</a:t>
            </a:r>
            <a:endParaRPr lang="ar-SA" sz="3600" dirty="0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539552" y="2380722"/>
            <a:ext cx="8064896" cy="3024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 smtClean="0"/>
              <a:t>1- المختلفون يسعون للحق</a:t>
            </a:r>
          </a:p>
          <a:p>
            <a:r>
              <a:rPr lang="ar-SA" sz="2800" dirty="0" smtClean="0"/>
              <a:t>2- يسلكون كل طريق يوصلهم </a:t>
            </a:r>
            <a:r>
              <a:rPr lang="ar-SA" sz="2800" dirty="0" smtClean="0"/>
              <a:t>إلى </a:t>
            </a:r>
            <a:r>
              <a:rPr lang="ar-SA" sz="2800" dirty="0" smtClean="0"/>
              <a:t>الحق والصواب</a:t>
            </a:r>
          </a:p>
          <a:p>
            <a:r>
              <a:rPr lang="ar-SA" sz="2800" dirty="0" smtClean="0"/>
              <a:t>3-  سبب </a:t>
            </a:r>
            <a:r>
              <a:rPr lang="ar-SA" sz="2800" dirty="0" smtClean="0"/>
              <a:t>الإختلاف </a:t>
            </a:r>
            <a:r>
              <a:rPr lang="ar-SA" sz="2800" dirty="0" smtClean="0"/>
              <a:t>بينهم  الطريق </a:t>
            </a:r>
            <a:r>
              <a:rPr lang="ar-SA" sz="2800" dirty="0" smtClean="0"/>
              <a:t>الأصوب </a:t>
            </a:r>
            <a:r>
              <a:rPr lang="ar-SA" sz="2800" dirty="0" smtClean="0"/>
              <a:t>للوصول الى الحق</a:t>
            </a:r>
          </a:p>
          <a:p>
            <a:r>
              <a:rPr lang="ar-SA" sz="2800" dirty="0" smtClean="0"/>
              <a:t>4- </a:t>
            </a:r>
            <a:r>
              <a:rPr lang="ar-SA" sz="2800" dirty="0" smtClean="0"/>
              <a:t>الإختلاف  </a:t>
            </a:r>
            <a:r>
              <a:rPr lang="ar-SA" sz="2800" dirty="0" smtClean="0"/>
              <a:t>في الفروع وليس في </a:t>
            </a:r>
            <a:r>
              <a:rPr lang="ar-SA" sz="2800" dirty="0" smtClean="0"/>
              <a:t>أصول </a:t>
            </a:r>
            <a:r>
              <a:rPr lang="ar-SA" sz="2800" dirty="0" smtClean="0"/>
              <a:t>الدين</a:t>
            </a:r>
          </a:p>
          <a:p>
            <a:r>
              <a:rPr lang="ar-SA" sz="2800" dirty="0" smtClean="0"/>
              <a:t>5- للمصيب في اجتهاده </a:t>
            </a:r>
            <a:r>
              <a:rPr lang="ar-SA" sz="2800" dirty="0" smtClean="0"/>
              <a:t>أجران </a:t>
            </a:r>
            <a:r>
              <a:rPr lang="ar-SA" sz="2800" dirty="0" smtClean="0"/>
              <a:t>وللمخطئ </a:t>
            </a:r>
            <a:r>
              <a:rPr lang="ar-SA" sz="2800" dirty="0" smtClean="0"/>
              <a:t>أجر </a:t>
            </a:r>
            <a:r>
              <a:rPr lang="ar-SA" sz="2800" dirty="0" smtClean="0"/>
              <a:t>ومعفو عن خطأه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421959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ثلث متساوي الساقين 3"/>
          <p:cNvSpPr/>
          <p:nvPr/>
        </p:nvSpPr>
        <p:spPr>
          <a:xfrm>
            <a:off x="1619672" y="26380"/>
            <a:ext cx="6408712" cy="194421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</a:rPr>
              <a:t>تحذير النبي عليه السلام من </a:t>
            </a:r>
            <a:r>
              <a:rPr lang="ar-SA" sz="2800" dirty="0" smtClean="0">
                <a:solidFill>
                  <a:schemeClr val="tx1"/>
                </a:solidFill>
              </a:rPr>
              <a:t>الإختلاف </a:t>
            </a:r>
            <a:r>
              <a:rPr lang="ar-SA" sz="2800" dirty="0" smtClean="0">
                <a:solidFill>
                  <a:schemeClr val="tx1"/>
                </a:solidFill>
              </a:rPr>
              <a:t>المذموم</a:t>
            </a:r>
            <a:endParaRPr lang="ar-SA" sz="2800" dirty="0">
              <a:solidFill>
                <a:schemeClr val="tx1"/>
              </a:solidFill>
            </a:endParaRPr>
          </a:p>
        </p:txBody>
      </p:sp>
      <p:sp>
        <p:nvSpPr>
          <p:cNvPr id="5" name="مخطط انسيابي: بيانات 4"/>
          <p:cNvSpPr/>
          <p:nvPr/>
        </p:nvSpPr>
        <p:spPr>
          <a:xfrm>
            <a:off x="899592" y="2204864"/>
            <a:ext cx="7560840" cy="1476744"/>
          </a:xfrm>
          <a:prstGeom prst="flowChartInputOutp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بين لنا الرسول الكريم صلى الله عليه </a:t>
            </a:r>
            <a:r>
              <a:rPr lang="ar-SA" sz="2400" b="1" dirty="0" err="1" smtClean="0"/>
              <a:t>وآله</a:t>
            </a:r>
            <a:r>
              <a:rPr lang="ar-SA" sz="2400" b="1" dirty="0" smtClean="0"/>
              <a:t> </a:t>
            </a:r>
            <a:r>
              <a:rPr lang="ar-SA" sz="2400" b="1" dirty="0" smtClean="0"/>
              <a:t>وسلم</a:t>
            </a:r>
            <a:endParaRPr lang="ar-SA" sz="2400" b="1" dirty="0" smtClean="0"/>
          </a:p>
          <a:p>
            <a:pPr algn="ctr"/>
            <a:r>
              <a:rPr lang="ar-SA" sz="2400" b="1" dirty="0" smtClean="0"/>
              <a:t>مدى خطورة </a:t>
            </a:r>
            <a:r>
              <a:rPr lang="ar-SA" sz="2400" b="1" dirty="0" smtClean="0"/>
              <a:t>الإختلاف </a:t>
            </a:r>
            <a:r>
              <a:rPr lang="ar-SA" sz="2400" b="1" dirty="0" smtClean="0"/>
              <a:t>المذموم على الامة</a:t>
            </a:r>
            <a:endParaRPr lang="ar-SA" sz="2400" b="1" dirty="0"/>
          </a:p>
        </p:txBody>
      </p:sp>
      <p:sp>
        <p:nvSpPr>
          <p:cNvPr id="6" name="تمرير أفقي 5"/>
          <p:cNvSpPr/>
          <p:nvPr/>
        </p:nvSpPr>
        <p:spPr>
          <a:xfrm>
            <a:off x="899592" y="4653136"/>
            <a:ext cx="7344816" cy="158417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</a:rPr>
              <a:t>بقوله عليه الصلاة والسلام ( انما </a:t>
            </a:r>
            <a:r>
              <a:rPr lang="ar-SA" sz="2800" dirty="0" smtClean="0">
                <a:solidFill>
                  <a:schemeClr val="tx1"/>
                </a:solidFill>
              </a:rPr>
              <a:t>أهلك </a:t>
            </a:r>
            <a:r>
              <a:rPr lang="ar-SA" sz="2800" dirty="0" smtClean="0">
                <a:solidFill>
                  <a:schemeClr val="tx1"/>
                </a:solidFill>
              </a:rPr>
              <a:t>من كان قبلكم بسؤالهم واختلافهم على </a:t>
            </a:r>
            <a:r>
              <a:rPr lang="ar-SA" sz="2800" dirty="0" smtClean="0">
                <a:solidFill>
                  <a:schemeClr val="tx1"/>
                </a:solidFill>
              </a:rPr>
              <a:t>أنبيائهم</a:t>
            </a:r>
            <a:r>
              <a:rPr lang="ar-SA" sz="2800" dirty="0" smtClean="0">
                <a:solidFill>
                  <a:schemeClr val="tx1"/>
                </a:solidFill>
              </a:rPr>
              <a:t>)</a:t>
            </a:r>
            <a:endParaRPr lang="ar-SA" sz="2800" dirty="0">
              <a:solidFill>
                <a:schemeClr val="tx1"/>
              </a:solidFill>
            </a:endParaRPr>
          </a:p>
        </p:txBody>
      </p:sp>
      <p:cxnSp>
        <p:nvCxnSpPr>
          <p:cNvPr id="8" name="رابط كسهم مستقيم 7"/>
          <p:cNvCxnSpPr/>
          <p:nvPr/>
        </p:nvCxnSpPr>
        <p:spPr>
          <a:xfrm>
            <a:off x="9468544" y="3623170"/>
            <a:ext cx="9144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برق 8"/>
          <p:cNvSpPr/>
          <p:nvPr/>
        </p:nvSpPr>
        <p:spPr>
          <a:xfrm>
            <a:off x="4366828" y="3767912"/>
            <a:ext cx="914400" cy="914400"/>
          </a:xfrm>
          <a:prstGeom prst="lightningBol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336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1691680" y="404664"/>
            <a:ext cx="5832648" cy="134644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من</a:t>
            </a:r>
            <a:r>
              <a:rPr lang="ar-SA" dirty="0" smtClean="0"/>
              <a:t> </a:t>
            </a:r>
            <a:r>
              <a:rPr lang="ar-SA" sz="3600" dirty="0" smtClean="0"/>
              <a:t>أسباب الإختلاف </a:t>
            </a:r>
            <a:r>
              <a:rPr lang="ar-SA" sz="3600" dirty="0" smtClean="0"/>
              <a:t>المحمود</a:t>
            </a:r>
            <a:endParaRPr lang="ar-SA" sz="3600" dirty="0"/>
          </a:p>
        </p:txBody>
      </p:sp>
      <p:sp>
        <p:nvSpPr>
          <p:cNvPr id="5" name="مستطيل 4"/>
          <p:cNvSpPr/>
          <p:nvPr/>
        </p:nvSpPr>
        <p:spPr>
          <a:xfrm>
            <a:off x="251520" y="2060848"/>
            <a:ext cx="8208911" cy="345638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 smtClean="0">
                <a:solidFill>
                  <a:schemeClr val="tx1"/>
                </a:solidFill>
              </a:rPr>
              <a:t>1- </a:t>
            </a:r>
            <a:r>
              <a:rPr lang="ar-SA" sz="2800" dirty="0" smtClean="0">
                <a:solidFill>
                  <a:schemeClr val="tx1"/>
                </a:solidFill>
              </a:rPr>
              <a:t>أسباب </a:t>
            </a:r>
            <a:r>
              <a:rPr lang="ar-SA" sz="2800" dirty="0" smtClean="0">
                <a:solidFill>
                  <a:schemeClr val="tx1"/>
                </a:solidFill>
              </a:rPr>
              <a:t>تعود </a:t>
            </a:r>
            <a:r>
              <a:rPr lang="ar-SA" sz="2800" dirty="0" smtClean="0">
                <a:solidFill>
                  <a:schemeClr val="tx1"/>
                </a:solidFill>
              </a:rPr>
              <a:t>إلى </a:t>
            </a:r>
            <a:r>
              <a:rPr lang="ar-SA" sz="2800" dirty="0" smtClean="0">
                <a:solidFill>
                  <a:schemeClr val="tx1"/>
                </a:solidFill>
              </a:rPr>
              <a:t>اللغة : كالألفاظ المشتركة في القرءان الكريم مثل قوله تعالى (ثلاثة قروء)</a:t>
            </a:r>
          </a:p>
          <a:p>
            <a:r>
              <a:rPr lang="ar-SA" sz="2800" dirty="0" smtClean="0">
                <a:solidFill>
                  <a:schemeClr val="tx1"/>
                </a:solidFill>
              </a:rPr>
              <a:t>2- </a:t>
            </a:r>
            <a:r>
              <a:rPr lang="ar-SA" sz="2800" dirty="0" smtClean="0">
                <a:solidFill>
                  <a:schemeClr val="tx1"/>
                </a:solidFill>
              </a:rPr>
              <a:t>الإختلاف </a:t>
            </a:r>
            <a:r>
              <a:rPr lang="ar-SA" sz="2800" dirty="0" smtClean="0">
                <a:solidFill>
                  <a:schemeClr val="tx1"/>
                </a:solidFill>
              </a:rPr>
              <a:t>في رواية  </a:t>
            </a:r>
            <a:r>
              <a:rPr lang="ar-SA" sz="2800" dirty="0" smtClean="0">
                <a:solidFill>
                  <a:schemeClr val="tx1"/>
                </a:solidFill>
              </a:rPr>
              <a:t>الأحاديث </a:t>
            </a:r>
            <a:r>
              <a:rPr lang="ar-SA" sz="2800" dirty="0" smtClean="0">
                <a:solidFill>
                  <a:schemeClr val="tx1"/>
                </a:solidFill>
              </a:rPr>
              <a:t>النبوية الشريفة </a:t>
            </a:r>
            <a:r>
              <a:rPr lang="ar-SA" sz="2800" dirty="0" smtClean="0">
                <a:solidFill>
                  <a:schemeClr val="tx1"/>
                </a:solidFill>
              </a:rPr>
              <a:t>، </a:t>
            </a:r>
            <a:r>
              <a:rPr lang="ar-SA" sz="2800" dirty="0" smtClean="0">
                <a:solidFill>
                  <a:schemeClr val="tx1"/>
                </a:solidFill>
              </a:rPr>
              <a:t>وهو </a:t>
            </a:r>
            <a:r>
              <a:rPr lang="ar-SA" sz="2800" dirty="0" smtClean="0">
                <a:solidFill>
                  <a:schemeClr val="tx1"/>
                </a:solidFill>
              </a:rPr>
              <a:t>الإختلاف الأكبر </a:t>
            </a:r>
            <a:r>
              <a:rPr lang="ar-SA" sz="2800" dirty="0" smtClean="0">
                <a:solidFill>
                  <a:schemeClr val="tx1"/>
                </a:solidFill>
              </a:rPr>
              <a:t>بين المجتهدين ،لاختلاف </a:t>
            </a:r>
            <a:r>
              <a:rPr lang="ar-SA" sz="2800" dirty="0" smtClean="0">
                <a:solidFill>
                  <a:schemeClr val="tx1"/>
                </a:solidFill>
              </a:rPr>
              <a:t>حُ</a:t>
            </a:r>
            <a:r>
              <a:rPr lang="ar-SA" sz="2800" dirty="0" smtClean="0">
                <a:solidFill>
                  <a:schemeClr val="tx1"/>
                </a:solidFill>
              </a:rPr>
              <a:t>كمٍهم </a:t>
            </a:r>
            <a:r>
              <a:rPr lang="ar-SA" sz="2800" dirty="0" smtClean="0">
                <a:solidFill>
                  <a:schemeClr val="tx1"/>
                </a:solidFill>
              </a:rPr>
              <a:t>على مدى صحة وقبول </a:t>
            </a:r>
            <a:r>
              <a:rPr lang="ar-SA" sz="2800" dirty="0" smtClean="0">
                <a:solidFill>
                  <a:schemeClr val="tx1"/>
                </a:solidFill>
              </a:rPr>
              <a:t>الأحاديث </a:t>
            </a:r>
            <a:r>
              <a:rPr lang="ar-SA" sz="2800" dirty="0" smtClean="0">
                <a:solidFill>
                  <a:schemeClr val="tx1"/>
                </a:solidFill>
              </a:rPr>
              <a:t>الشريفة</a:t>
            </a:r>
          </a:p>
          <a:p>
            <a:r>
              <a:rPr lang="ar-SA" sz="2800" dirty="0" smtClean="0">
                <a:solidFill>
                  <a:schemeClr val="tx1"/>
                </a:solidFill>
              </a:rPr>
              <a:t>3- تفاوت الناس في العقول وطريقة التفكير</a:t>
            </a:r>
          </a:p>
          <a:p>
            <a:pPr algn="ctr"/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05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584</Words>
  <Application>Microsoft Office PowerPoint</Application>
  <PresentationFormat>عرض على الشاشة (3:4)‏</PresentationFormat>
  <Paragraphs>72</Paragraphs>
  <Slides>17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نسق Office</vt:lpstr>
      <vt:lpstr>عرض تقديمي في PowerPoint</vt:lpstr>
      <vt:lpstr>ضوابط الاختلاف في الفكر الاسلامي</vt:lpstr>
      <vt:lpstr>القاعدة الرئيسية في اختلاف الراي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ملاحظة 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احمد</dc:creator>
  <cp:lastModifiedBy>احمد</cp:lastModifiedBy>
  <cp:revision>72</cp:revision>
  <dcterms:created xsi:type="dcterms:W3CDTF">2021-01-10T17:41:05Z</dcterms:created>
  <dcterms:modified xsi:type="dcterms:W3CDTF">2021-01-11T09:08:05Z</dcterms:modified>
</cp:coreProperties>
</file>