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4008" r:id="rId1"/>
  </p:sldMasterIdLst>
  <p:sldIdLst>
    <p:sldId id="257" r:id="rId2"/>
    <p:sldId id="281" r:id="rId3"/>
    <p:sldId id="258" r:id="rId4"/>
    <p:sldId id="275" r:id="rId5"/>
    <p:sldId id="276" r:id="rId6"/>
    <p:sldId id="277" r:id="rId7"/>
    <p:sldId id="280" r:id="rId8"/>
    <p:sldId id="278" r:id="rId9"/>
    <p:sldId id="259" r:id="rId10"/>
    <p:sldId id="260" r:id="rId11"/>
    <p:sldId id="261" r:id="rId12"/>
    <p:sldId id="274" r:id="rId13"/>
    <p:sldId id="279"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2">
        <a:schemeClr val="bg1"/>
      </p:bgRef>
    </p:bg>
    <p:spTree>
      <p:nvGrpSpPr>
        <p:cNvPr id="1" name=""/>
        <p:cNvGrpSpPr/>
        <p:nvPr/>
      </p:nvGrpSpPr>
      <p:grpSpPr>
        <a:xfrm>
          <a:off x="0" y="0"/>
          <a:ext cx="0" cy="0"/>
          <a:chOff x="0" y="0"/>
          <a:chExt cx="0" cy="0"/>
        </a:xfrm>
      </p:grpSpPr>
      <p:sp>
        <p:nvSpPr>
          <p:cNvPr id="8" name="مستطيل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رابط مستقيم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عنوان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ar-SA" smtClean="0"/>
              <a:t>انقر لتحرير نمط العنوان الرئيسي</a:t>
            </a:r>
            <a:endParaRPr kumimoji="0" lang="en-US"/>
          </a:p>
        </p:txBody>
      </p:sp>
      <p:sp>
        <p:nvSpPr>
          <p:cNvPr id="25" name="عنوان فرعي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sp>
        <p:nvSpPr>
          <p:cNvPr id="31" name="عنصر نائب للتاريخ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90D2329-F1C3-4F2C-8187-C75C150EDEB9}" type="datetimeFigureOut">
              <a:rPr lang="ar-SA" smtClean="0"/>
              <a:pPr/>
              <a:t>29/05/42</a:t>
            </a:fld>
            <a:endParaRPr lang="ar-SA"/>
          </a:p>
        </p:txBody>
      </p:sp>
      <p:sp>
        <p:nvSpPr>
          <p:cNvPr id="18" name="عنصر نائب للتذييل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ar-SA"/>
          </a:p>
        </p:txBody>
      </p:sp>
      <p:sp>
        <p:nvSpPr>
          <p:cNvPr id="29" name="عنصر نائب لرقم الشريحة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1D6AF78-7DBC-4A83-ABDA-807F11DFB3D2}"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553200" y="274955"/>
            <a:ext cx="1524000" cy="5851525"/>
          </a:xfrm>
        </p:spPr>
        <p:txBody>
          <a:bodyPr vert="eaVert" ancho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2"/>
            <a:ext cx="6019800" cy="5851525"/>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a:xfrm>
            <a:off x="4242816" y="6557946"/>
            <a:ext cx="2002464" cy="226902"/>
          </a:xfrm>
        </p:spPr>
        <p:txBody>
          <a:bodyPr/>
          <a:lstStyle>
            <a:extLst/>
          </a:lstStyle>
          <a:p>
            <a:fld id="{190D2329-F1C3-4F2C-8187-C75C150EDEB9}" type="datetimeFigureOut">
              <a:rPr lang="ar-SA" smtClean="0"/>
              <a:pPr/>
              <a:t>29/05/42</a:t>
            </a:fld>
            <a:endParaRPr lang="ar-SA"/>
          </a:p>
        </p:txBody>
      </p:sp>
      <p:sp>
        <p:nvSpPr>
          <p:cNvPr id="5" name="عنصر نائب للتذييل 4"/>
          <p:cNvSpPr>
            <a:spLocks noGrp="1"/>
          </p:cNvSpPr>
          <p:nvPr>
            <p:ph type="ftr" sz="quarter" idx="11"/>
          </p:nvPr>
        </p:nvSpPr>
        <p:spPr>
          <a:xfrm>
            <a:off x="457200" y="6556248"/>
            <a:ext cx="3657600" cy="228600"/>
          </a:xfrm>
        </p:spPr>
        <p:txBody>
          <a:bodyPr/>
          <a:lstStyle>
            <a:extLst/>
          </a:lstStyle>
          <a:p>
            <a:endParaRPr lang="ar-SA"/>
          </a:p>
        </p:txBody>
      </p:sp>
      <p:sp>
        <p:nvSpPr>
          <p:cNvPr id="6" name="عنصر نائب لرقم الشريحة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1D6AF78-7DBC-4A83-ABDA-807F11DFB3D2}"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5" name="عنصر نائب للتذييل 4"/>
          <p:cNvSpPr>
            <a:spLocks noGrp="1"/>
          </p:cNvSpPr>
          <p:nvPr>
            <p:ph type="ftr" sz="quarter" idx="11"/>
          </p:nvPr>
        </p:nvSpPr>
        <p:spPr/>
        <p:txBody>
          <a:bodyPr/>
          <a:lstStyle>
            <a:extLst/>
          </a:lstStyle>
          <a:p>
            <a:endParaRPr lang="ar-SA"/>
          </a:p>
        </p:txBody>
      </p:sp>
      <p:sp>
        <p:nvSpPr>
          <p:cNvPr id="6" name="عنصر نائب لرقم الشريحة 5"/>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1">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90D2329-F1C3-4F2C-8187-C75C150EDEB9}" type="datetimeFigureOut">
              <a:rPr lang="ar-SA" smtClean="0"/>
              <a:pPr/>
              <a:t>29/05/42</a:t>
            </a:fld>
            <a:endParaRPr lang="ar-SA"/>
          </a:p>
        </p:txBody>
      </p:sp>
      <p:sp>
        <p:nvSpPr>
          <p:cNvPr id="5" name="عنصر نائب للتذييل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ar-SA"/>
          </a:p>
        </p:txBody>
      </p:sp>
      <p:sp>
        <p:nvSpPr>
          <p:cNvPr id="6" name="عنصر نائب لرقم الشريحة 5"/>
          <p:cNvSpPr>
            <a:spLocks noGrp="1"/>
          </p:cNvSpPr>
          <p:nvPr>
            <p:ph type="sldNum" sz="quarter" idx="12"/>
          </p:nvPr>
        </p:nvSpPr>
        <p:spPr>
          <a:xfrm>
            <a:off x="6733952" y="6555112"/>
            <a:ext cx="588336" cy="228600"/>
          </a:xfrm>
        </p:spPr>
        <p:txBody>
          <a:bodyPr/>
          <a:lstStyle>
            <a:extLst/>
          </a:lstStyle>
          <a:p>
            <a:fld id="{71D6AF78-7DBC-4A83-ABDA-807F11DFB3D2}" type="slidenum">
              <a:rPr lang="ar-SA" smtClean="0"/>
              <a:pPr/>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20040"/>
            <a:ext cx="7242048" cy="1143000"/>
          </a:xfrm>
        </p:spPr>
        <p:txBody>
          <a:bodyPr/>
          <a:lstStyle>
            <a:extLst/>
          </a:lstStyle>
          <a:p>
            <a:r>
              <a:rPr kumimoji="0" lang="ar-SA" smtClean="0"/>
              <a:t>انقر لتحرير نمط العنوان الرئيسي</a:t>
            </a:r>
            <a:endParaRPr kumimoji="0" lang="en-US"/>
          </a:p>
        </p:txBody>
      </p:sp>
      <p:sp>
        <p:nvSpPr>
          <p:cNvPr id="3" name="عنصر نائب للمحتوى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20040"/>
            <a:ext cx="7242048" cy="1143000"/>
          </a:xfrm>
        </p:spPr>
        <p:txBody>
          <a:bodyPr anchor="b"/>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8" name="عنصر نائب للتذييل 7"/>
          <p:cNvSpPr>
            <a:spLocks noGrp="1"/>
          </p:cNvSpPr>
          <p:nvPr>
            <p:ph type="ftr" sz="quarter" idx="11"/>
          </p:nvPr>
        </p:nvSpPr>
        <p:spPr/>
        <p:txBody>
          <a:bodyPr/>
          <a:lstStyle>
            <a:extLst/>
          </a:lstStyle>
          <a:p>
            <a:endParaRPr lang="ar-SA"/>
          </a:p>
        </p:txBody>
      </p:sp>
      <p:sp>
        <p:nvSpPr>
          <p:cNvPr id="9" name="عنصر نائب لرقم الشريحة 8"/>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320040"/>
            <a:ext cx="7242048" cy="1143000"/>
          </a:xfrm>
        </p:spPr>
        <p:txBody>
          <a:bodyPr/>
          <a:lstStyle>
            <a:extLst/>
          </a:lstStyle>
          <a:p>
            <a:r>
              <a:rPr kumimoji="0" lang="ar-SA" smtClean="0"/>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4" name="عنصر نائب للتذييل 3"/>
          <p:cNvSpPr>
            <a:spLocks noGrp="1"/>
          </p:cNvSpPr>
          <p:nvPr>
            <p:ph type="ftr" sz="quarter" idx="11"/>
          </p:nvPr>
        </p:nvSpPr>
        <p:spPr/>
        <p:txBody>
          <a:bodyPr/>
          <a:lstStyle>
            <a:extLst/>
          </a:lstStyle>
          <a:p>
            <a:endParaRPr lang="ar-SA"/>
          </a:p>
        </p:txBody>
      </p:sp>
      <p:sp>
        <p:nvSpPr>
          <p:cNvPr id="5" name="عنصر نائب لرقم الشريحة 4"/>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lvl1pPr>
              <a:defRPr>
                <a:solidFill>
                  <a:schemeClr val="tx2"/>
                </a:solidFill>
              </a:defRPr>
            </a:lvl1pPr>
            <a:extLst/>
          </a:lstStyle>
          <a:p>
            <a:fld id="{190D2329-F1C3-4F2C-8187-C75C150EDEB9}" type="datetimeFigureOut">
              <a:rPr lang="ar-SA" smtClean="0"/>
              <a:pPr/>
              <a:t>29/05/42</a:t>
            </a:fld>
            <a:endParaRPr lang="ar-SA"/>
          </a:p>
        </p:txBody>
      </p:sp>
      <p:sp>
        <p:nvSpPr>
          <p:cNvPr id="3" name="عنصر نائب للتذييل 2"/>
          <p:cNvSpPr>
            <a:spLocks noGrp="1"/>
          </p:cNvSpPr>
          <p:nvPr>
            <p:ph type="ftr" sz="quarter" idx="11"/>
          </p:nvPr>
        </p:nvSpPr>
        <p:spPr/>
        <p:txBody>
          <a:bodyPr/>
          <a:lstStyle>
            <a:lvl1pPr>
              <a:defRPr>
                <a:solidFill>
                  <a:schemeClr val="tx2"/>
                </a:solidFill>
              </a:defRPr>
            </a:lvl1pPr>
            <a:extLst/>
          </a:lstStyle>
          <a:p>
            <a:endParaRPr lang="ar-SA"/>
          </a:p>
        </p:txBody>
      </p:sp>
      <p:sp>
        <p:nvSpPr>
          <p:cNvPr id="4" name="عنصر نائب لرقم الشريحة 3"/>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71D6AF78-7DBC-4A83-ABDA-807F11DFB3D2}"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2"/>
      </p:bgRef>
    </p:bg>
    <p:spTree>
      <p:nvGrpSpPr>
        <p:cNvPr id="1" name=""/>
        <p:cNvGrpSpPr/>
        <p:nvPr/>
      </p:nvGrpSpPr>
      <p:grpSpPr>
        <a:xfrm>
          <a:off x="0" y="0"/>
          <a:ext cx="0" cy="0"/>
          <a:chOff x="0" y="0"/>
          <a:chExt cx="0" cy="0"/>
        </a:xfrm>
      </p:grpSpPr>
      <p:sp>
        <p:nvSpPr>
          <p:cNvPr id="8" name="مستطيل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مستطيل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عنوان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ar-SA" smtClean="0"/>
              <a:t>انقر لتحرير نمط العنوان الرئيسي</a:t>
            </a:r>
            <a:endParaRPr kumimoji="0" lang="en-US" dirty="0"/>
          </a:p>
        </p:txBody>
      </p:sp>
      <p:sp>
        <p:nvSpPr>
          <p:cNvPr id="4" name="عنصر نائب للنص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ar-SA" smtClean="0"/>
              <a:t>انقر لتحرير أنماط النص الرئيسي</a:t>
            </a:r>
          </a:p>
        </p:txBody>
      </p:sp>
      <p:sp>
        <p:nvSpPr>
          <p:cNvPr id="5" name="عنصر نائب للتاريخ 4"/>
          <p:cNvSpPr>
            <a:spLocks noGrp="1"/>
          </p:cNvSpPr>
          <p:nvPr>
            <p:ph type="dt" sz="half" idx="10"/>
          </p:nvPr>
        </p:nvSpPr>
        <p:spPr/>
        <p:txBody>
          <a:bodyPr/>
          <a:lstStyle>
            <a:extLst/>
          </a:lstStyle>
          <a:p>
            <a:fld id="{190D2329-F1C3-4F2C-8187-C75C150EDEB9}" type="datetimeFigureOut">
              <a:rPr lang="ar-SA" smtClean="0"/>
              <a:pPr/>
              <a:t>29/05/42</a:t>
            </a:fld>
            <a:endParaRPr lang="ar-SA"/>
          </a:p>
        </p:txBody>
      </p:sp>
      <p:sp>
        <p:nvSpPr>
          <p:cNvPr id="6" name="عنصر نائب للتذييل 5"/>
          <p:cNvSpPr>
            <a:spLocks noGrp="1"/>
          </p:cNvSpPr>
          <p:nvPr>
            <p:ph type="ftr" sz="quarter" idx="11"/>
          </p:nvPr>
        </p:nvSpPr>
        <p:spPr/>
        <p:txBody>
          <a:bodyPr/>
          <a:lstStyle>
            <a:extLst/>
          </a:lstStyle>
          <a:p>
            <a:endParaRPr lang="ar-SA"/>
          </a:p>
        </p:txBody>
      </p:sp>
      <p:sp>
        <p:nvSpPr>
          <p:cNvPr id="7" name="عنصر نائب لرقم الشريحة 6"/>
          <p:cNvSpPr>
            <a:spLocks noGrp="1"/>
          </p:cNvSpPr>
          <p:nvPr>
            <p:ph type="sldNum" sz="quarter" idx="12"/>
          </p:nvPr>
        </p:nvSpPr>
        <p:spPr/>
        <p:txBody>
          <a:bodyPr/>
          <a:lstStyle>
            <a:extLst/>
          </a:lstStyle>
          <a:p>
            <a:fld id="{71D6AF78-7DBC-4A83-ABDA-807F11DFB3D2}" type="slidenum">
              <a:rPr lang="ar-SA" smtClean="0"/>
              <a:pPr/>
              <a:t>‹#›</a:t>
            </a:fld>
            <a:endParaRPr lang="ar-SA"/>
          </a:p>
        </p:txBody>
      </p:sp>
      <p:sp>
        <p:nvSpPr>
          <p:cNvPr id="10" name="عنصر نائب للصورة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ar-SA" smtClean="0"/>
              <a:t>انقر فوق الأيقونة لإضافة صورة</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مستطيل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عنصر نائب للعنوان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ar-SA" smtClean="0"/>
              <a:t>انقر لتحرير نمط العنوان الرئيسي</a:t>
            </a:r>
            <a:endParaRPr kumimoji="0" lang="en-US"/>
          </a:p>
        </p:txBody>
      </p:sp>
      <p:sp>
        <p:nvSpPr>
          <p:cNvPr id="31" name="عنصر نائب للنص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27" name="عنصر نائب للتاريخ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90D2329-F1C3-4F2C-8187-C75C150EDEB9}" type="datetimeFigureOut">
              <a:rPr lang="ar-SA" smtClean="0"/>
              <a:pPr/>
              <a:t>29/05/42</a:t>
            </a:fld>
            <a:endParaRPr lang="ar-SA"/>
          </a:p>
        </p:txBody>
      </p:sp>
      <p:sp>
        <p:nvSpPr>
          <p:cNvPr id="4" name="عنصر نائب للتذييل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ar-SA"/>
          </a:p>
        </p:txBody>
      </p:sp>
      <p:sp>
        <p:nvSpPr>
          <p:cNvPr id="16" name="عنصر نائب لرقم الشريحة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1D6AF78-7DBC-4A83-ABDA-807F11DFB3D2}"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l" rtl="1"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r" rtl="1"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r" rtl="1"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r" rtl="1"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r" rtl="1"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r" rtl="1"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r" rtl="1"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r" rtl="1"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r" rtl="1"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r" rtl="1"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sz="2400" dirty="0" smtClean="0"/>
              <a:t>وحدة الفكر </a:t>
            </a:r>
            <a:br>
              <a:rPr lang="ar-SA" sz="2400" dirty="0" smtClean="0"/>
            </a:br>
            <a:r>
              <a:rPr lang="ar-SA" sz="2400" dirty="0" smtClean="0"/>
              <a:t>مقدمة </a:t>
            </a:r>
            <a:br>
              <a:rPr lang="ar-SA" sz="2400" dirty="0" smtClean="0"/>
            </a:br>
            <a:endParaRPr lang="ar-SA" sz="2400" dirty="0"/>
          </a:p>
        </p:txBody>
      </p:sp>
      <p:sp>
        <p:nvSpPr>
          <p:cNvPr id="3" name="عنصر نائب للمحتوى 2"/>
          <p:cNvSpPr>
            <a:spLocks noGrp="1"/>
          </p:cNvSpPr>
          <p:nvPr>
            <p:ph idx="1"/>
          </p:nvPr>
        </p:nvSpPr>
        <p:spPr>
          <a:xfrm>
            <a:off x="457200" y="1268760"/>
            <a:ext cx="7355160" cy="5186976"/>
          </a:xfrm>
        </p:spPr>
        <p:txBody>
          <a:bodyPr>
            <a:normAutofit/>
          </a:bodyPr>
          <a:lstStyle/>
          <a:p>
            <a:r>
              <a:rPr lang="ar-SA" sz="2400" dirty="0" smtClean="0"/>
              <a:t>الفكر هو : </a:t>
            </a:r>
            <a:r>
              <a:rPr lang="ar-SA" sz="2400" dirty="0">
                <a:solidFill>
                  <a:srgbClr val="FF0000"/>
                </a:solidFill>
              </a:rPr>
              <a:t>نتاج العقل والأحداث الحاصلة في الوقت الحاضر، وهو تشكيل العقل لمجموعة من الصور بشكلٍ ميكانيكيّ، أو بشكل معين، أو بصورة محددة في </a:t>
            </a:r>
            <a:r>
              <a:rPr lang="ar-SA" sz="2400" dirty="0" smtClean="0">
                <a:solidFill>
                  <a:srgbClr val="FF0000"/>
                </a:solidFill>
              </a:rPr>
              <a:t>الدماغ</a:t>
            </a:r>
          </a:p>
          <a:p>
            <a:r>
              <a:rPr lang="ar-SA" sz="2400" dirty="0" smtClean="0">
                <a:solidFill>
                  <a:srgbClr val="00B050"/>
                </a:solidFill>
              </a:rPr>
              <a:t>التخطيط : تحديد معالم الحاضر ورؤى المستقبل بناءا على الامكانيات المادية والبشرية الموجودة دون اهمال منظومة الاخلاق</a:t>
            </a:r>
          </a:p>
          <a:p>
            <a:r>
              <a:rPr lang="ar-SA" sz="2400" dirty="0" smtClean="0">
                <a:solidFill>
                  <a:srgbClr val="0070C0"/>
                </a:solidFill>
              </a:rPr>
              <a:t>اهمية الفكر تكمن في انه يشكل الاساس والضابط التي تبنى عليه حياة الأمم والشعوب .</a:t>
            </a:r>
          </a:p>
          <a:p>
            <a:endParaRPr lang="ar-SA" sz="2400" dirty="0" smtClean="0">
              <a:solidFill>
                <a:srgbClr val="0070C0"/>
              </a:solidFill>
            </a:endParaRPr>
          </a:p>
          <a:p>
            <a:pPr>
              <a:buNone/>
            </a:pPr>
            <a:r>
              <a:rPr lang="ar-SA" sz="2400" smtClean="0">
                <a:solidFill>
                  <a:srgbClr val="0070C0"/>
                </a:solidFill>
              </a:rPr>
              <a:t>   </a:t>
            </a:r>
            <a:endParaRPr lang="ar-SA" sz="4000" dirty="0" smtClean="0">
              <a:solidFill>
                <a:srgbClr val="0070C0"/>
              </a:solidFill>
            </a:endParaRPr>
          </a:p>
        </p:txBody>
      </p:sp>
    </p:spTree>
    <p:extLst>
      <p:ext uri="{BB962C8B-B14F-4D97-AF65-F5344CB8AC3E}">
        <p14:creationId xmlns="" xmlns:p14="http://schemas.microsoft.com/office/powerpoint/2010/main" val="24615128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1560" y="332656"/>
            <a:ext cx="7239000" cy="1143000"/>
          </a:xfrm>
        </p:spPr>
        <p:txBody>
          <a:bodyPr/>
          <a:lstStyle/>
          <a:p>
            <a:pPr algn="ctr"/>
            <a:r>
              <a:rPr lang="ar-SA" dirty="0" smtClean="0"/>
              <a:t>تتمة الاسس </a:t>
            </a:r>
            <a:endParaRPr lang="ar-SA" dirty="0"/>
          </a:p>
        </p:txBody>
      </p:sp>
      <p:sp>
        <p:nvSpPr>
          <p:cNvPr id="3" name="عنصر نائب للمحتوى 2"/>
          <p:cNvSpPr>
            <a:spLocks noGrp="1"/>
          </p:cNvSpPr>
          <p:nvPr>
            <p:ph idx="1"/>
          </p:nvPr>
        </p:nvSpPr>
        <p:spPr/>
        <p:txBody>
          <a:bodyPr>
            <a:normAutofit lnSpcReduction="10000"/>
          </a:bodyPr>
          <a:lstStyle/>
          <a:p>
            <a:r>
              <a:rPr lang="ar-SA" sz="2400" dirty="0" smtClean="0"/>
              <a:t>3- صيانة وحماية الانسان في دينه وعقله ونفسه وماله وعرضه (</a:t>
            </a:r>
            <a:r>
              <a:rPr lang="ar-SA" sz="2400" dirty="0" smtClean="0">
                <a:solidFill>
                  <a:srgbClr val="0070C0"/>
                </a:solidFill>
              </a:rPr>
              <a:t>الضروريات الخمس</a:t>
            </a:r>
            <a:r>
              <a:rPr lang="ar-SA" sz="2400" dirty="0" smtClean="0"/>
              <a:t>) او (</a:t>
            </a:r>
            <a:r>
              <a:rPr lang="ar-SA" sz="2400" dirty="0" smtClean="0">
                <a:solidFill>
                  <a:srgbClr val="7030A0"/>
                </a:solidFill>
              </a:rPr>
              <a:t>المقاصد العليا لصيانة المجتمع</a:t>
            </a:r>
            <a:r>
              <a:rPr lang="ar-SA" sz="2400" dirty="0" smtClean="0"/>
              <a:t>)</a:t>
            </a:r>
          </a:p>
          <a:p>
            <a:r>
              <a:rPr lang="ar-SA" sz="2400" dirty="0" smtClean="0"/>
              <a:t>أ- الدين : </a:t>
            </a:r>
            <a:r>
              <a:rPr lang="ar-SA" sz="2400" dirty="0" smtClean="0">
                <a:solidFill>
                  <a:srgbClr val="FF0000"/>
                </a:solidFill>
              </a:rPr>
              <a:t>ضمان الحرية الدينية ، وعدم الاجبار على الاسلام وحماية اصحاب الاديان الاخرى وعدم التعرض لهم</a:t>
            </a:r>
          </a:p>
          <a:p>
            <a:r>
              <a:rPr lang="ar-SA" sz="2400" dirty="0" smtClean="0"/>
              <a:t>ب- العقل : </a:t>
            </a:r>
            <a:r>
              <a:rPr lang="ar-SA" sz="2400" dirty="0" smtClean="0">
                <a:solidFill>
                  <a:schemeClr val="accent4">
                    <a:lumMod val="75000"/>
                  </a:schemeClr>
                </a:solidFill>
              </a:rPr>
              <a:t>حمايته مما يتلفه وخاصة المسكرات والمخدرات . وكذلك اعطاه الاسلام مساحة كبيرة من اجل الوصول للحق والحقيقة ، وجعل له اهمية عظيمة</a:t>
            </a:r>
          </a:p>
          <a:p>
            <a:r>
              <a:rPr lang="ar-SA" sz="2400" dirty="0" smtClean="0"/>
              <a:t>ج- النفس : </a:t>
            </a:r>
            <a:r>
              <a:rPr lang="ar-SA" sz="2400" dirty="0" smtClean="0">
                <a:solidFill>
                  <a:schemeClr val="accent3">
                    <a:lumMod val="60000"/>
                    <a:lumOff val="40000"/>
                  </a:schemeClr>
                </a:solidFill>
              </a:rPr>
              <a:t>الحفاظ على كرامة الانسان ، وجسده</a:t>
            </a:r>
          </a:p>
          <a:p>
            <a:r>
              <a:rPr lang="ar-SA" sz="2400" dirty="0" smtClean="0"/>
              <a:t>د- المال : </a:t>
            </a:r>
            <a:r>
              <a:rPr lang="ar-SA" sz="2400" dirty="0" smtClean="0">
                <a:solidFill>
                  <a:schemeClr val="accent6">
                    <a:lumMod val="75000"/>
                  </a:schemeClr>
                </a:solidFill>
              </a:rPr>
              <a:t>حماية الملكية الخاصة للأفراد والجماعات</a:t>
            </a:r>
          </a:p>
          <a:p>
            <a:r>
              <a:rPr lang="ar-SA" sz="2400" dirty="0" smtClean="0"/>
              <a:t>هـ العِرض: </a:t>
            </a:r>
            <a:r>
              <a:rPr lang="ar-SA" sz="2400" dirty="0" smtClean="0">
                <a:solidFill>
                  <a:srgbClr val="FF0000"/>
                </a:solidFill>
              </a:rPr>
              <a:t>حماية أعراض الناس وعدم الاعتداء عليها باي شكل من الاشكال</a:t>
            </a:r>
            <a:r>
              <a:rPr lang="ar-SA" sz="2400" dirty="0" smtClean="0"/>
              <a:t>.</a:t>
            </a:r>
            <a:endParaRPr lang="ar-SA" sz="2400" dirty="0"/>
          </a:p>
          <a:p>
            <a:endParaRPr lang="ar-SA" sz="2400" dirty="0"/>
          </a:p>
        </p:txBody>
      </p:sp>
    </p:spTree>
    <p:extLst>
      <p:ext uri="{BB962C8B-B14F-4D97-AF65-F5344CB8AC3E}">
        <p14:creationId xmlns="" xmlns:p14="http://schemas.microsoft.com/office/powerpoint/2010/main" val="13854367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dirty="0" smtClean="0"/>
              <a:t>صفات المجتمع المسلم</a:t>
            </a:r>
            <a:endParaRPr lang="ar-SA" dirty="0"/>
          </a:p>
        </p:txBody>
      </p:sp>
      <p:sp>
        <p:nvSpPr>
          <p:cNvPr id="3" name="عنصر نائب للمحتوى 2"/>
          <p:cNvSpPr>
            <a:spLocks noGrp="1"/>
          </p:cNvSpPr>
          <p:nvPr>
            <p:ph idx="1"/>
          </p:nvPr>
        </p:nvSpPr>
        <p:spPr/>
        <p:txBody>
          <a:bodyPr>
            <a:normAutofit/>
          </a:bodyPr>
          <a:lstStyle/>
          <a:p>
            <a:r>
              <a:rPr lang="ar-SA" dirty="0" smtClean="0"/>
              <a:t>يتميز عن غيره من المجتمعات بعقائده ونظمه ، ولا يهمل الروابط الاخرى ، كالدم ، والوطن ، وغير ذلك</a:t>
            </a:r>
          </a:p>
          <a:p>
            <a:r>
              <a:rPr lang="ar-SA" dirty="0" smtClean="0"/>
              <a:t>يعتمد على الرابطة الأصلية وهي رابطة العقيدة</a:t>
            </a:r>
          </a:p>
          <a:p>
            <a:r>
              <a:rPr lang="ar-SA" dirty="0" smtClean="0"/>
              <a:t>مجتمع مترابط متضامن</a:t>
            </a:r>
            <a:endParaRPr lang="ar-SA" dirty="0" smtClean="0">
              <a:solidFill>
                <a:srgbClr val="FF0000"/>
              </a:solidFill>
            </a:endParaRPr>
          </a:p>
          <a:p>
            <a:pPr marL="0" indent="0">
              <a:buNone/>
            </a:pPr>
            <a:endParaRPr lang="ar-SA" dirty="0" smtClean="0"/>
          </a:p>
          <a:p>
            <a:endParaRPr lang="ar-SA" dirty="0"/>
          </a:p>
        </p:txBody>
      </p:sp>
    </p:spTree>
    <p:extLst>
      <p:ext uri="{BB962C8B-B14F-4D97-AF65-F5344CB8AC3E}">
        <p14:creationId xmlns="" xmlns:p14="http://schemas.microsoft.com/office/powerpoint/2010/main" val="16841382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dirty="0" smtClean="0"/>
              <a:t>مفهوم العدالة الاجتماعية</a:t>
            </a:r>
            <a:endParaRPr lang="ar-SA" dirty="0"/>
          </a:p>
        </p:txBody>
      </p:sp>
      <p:sp>
        <p:nvSpPr>
          <p:cNvPr id="3" name="عنصر نائب للمحتوى 2"/>
          <p:cNvSpPr>
            <a:spLocks noGrp="1"/>
          </p:cNvSpPr>
          <p:nvPr>
            <p:ph idx="1"/>
          </p:nvPr>
        </p:nvSpPr>
        <p:spPr/>
        <p:txBody>
          <a:bodyPr>
            <a:normAutofit lnSpcReduction="10000"/>
          </a:bodyPr>
          <a:lstStyle/>
          <a:p>
            <a:r>
              <a:rPr lang="ar-SA" dirty="0" smtClean="0"/>
              <a:t>تعني : إعطاء كل فرد ما يستحقه ، عن طريق اشباع الحاجات الاساسية للناس ، وتوزيع الاموال والمنافع على افراد الرعية ، وتمكينهم من الانتفاع بها وحيازتها دون تمييز.</a:t>
            </a:r>
          </a:p>
          <a:p>
            <a:r>
              <a:rPr lang="ar-SA" dirty="0" smtClean="0"/>
              <a:t>الحاجات الاساسية للإنسان هي :</a:t>
            </a:r>
          </a:p>
          <a:p>
            <a:r>
              <a:rPr lang="ar-SA" dirty="0" smtClean="0"/>
              <a:t>أ- الطعام</a:t>
            </a:r>
          </a:p>
          <a:p>
            <a:r>
              <a:rPr lang="ar-SA" dirty="0" smtClean="0"/>
              <a:t>ب- الشراب</a:t>
            </a:r>
          </a:p>
          <a:p>
            <a:r>
              <a:rPr lang="ar-SA" dirty="0" smtClean="0"/>
              <a:t>ج- اللباس</a:t>
            </a:r>
          </a:p>
          <a:p>
            <a:r>
              <a:rPr lang="ar-SA" dirty="0" smtClean="0"/>
              <a:t>د- السكن</a:t>
            </a:r>
          </a:p>
          <a:p>
            <a:r>
              <a:rPr lang="ar-SA" dirty="0" smtClean="0"/>
              <a:t>هـ العلاج</a:t>
            </a:r>
          </a:p>
          <a:p>
            <a:r>
              <a:rPr lang="ar-SA" dirty="0" smtClean="0"/>
              <a:t>و - التعليم</a:t>
            </a:r>
            <a:endParaRPr lang="ar-SA" dirty="0"/>
          </a:p>
        </p:txBody>
      </p:sp>
    </p:spTree>
    <p:extLst>
      <p:ext uri="{BB962C8B-B14F-4D97-AF65-F5344CB8AC3E}">
        <p14:creationId xmlns="" xmlns:p14="http://schemas.microsoft.com/office/powerpoint/2010/main" val="4061260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SA" dirty="0" smtClean="0"/>
              <a:t/>
            </a:r>
            <a:br>
              <a:rPr lang="ar-SA" dirty="0" smtClean="0"/>
            </a:br>
            <a:r>
              <a:rPr lang="ar-SA" dirty="0" smtClean="0"/>
              <a:t/>
            </a:r>
            <a:br>
              <a:rPr lang="ar-SA" dirty="0" smtClean="0"/>
            </a:br>
            <a:r>
              <a:rPr lang="ar-SA" dirty="0" smtClean="0"/>
              <a:t/>
            </a:r>
            <a:br>
              <a:rPr lang="ar-SA" dirty="0" smtClean="0"/>
            </a:br>
            <a:r>
              <a:rPr lang="ar-SA" dirty="0" smtClean="0"/>
              <a:t/>
            </a:r>
            <a:br>
              <a:rPr lang="ar-SA" dirty="0" smtClean="0"/>
            </a:br>
            <a:r>
              <a:rPr lang="ar-SA" dirty="0" smtClean="0"/>
              <a:t>العلاقة بين الأمن الاجتماعي والعدالة الاجتماعية</a:t>
            </a:r>
            <a:endParaRPr lang="ar-SA" dirty="0"/>
          </a:p>
        </p:txBody>
      </p:sp>
      <p:sp>
        <p:nvSpPr>
          <p:cNvPr id="3" name="عنصر نائب للمحتوى 2"/>
          <p:cNvSpPr>
            <a:spLocks noGrp="1"/>
          </p:cNvSpPr>
          <p:nvPr>
            <p:ph idx="1"/>
          </p:nvPr>
        </p:nvSpPr>
        <p:spPr/>
        <p:txBody>
          <a:bodyPr/>
          <a:lstStyle/>
          <a:p>
            <a:r>
              <a:rPr lang="ar-SA" dirty="0" smtClean="0">
                <a:solidFill>
                  <a:schemeClr val="accent1">
                    <a:lumMod val="75000"/>
                  </a:schemeClr>
                </a:solidFill>
              </a:rPr>
              <a:t>العدالة الاجتماعية تشكل الاساس الرئيسي لشعور الافراد والمجتمع بالأمن والاستقرار</a:t>
            </a:r>
            <a:endParaRPr lang="ar-SA" dirty="0">
              <a:solidFill>
                <a:schemeClr val="accent1">
                  <a:lumMod val="75000"/>
                </a:schemeClr>
              </a:solidFill>
            </a:endParaRPr>
          </a:p>
        </p:txBody>
      </p:sp>
    </p:spTree>
    <p:extLst>
      <p:ext uri="{BB962C8B-B14F-4D97-AF65-F5344CB8AC3E}">
        <p14:creationId xmlns="" xmlns:p14="http://schemas.microsoft.com/office/powerpoint/2010/main" val="3523982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مشروعية العدالة الاجتماعية</a:t>
            </a:r>
            <a:endParaRPr lang="ar-SA" dirty="0"/>
          </a:p>
        </p:txBody>
      </p:sp>
      <p:sp>
        <p:nvSpPr>
          <p:cNvPr id="3" name="عنصر نائب للمحتوى 2"/>
          <p:cNvSpPr>
            <a:spLocks noGrp="1"/>
          </p:cNvSpPr>
          <p:nvPr>
            <p:ph idx="1"/>
          </p:nvPr>
        </p:nvSpPr>
        <p:spPr/>
        <p:txBody>
          <a:bodyPr>
            <a:normAutofit/>
          </a:bodyPr>
          <a:lstStyle/>
          <a:p>
            <a:r>
              <a:rPr lang="ar-SA" dirty="0" smtClean="0"/>
              <a:t>وردت آيات كثيرة واحاديث تدل على اهمية العدل في الاسلام منها :</a:t>
            </a:r>
          </a:p>
          <a:p>
            <a:r>
              <a:rPr lang="ar-SA" dirty="0" smtClean="0">
                <a:solidFill>
                  <a:srgbClr val="C00000"/>
                </a:solidFill>
              </a:rPr>
              <a:t>قوله تعالى :(إنَّ </a:t>
            </a:r>
            <a:r>
              <a:rPr lang="ar-SA" dirty="0">
                <a:solidFill>
                  <a:srgbClr val="C00000"/>
                </a:solidFill>
              </a:rPr>
              <a:t>اللَّهَ يَأْمُرُ بِالْعَدْلِ وَالْإِحْسَانِ وَإِيتَاءِ ذِي </a:t>
            </a:r>
            <a:r>
              <a:rPr lang="ar-SA" dirty="0" err="1">
                <a:solidFill>
                  <a:srgbClr val="C00000"/>
                </a:solidFill>
              </a:rPr>
              <a:t>الْقُرْبَىٰ</a:t>
            </a:r>
            <a:r>
              <a:rPr lang="ar-SA" dirty="0">
                <a:solidFill>
                  <a:srgbClr val="C00000"/>
                </a:solidFill>
              </a:rPr>
              <a:t> </a:t>
            </a:r>
            <a:r>
              <a:rPr lang="ar-SA" dirty="0" err="1">
                <a:solidFill>
                  <a:srgbClr val="C00000"/>
                </a:solidFill>
              </a:rPr>
              <a:t>وَيَنْهَىٰ</a:t>
            </a:r>
            <a:r>
              <a:rPr lang="ar-SA" dirty="0">
                <a:solidFill>
                  <a:srgbClr val="C00000"/>
                </a:solidFill>
              </a:rPr>
              <a:t> عَنِ الْفَحْشَاءِ وَالْمُنكَرِ وَالْبَغْيِ ۚ يَعِظُكُمْ لَعَلَّكُمْ </a:t>
            </a:r>
            <a:r>
              <a:rPr lang="ar-SA" dirty="0" smtClean="0">
                <a:solidFill>
                  <a:srgbClr val="C00000"/>
                </a:solidFill>
              </a:rPr>
              <a:t>تَذَكَّرُونَ)</a:t>
            </a:r>
          </a:p>
          <a:p>
            <a:r>
              <a:rPr lang="ar-SA" dirty="0" smtClean="0">
                <a:solidFill>
                  <a:srgbClr val="00B0F0"/>
                </a:solidFill>
              </a:rPr>
              <a:t>قول الرسول صلى الله عليه واله وسلم (إِنَّمَا </a:t>
            </a:r>
            <a:r>
              <a:rPr lang="ar-SA" dirty="0">
                <a:solidFill>
                  <a:srgbClr val="00B0F0"/>
                </a:solidFill>
              </a:rPr>
              <a:t>أَهْلَكَ الَّذِينَ قَبْلَكُمْ أَنَّهُمْ كَانُوا إِذَا سَرَقَ فِيهِمْ الشَّرِيفُ تَرَكُوهُ وَإِذَا سَرَقَ فِيهِمْ الضَّعِيفُ أَقَامُوا عَلَيْهِ الْحَدَّ وَايْمُ اللَّهِ لَوْ أَنَّ فَاطِمَةَ بِنْتَ مُحَمَّدٍ سَرَقَتْ لَقَطَعْتُ يَدَهَا </a:t>
            </a:r>
            <a:r>
              <a:rPr lang="ar-SA" dirty="0" smtClean="0">
                <a:solidFill>
                  <a:srgbClr val="00B0F0"/>
                </a:solidFill>
              </a:rPr>
              <a:t>)</a:t>
            </a:r>
            <a:endParaRPr lang="ar-SA" dirty="0">
              <a:solidFill>
                <a:srgbClr val="00B0F0"/>
              </a:solidFill>
            </a:endParaRPr>
          </a:p>
        </p:txBody>
      </p:sp>
    </p:spTree>
    <p:extLst>
      <p:ext uri="{BB962C8B-B14F-4D97-AF65-F5344CB8AC3E}">
        <p14:creationId xmlns="" xmlns:p14="http://schemas.microsoft.com/office/powerpoint/2010/main" val="2487421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SA" dirty="0" smtClean="0"/>
              <a:t>أ</a:t>
            </a:r>
            <a:br>
              <a:rPr lang="ar-SA" dirty="0" smtClean="0"/>
            </a:br>
            <a:r>
              <a:rPr lang="ar-SA" dirty="0" smtClean="0"/>
              <a:t>أُسس العدالة الاجتماعية</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smtClean="0"/>
              <a:t>1- اخلاص العبودية لله : حيث حرر الانسان من عبادة غير الله</a:t>
            </a:r>
            <a:r>
              <a:rPr lang="ar-SA" dirty="0"/>
              <a:t> ، قال تعالى (</a:t>
            </a:r>
            <a:r>
              <a:rPr lang="ar-SA" dirty="0">
                <a:solidFill>
                  <a:srgbClr val="00B0F0"/>
                </a:solidFill>
              </a:rPr>
              <a:t>وَإِذَا سَأَلَكَ عِبَادِي عَنِّي فَإِنِّي قَرِيبٌ ۖ أُجِيبُ دَعْوَةَ الدَّاعِ إِذَا دَعَانِ ۖ فَلْيَسْتَجِيبُوا لِي وَلْيُؤْمِنُوا بِي لَعَلَّهُمْ </a:t>
            </a:r>
            <a:r>
              <a:rPr lang="ar-SA" dirty="0" smtClean="0">
                <a:solidFill>
                  <a:srgbClr val="00B0F0"/>
                </a:solidFill>
              </a:rPr>
              <a:t>يَرْشُدُونَ)</a:t>
            </a:r>
          </a:p>
          <a:p>
            <a:r>
              <a:rPr lang="ar-SA" dirty="0" smtClean="0"/>
              <a:t>2- المساواة الانسانية الكاملة : حيث قرر الاسلام وحدة الجنس البشري في المنشأ والمصير والمحيا والممات . </a:t>
            </a:r>
            <a:r>
              <a:rPr lang="ar-SA" dirty="0">
                <a:solidFill>
                  <a:schemeClr val="accent1"/>
                </a:solidFill>
              </a:rPr>
              <a:t>لقول الرسول صلى الله عليه واله وسلم (الناس بنو ادم </a:t>
            </a:r>
            <a:r>
              <a:rPr lang="ar-SA" dirty="0" smtClean="0">
                <a:solidFill>
                  <a:schemeClr val="accent1"/>
                </a:solidFill>
              </a:rPr>
              <a:t>وادم </a:t>
            </a:r>
            <a:r>
              <a:rPr lang="ar-SA" dirty="0">
                <a:solidFill>
                  <a:schemeClr val="accent1"/>
                </a:solidFill>
              </a:rPr>
              <a:t>من </a:t>
            </a:r>
            <a:r>
              <a:rPr lang="ar-SA" dirty="0" smtClean="0">
                <a:solidFill>
                  <a:schemeClr val="accent1"/>
                </a:solidFill>
              </a:rPr>
              <a:t>تراب)</a:t>
            </a:r>
            <a:endParaRPr lang="ar-SA" dirty="0">
              <a:solidFill>
                <a:schemeClr val="accent1"/>
              </a:solidFill>
            </a:endParaRPr>
          </a:p>
          <a:p>
            <a:r>
              <a:rPr lang="ar-SA" dirty="0" smtClean="0"/>
              <a:t>التكافل الاجتماعي الوثيق : قرر الاسلام التكافل بكل صوره واشكاله </a:t>
            </a:r>
            <a:r>
              <a:rPr lang="ar-SA" dirty="0">
                <a:solidFill>
                  <a:schemeClr val="accent1"/>
                </a:solidFill>
              </a:rPr>
              <a:t>، قال رسول الله صلى الله عليه واله (مثل المؤمنين في توادهم وتراحمهم وتعاطفهم مثل الجسد إذا اشتكى منه عضو تداعى له سائر الجسد بالسهر </a:t>
            </a:r>
            <a:r>
              <a:rPr lang="ar-SA" dirty="0" smtClean="0">
                <a:solidFill>
                  <a:schemeClr val="accent1"/>
                </a:solidFill>
              </a:rPr>
              <a:t>والحمى)</a:t>
            </a:r>
          </a:p>
        </p:txBody>
      </p:sp>
    </p:spTree>
    <p:extLst>
      <p:ext uri="{BB962C8B-B14F-4D97-AF65-F5344CB8AC3E}">
        <p14:creationId xmlns="" xmlns:p14="http://schemas.microsoft.com/office/powerpoint/2010/main" val="19038630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smtClean="0"/>
              <a:t>تابع اسس العدالة الاجتماعية</a:t>
            </a:r>
            <a:endParaRPr lang="ar-SA" dirty="0"/>
          </a:p>
        </p:txBody>
      </p:sp>
      <p:sp>
        <p:nvSpPr>
          <p:cNvPr id="3" name="عنصر نائب للمحتوى 2"/>
          <p:cNvSpPr>
            <a:spLocks noGrp="1"/>
          </p:cNvSpPr>
          <p:nvPr>
            <p:ph idx="1"/>
          </p:nvPr>
        </p:nvSpPr>
        <p:spPr/>
        <p:txBody>
          <a:bodyPr>
            <a:normAutofit/>
          </a:bodyPr>
          <a:lstStyle/>
          <a:p>
            <a:r>
              <a:rPr lang="ar-SA" dirty="0" smtClean="0"/>
              <a:t>والامة الاسلامية يجب عليها ان تكون :</a:t>
            </a:r>
          </a:p>
          <a:p>
            <a:r>
              <a:rPr lang="ar-SA" dirty="0" smtClean="0"/>
              <a:t>1- كالجسد الواحد</a:t>
            </a:r>
          </a:p>
          <a:p>
            <a:r>
              <a:rPr lang="ar-SA" dirty="0" smtClean="0"/>
              <a:t>2- تامر بالمعروف وتنهى عن المنكر</a:t>
            </a:r>
          </a:p>
          <a:p>
            <a:r>
              <a:rPr lang="ar-SA" dirty="0" smtClean="0"/>
              <a:t>3- تنصف المظلوم</a:t>
            </a:r>
          </a:p>
          <a:p>
            <a:r>
              <a:rPr lang="ar-SA" dirty="0" smtClean="0"/>
              <a:t>4- تغني الفقير</a:t>
            </a:r>
          </a:p>
          <a:p>
            <a:r>
              <a:rPr lang="ar-SA" dirty="0" smtClean="0"/>
              <a:t>5- تعطي المحروم</a:t>
            </a:r>
            <a:endParaRPr lang="ar-SA" dirty="0"/>
          </a:p>
        </p:txBody>
      </p:sp>
    </p:spTree>
    <p:extLst>
      <p:ext uri="{BB962C8B-B14F-4D97-AF65-F5344CB8AC3E}">
        <p14:creationId xmlns="" xmlns:p14="http://schemas.microsoft.com/office/powerpoint/2010/main" val="16431732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SA" dirty="0" smtClean="0"/>
              <a:t>اساليب تحقيق العدالة الاجتماعية في الاسلام</a:t>
            </a:r>
            <a:endParaRPr lang="ar-SA" dirty="0"/>
          </a:p>
        </p:txBody>
      </p:sp>
      <p:sp>
        <p:nvSpPr>
          <p:cNvPr id="3" name="عنصر نائب للمحتوى 2"/>
          <p:cNvSpPr>
            <a:spLocks noGrp="1"/>
          </p:cNvSpPr>
          <p:nvPr>
            <p:ph idx="1"/>
          </p:nvPr>
        </p:nvSpPr>
        <p:spPr/>
        <p:txBody>
          <a:bodyPr>
            <a:normAutofit/>
          </a:bodyPr>
          <a:lstStyle/>
          <a:p>
            <a:r>
              <a:rPr lang="ar-SA" dirty="0" smtClean="0"/>
              <a:t>اعتمد الاسلام جملة من الاساليب والوسائل لتحقيق العدالة الاجتماعية، منها :</a:t>
            </a:r>
          </a:p>
          <a:p>
            <a:r>
              <a:rPr lang="ar-SA" dirty="0" smtClean="0"/>
              <a:t>1- تشريع </a:t>
            </a:r>
            <a:r>
              <a:rPr lang="ar-SA" dirty="0"/>
              <a:t>الزكاة والصدقات </a:t>
            </a:r>
            <a:r>
              <a:rPr lang="ar-SA" dirty="0">
                <a:solidFill>
                  <a:schemeClr val="accent2">
                    <a:lumMod val="75000"/>
                  </a:schemeClr>
                </a:solidFill>
              </a:rPr>
              <a:t>لقوله تعالى (الَّذِينَ هُمْ لِلزَّكَاةِ </a:t>
            </a:r>
            <a:r>
              <a:rPr lang="ar-SA" dirty="0" smtClean="0">
                <a:solidFill>
                  <a:schemeClr val="accent2">
                    <a:lumMod val="75000"/>
                  </a:schemeClr>
                </a:solidFill>
              </a:rPr>
              <a:t>فَاعِلُونَ)</a:t>
            </a:r>
          </a:p>
          <a:p>
            <a:r>
              <a:rPr lang="ar-SA" dirty="0" smtClean="0"/>
              <a:t>2- العمل على تفتيت الثروة : كما يحصل في الميراث ، حيث توزع ثروة الشخص الواحد على عدد من الورثة</a:t>
            </a:r>
          </a:p>
          <a:p>
            <a:r>
              <a:rPr lang="ar-SA" dirty="0" smtClean="0"/>
              <a:t>3- تحريم وسائل الكسب </a:t>
            </a:r>
            <a:r>
              <a:rPr lang="ar-SA" dirty="0"/>
              <a:t>غير </a:t>
            </a:r>
            <a:r>
              <a:rPr lang="ar-SA" dirty="0" smtClean="0"/>
              <a:t>المشروع </a:t>
            </a:r>
            <a:r>
              <a:rPr lang="ar-SA" dirty="0" smtClean="0">
                <a:solidFill>
                  <a:srgbClr val="00B0F0"/>
                </a:solidFill>
              </a:rPr>
              <a:t>لقوله تعالى  </a:t>
            </a:r>
            <a:r>
              <a:rPr lang="ar-SA" dirty="0">
                <a:solidFill>
                  <a:srgbClr val="00B0F0"/>
                </a:solidFill>
              </a:rPr>
              <a:t>(وَلَا تَأْكُلُوا أَمْوَالَكُم بَيْنَكُم </a:t>
            </a:r>
            <a:r>
              <a:rPr lang="ar-SA" dirty="0" smtClean="0">
                <a:solidFill>
                  <a:srgbClr val="00B0F0"/>
                </a:solidFill>
              </a:rPr>
              <a:t>بِالْبَاطِلِ)</a:t>
            </a:r>
            <a:endParaRPr lang="ar-SA" dirty="0">
              <a:solidFill>
                <a:srgbClr val="00B0F0"/>
              </a:solidFill>
            </a:endParaRPr>
          </a:p>
        </p:txBody>
      </p:sp>
    </p:spTree>
    <p:extLst>
      <p:ext uri="{BB962C8B-B14F-4D97-AF65-F5344CB8AC3E}">
        <p14:creationId xmlns="" xmlns:p14="http://schemas.microsoft.com/office/powerpoint/2010/main" val="38408421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أتعلم</a:t>
            </a:r>
            <a:endParaRPr lang="ar-SA" dirty="0"/>
          </a:p>
        </p:txBody>
      </p:sp>
      <p:sp>
        <p:nvSpPr>
          <p:cNvPr id="3" name="عنصر نائب للمحتوى 2"/>
          <p:cNvSpPr>
            <a:spLocks noGrp="1"/>
          </p:cNvSpPr>
          <p:nvPr>
            <p:ph idx="1"/>
          </p:nvPr>
        </p:nvSpPr>
        <p:spPr/>
        <p:txBody>
          <a:bodyPr>
            <a:normAutofit/>
          </a:bodyPr>
          <a:lstStyle/>
          <a:p>
            <a:r>
              <a:rPr lang="ar-SA" dirty="0" smtClean="0"/>
              <a:t>الاحتكار : هو حبس التجار للبضائع الاساسية لحياة الناس وعدم اخراجها للأسواق حتى يرتفع سعرها مما يؤدي الى الاضرار بالناس ، ولهذا حرم </a:t>
            </a:r>
            <a:r>
              <a:rPr lang="ar-SA" dirty="0"/>
              <a:t>الاسلام الاحتكار ، </a:t>
            </a:r>
            <a:r>
              <a:rPr lang="ar-SA" dirty="0">
                <a:solidFill>
                  <a:srgbClr val="00B0F0"/>
                </a:solidFill>
              </a:rPr>
              <a:t>لقول الرسول صلى الله عليه واله </a:t>
            </a:r>
            <a:r>
              <a:rPr lang="ar-SA" dirty="0" smtClean="0">
                <a:solidFill>
                  <a:srgbClr val="00B0F0"/>
                </a:solidFill>
              </a:rPr>
              <a:t>( لا </a:t>
            </a:r>
            <a:r>
              <a:rPr lang="ar-SA" dirty="0">
                <a:solidFill>
                  <a:srgbClr val="00B0F0"/>
                </a:solidFill>
              </a:rPr>
              <a:t>يحتكر إلا </a:t>
            </a:r>
            <a:r>
              <a:rPr lang="ar-SA" dirty="0" smtClean="0">
                <a:solidFill>
                  <a:srgbClr val="00B0F0"/>
                </a:solidFill>
              </a:rPr>
              <a:t>خاطئ )</a:t>
            </a:r>
          </a:p>
          <a:p>
            <a:r>
              <a:rPr lang="ar-SA" dirty="0" smtClean="0">
                <a:solidFill>
                  <a:srgbClr val="FF0000"/>
                </a:solidFill>
              </a:rPr>
              <a:t>الوكالات الاحتكارية الموجودة اليوم</a:t>
            </a:r>
            <a:endParaRPr lang="ar-SA" dirty="0">
              <a:solidFill>
                <a:srgbClr val="FF0000"/>
              </a:solidFill>
            </a:endParaRPr>
          </a:p>
        </p:txBody>
      </p:sp>
    </p:spTree>
    <p:extLst>
      <p:ext uri="{BB962C8B-B14F-4D97-AF65-F5344CB8AC3E}">
        <p14:creationId xmlns="" xmlns:p14="http://schemas.microsoft.com/office/powerpoint/2010/main" val="23609995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SA" dirty="0" smtClean="0"/>
              <a:t>أمثلة على تحقيق العدالة الاجتماعية</a:t>
            </a:r>
            <a:endParaRPr lang="ar-SA" dirty="0"/>
          </a:p>
        </p:txBody>
      </p:sp>
      <p:sp>
        <p:nvSpPr>
          <p:cNvPr id="3" name="عنصر نائب للمحتوى 2"/>
          <p:cNvSpPr>
            <a:spLocks noGrp="1"/>
          </p:cNvSpPr>
          <p:nvPr>
            <p:ph idx="1"/>
          </p:nvPr>
        </p:nvSpPr>
        <p:spPr/>
        <p:txBody>
          <a:bodyPr/>
          <a:lstStyle/>
          <a:p>
            <a:r>
              <a:rPr lang="ar-SA" dirty="0" smtClean="0"/>
              <a:t>ضرب رسول الله صلى الله عليه واله وسلم اروع الامثلة في الانفاق ، فكان ينفق كل ما في يديه </a:t>
            </a:r>
            <a:r>
              <a:rPr lang="ar-SA" dirty="0" smtClean="0">
                <a:solidFill>
                  <a:srgbClr val="00B0F0"/>
                </a:solidFill>
              </a:rPr>
              <a:t>ويقول عليه الصلاة والسلام وعلى اله ( لوْ كَانَ لِي مِثلُ أُحُدٍ ذَهَبًا، لَسرَّني أَنْ لاَ تَمُرَّ علَيَّ ثَلاثُ لَيَالٍ وَعِندِي مِنْهُ شَيءٌ إلاَّ شَيءٌ أُرْصِدُه لِدَينٍ )</a:t>
            </a:r>
            <a:endParaRPr lang="ar-SA" dirty="0">
              <a:solidFill>
                <a:srgbClr val="00B0F0"/>
              </a:solidFill>
            </a:endParaRPr>
          </a:p>
        </p:txBody>
      </p:sp>
    </p:spTree>
    <p:extLst>
      <p:ext uri="{BB962C8B-B14F-4D97-AF65-F5344CB8AC3E}">
        <p14:creationId xmlns="" xmlns:p14="http://schemas.microsoft.com/office/powerpoint/2010/main" val="8912065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t>العدالة الاجتماعية</a:t>
            </a:r>
          </a:p>
        </p:txBody>
      </p:sp>
      <p:sp>
        <p:nvSpPr>
          <p:cNvPr id="3" name="عنصر نائب للمحتوى 2"/>
          <p:cNvSpPr>
            <a:spLocks noGrp="1"/>
          </p:cNvSpPr>
          <p:nvPr>
            <p:ph idx="1"/>
          </p:nvPr>
        </p:nvSpPr>
        <p:spPr/>
        <p:txBody>
          <a:bodyPr>
            <a:normAutofit fontScale="92500" lnSpcReduction="10000"/>
          </a:bodyPr>
          <a:lstStyle/>
          <a:p>
            <a:r>
              <a:rPr lang="ar-SA" dirty="0"/>
              <a:t>اهداف الدرس :</a:t>
            </a:r>
          </a:p>
          <a:p>
            <a:r>
              <a:rPr lang="ar-SA" dirty="0"/>
              <a:t>تعريف المجتمع</a:t>
            </a:r>
          </a:p>
          <a:p>
            <a:r>
              <a:rPr lang="ar-SA" dirty="0"/>
              <a:t>ذكر اسس اقامة المجتمع المسلم</a:t>
            </a:r>
          </a:p>
          <a:p>
            <a:r>
              <a:rPr lang="ar-SA" dirty="0"/>
              <a:t>بيان صفات المجتمع المسلم</a:t>
            </a:r>
          </a:p>
          <a:p>
            <a:r>
              <a:rPr lang="ar-SA" dirty="0"/>
              <a:t>تعريف العدالة الاجتماعية</a:t>
            </a:r>
          </a:p>
          <a:p>
            <a:r>
              <a:rPr lang="ar-SA" dirty="0"/>
              <a:t>ادلة مشروعية العدالة الاجتماعية</a:t>
            </a:r>
          </a:p>
          <a:p>
            <a:r>
              <a:rPr lang="ar-SA" dirty="0"/>
              <a:t>بيان اسس العدالة الاجتماعية في الاسلام</a:t>
            </a:r>
          </a:p>
          <a:p>
            <a:r>
              <a:rPr lang="ar-SA" dirty="0"/>
              <a:t>امثلة على تحقيق العدالة الاجتماعية في الاسلام</a:t>
            </a:r>
          </a:p>
          <a:p>
            <a:r>
              <a:rPr lang="ar-SA" dirty="0"/>
              <a:t>استنتاج اثار العدالة الاجتماعية في حياة الفرد والمجتمع</a:t>
            </a:r>
          </a:p>
          <a:p>
            <a:r>
              <a:rPr lang="ar-SA" dirty="0"/>
              <a:t>تقدير قيمة العدالة الاجتماعية في الاسلام</a:t>
            </a:r>
          </a:p>
          <a:p>
            <a:r>
              <a:rPr lang="ar-SA" dirty="0"/>
              <a:t>تمثُل العدالة الاجتماعية سلوكيا</a:t>
            </a:r>
          </a:p>
          <a:p>
            <a:endParaRPr lang="ar-SA" dirty="0"/>
          </a:p>
        </p:txBody>
      </p:sp>
    </p:spTree>
    <p:extLst>
      <p:ext uri="{BB962C8B-B14F-4D97-AF65-F5344CB8AC3E}">
        <p14:creationId xmlns="" xmlns:p14="http://schemas.microsoft.com/office/powerpoint/2010/main" val="4085422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pPr algn="ctr"/>
            <a:r>
              <a:rPr lang="ar-SA" dirty="0" smtClean="0"/>
              <a:t>أثر العدالة الاجتماعية في الفرد والمجتمع</a:t>
            </a:r>
            <a:endParaRPr lang="ar-SA" dirty="0"/>
          </a:p>
        </p:txBody>
      </p:sp>
      <p:sp>
        <p:nvSpPr>
          <p:cNvPr id="3" name="عنصر نائب للمحتوى 2"/>
          <p:cNvSpPr>
            <a:spLocks noGrp="1"/>
          </p:cNvSpPr>
          <p:nvPr>
            <p:ph idx="1"/>
          </p:nvPr>
        </p:nvSpPr>
        <p:spPr/>
        <p:txBody>
          <a:bodyPr>
            <a:normAutofit/>
          </a:bodyPr>
          <a:lstStyle/>
          <a:p>
            <a:r>
              <a:rPr lang="ar-SA" dirty="0" smtClean="0"/>
              <a:t>1-  تبرز مكانة الفرد في المجتمع ، فيصبح عضوا منتميا يبذل قصارى جهده من اجل مصلحة الامة وازدهارها .</a:t>
            </a:r>
          </a:p>
          <a:p>
            <a:r>
              <a:rPr lang="ar-SA" dirty="0" smtClean="0"/>
              <a:t>2- ازدياد التفاعل بين ابناء المجتمع ، وتعزيز التعاون والصلات بينهم .</a:t>
            </a:r>
          </a:p>
          <a:p>
            <a:r>
              <a:rPr lang="ar-SA" dirty="0" smtClean="0"/>
              <a:t>3- يسود الامن والسلام داخل المجتمع المسلم ، وتختفي عوامل الجريمة والعدوان</a:t>
            </a:r>
          </a:p>
          <a:p>
            <a:r>
              <a:rPr lang="ar-SA" dirty="0" smtClean="0"/>
              <a:t>4- استثمار جهود افراد المجتمع وطاقاتهم بوضع الرجل المناسب في المكان المناسب</a:t>
            </a:r>
            <a:endParaRPr lang="ar-SA" dirty="0"/>
          </a:p>
        </p:txBody>
      </p:sp>
    </p:spTree>
    <p:extLst>
      <p:ext uri="{BB962C8B-B14F-4D97-AF65-F5344CB8AC3E}">
        <p14:creationId xmlns="" xmlns:p14="http://schemas.microsoft.com/office/powerpoint/2010/main" val="28168132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SA" dirty="0" smtClean="0"/>
              <a:t>حل أسئلة الكتاب</a:t>
            </a:r>
            <a:endParaRPr lang="ar-SA" dirty="0"/>
          </a:p>
        </p:txBody>
      </p:sp>
      <p:sp>
        <p:nvSpPr>
          <p:cNvPr id="3" name="عنصر نائب للمحتوى 2"/>
          <p:cNvSpPr>
            <a:spLocks noGrp="1"/>
          </p:cNvSpPr>
          <p:nvPr>
            <p:ph idx="1"/>
          </p:nvPr>
        </p:nvSpPr>
        <p:spPr/>
        <p:txBody>
          <a:bodyPr>
            <a:normAutofit/>
          </a:bodyPr>
          <a:lstStyle/>
          <a:p>
            <a:r>
              <a:rPr lang="ar-SA" dirty="0" smtClean="0"/>
              <a:t>السؤال الاول : اضع اشارة صح امام العبارة الصحيحة وخطا امام العبارة الخاطئة:</a:t>
            </a:r>
          </a:p>
          <a:p>
            <a:r>
              <a:rPr lang="ar-SA" dirty="0" smtClean="0"/>
              <a:t>أ- خطا</a:t>
            </a:r>
          </a:p>
          <a:p>
            <a:r>
              <a:rPr lang="ar-SA" dirty="0" smtClean="0"/>
              <a:t>ب- صح</a:t>
            </a:r>
          </a:p>
          <a:p>
            <a:r>
              <a:rPr lang="ar-SA" dirty="0" smtClean="0"/>
              <a:t>ت-صح</a:t>
            </a:r>
          </a:p>
          <a:p>
            <a:r>
              <a:rPr lang="ar-SA" dirty="0" smtClean="0"/>
              <a:t>ث- خطا</a:t>
            </a:r>
          </a:p>
          <a:p>
            <a:r>
              <a:rPr lang="ar-SA" dirty="0" smtClean="0"/>
              <a:t>ج- صح</a:t>
            </a:r>
          </a:p>
          <a:p>
            <a:r>
              <a:rPr lang="ar-SA" dirty="0" smtClean="0"/>
              <a:t>السؤال الثاني ضع دائرة حول رمز الاجابة الصحيحة:</a:t>
            </a:r>
          </a:p>
          <a:p>
            <a:r>
              <a:rPr lang="ar-SA" dirty="0" smtClean="0"/>
              <a:t>1- أ        2- ت      3- ت </a:t>
            </a:r>
            <a:endParaRPr lang="ar-SA" dirty="0"/>
          </a:p>
        </p:txBody>
      </p:sp>
    </p:spTree>
    <p:extLst>
      <p:ext uri="{BB962C8B-B14F-4D97-AF65-F5344CB8AC3E}">
        <p14:creationId xmlns="" xmlns:p14="http://schemas.microsoft.com/office/powerpoint/2010/main" val="22035026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تتمة حل الاسئلة </a:t>
            </a:r>
            <a:endParaRPr lang="ar-SA" dirty="0"/>
          </a:p>
        </p:txBody>
      </p:sp>
      <p:sp>
        <p:nvSpPr>
          <p:cNvPr id="3" name="عنصر نائب للمحتوى 2"/>
          <p:cNvSpPr>
            <a:spLocks noGrp="1"/>
          </p:cNvSpPr>
          <p:nvPr>
            <p:ph idx="1"/>
          </p:nvPr>
        </p:nvSpPr>
        <p:spPr/>
        <p:txBody>
          <a:bodyPr>
            <a:normAutofit/>
          </a:bodyPr>
          <a:lstStyle/>
          <a:p>
            <a:r>
              <a:rPr lang="ar-SA" dirty="0" smtClean="0"/>
              <a:t>السؤال الثالث: اعرف العدالة الاجتماعية</a:t>
            </a:r>
          </a:p>
          <a:p>
            <a:r>
              <a:rPr lang="ar-SA" dirty="0"/>
              <a:t>إعطاء كل فرد ما يستحقه ، عن طريق اشباع الحاجات الاساسية للناس ، وتوزيع الاموال والمنافع على افراد الرعية ، وتمكينهم من الانتفاع بها وحيازتها دون تمييز.</a:t>
            </a:r>
          </a:p>
          <a:p>
            <a:r>
              <a:rPr lang="ar-SA" dirty="0" smtClean="0"/>
              <a:t>السؤال الرابع : استدل من القران الكريم والسنة النبوية على العدالة الاجتماعية:</a:t>
            </a:r>
          </a:p>
          <a:p>
            <a:r>
              <a:rPr lang="ar-SA" dirty="0"/>
              <a:t>قوله تعالى :(نَّ اللَّهَ يَأْمُرُ بِالْعَدْلِ وَالْإِحْسَانِ وَإِيتَاءِ ذِي </a:t>
            </a:r>
            <a:r>
              <a:rPr lang="ar-SA" dirty="0" err="1"/>
              <a:t>الْقُرْبَىٰ</a:t>
            </a:r>
            <a:r>
              <a:rPr lang="ar-SA" dirty="0"/>
              <a:t> </a:t>
            </a:r>
            <a:r>
              <a:rPr lang="ar-SA" dirty="0" err="1"/>
              <a:t>وَيَنْهَىٰ</a:t>
            </a:r>
            <a:r>
              <a:rPr lang="ar-SA" dirty="0"/>
              <a:t> عَنِ الْفَحْشَاءِ وَالْمُنكَرِ وَالْبَغْيِ ۚ يَعِظُكُمْ لَعَلَّكُمْ تَذَكَّرُونَ)</a:t>
            </a:r>
          </a:p>
          <a:p>
            <a:endParaRPr lang="ar-SA" dirty="0"/>
          </a:p>
        </p:txBody>
      </p:sp>
    </p:spTree>
    <p:extLst>
      <p:ext uri="{BB962C8B-B14F-4D97-AF65-F5344CB8AC3E}">
        <p14:creationId xmlns="" xmlns:p14="http://schemas.microsoft.com/office/powerpoint/2010/main" val="10492841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تتمة حل الاسئلة</a:t>
            </a:r>
            <a:endParaRPr lang="ar-SA" dirty="0"/>
          </a:p>
        </p:txBody>
      </p:sp>
      <p:sp>
        <p:nvSpPr>
          <p:cNvPr id="3" name="عنصر نائب للمحتوى 2"/>
          <p:cNvSpPr>
            <a:spLocks noGrp="1"/>
          </p:cNvSpPr>
          <p:nvPr>
            <p:ph idx="1"/>
          </p:nvPr>
        </p:nvSpPr>
        <p:spPr/>
        <p:txBody>
          <a:bodyPr>
            <a:normAutofit/>
          </a:bodyPr>
          <a:lstStyle/>
          <a:p>
            <a:r>
              <a:rPr lang="ar-SA" dirty="0"/>
              <a:t>قول الرسول صلى الله عليه واله وسلم (إِنَّمَا أَهْلَكَ الَّذِينَ قَبْلَكُمْ أَنَّهُمْ كَانُوا إِذَا سَرَقَ فِيهِمْ الشَّرِيفُ تَرَكُوهُ وَإِذَا سَرَقَ فِيهِمْ الضَّعِيفُ أَقَامُوا عَلَيْهِ الْحَدَّ وَايْمُ اللَّهِ لَوْ أَنَّ فَاطِمَةَ بِنْتَ مُحَمَّدٍ سَرَقَتْ لَقَطَعْتُ يَدَهَا )</a:t>
            </a:r>
          </a:p>
          <a:p>
            <a:r>
              <a:rPr lang="ar-SA" dirty="0" smtClean="0"/>
              <a:t>السؤال الخامس : اذكر اسس العدالة الاجتماعية في الاسلام :</a:t>
            </a:r>
          </a:p>
          <a:p>
            <a:r>
              <a:rPr lang="ar-SA" dirty="0" smtClean="0"/>
              <a:t>1-اخلاص العبودية لله</a:t>
            </a:r>
          </a:p>
          <a:p>
            <a:r>
              <a:rPr lang="ar-SA" dirty="0" smtClean="0"/>
              <a:t>2- المساواة الانسانية الكاملة</a:t>
            </a:r>
          </a:p>
          <a:p>
            <a:r>
              <a:rPr lang="ar-SA" dirty="0" smtClean="0"/>
              <a:t>3- التكافل الاجتماعي الوثيق</a:t>
            </a:r>
            <a:endParaRPr lang="ar-SA" dirty="0"/>
          </a:p>
        </p:txBody>
      </p:sp>
    </p:spTree>
    <p:extLst>
      <p:ext uri="{BB962C8B-B14F-4D97-AF65-F5344CB8AC3E}">
        <p14:creationId xmlns="" xmlns:p14="http://schemas.microsoft.com/office/powerpoint/2010/main" val="15399366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تتمة الاسئلة</a:t>
            </a:r>
            <a:endParaRPr lang="ar-SA" dirty="0"/>
          </a:p>
        </p:txBody>
      </p:sp>
      <p:sp>
        <p:nvSpPr>
          <p:cNvPr id="3" name="عنصر نائب للمحتوى 2"/>
          <p:cNvSpPr>
            <a:spLocks noGrp="1"/>
          </p:cNvSpPr>
          <p:nvPr>
            <p:ph idx="1"/>
          </p:nvPr>
        </p:nvSpPr>
        <p:spPr/>
        <p:txBody>
          <a:bodyPr>
            <a:normAutofit/>
          </a:bodyPr>
          <a:lstStyle/>
          <a:p>
            <a:r>
              <a:rPr lang="ar-SA" dirty="0" smtClean="0"/>
              <a:t>السؤال السادس :ابين ثلاثة من اساليب تحقيق العدالة الاجتماعية في الاسلام:</a:t>
            </a:r>
          </a:p>
          <a:p>
            <a:r>
              <a:rPr lang="ar-SA" dirty="0" smtClean="0"/>
              <a:t>11- </a:t>
            </a:r>
            <a:r>
              <a:rPr lang="ar-SA" dirty="0"/>
              <a:t>تشريع الزكاة والصدقات لقوله تعالى (الَّذِينَ هُمْ لِلزَّكَاةِ فَاعِلُونَ)</a:t>
            </a:r>
          </a:p>
          <a:p>
            <a:r>
              <a:rPr lang="ar-SA" dirty="0"/>
              <a:t>2- العمل على تفتيت الثروة : كما يحصل في الميراث ، حيث توزع ثروة الشخص الواحد على عدد من الورثة</a:t>
            </a:r>
          </a:p>
          <a:p>
            <a:r>
              <a:rPr lang="ar-SA" dirty="0" smtClean="0"/>
              <a:t>3- تحريم </a:t>
            </a:r>
            <a:r>
              <a:rPr lang="ar-SA" dirty="0"/>
              <a:t>وسائل الكسب غير المشروع لقوله تعالى  (وَلَا تَأْكُلُوا أَمْوَالَكُم بَيْنَكُم بِالْبَاطِلِ)</a:t>
            </a:r>
          </a:p>
          <a:p>
            <a:endParaRPr lang="ar-SA" dirty="0"/>
          </a:p>
        </p:txBody>
      </p:sp>
    </p:spTree>
    <p:extLst>
      <p:ext uri="{BB962C8B-B14F-4D97-AF65-F5344CB8AC3E}">
        <p14:creationId xmlns="" xmlns:p14="http://schemas.microsoft.com/office/powerpoint/2010/main" val="31206117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تتمة الاسئلة</a:t>
            </a:r>
            <a:endParaRPr lang="ar-SA" dirty="0"/>
          </a:p>
        </p:txBody>
      </p:sp>
      <p:sp>
        <p:nvSpPr>
          <p:cNvPr id="3" name="عنصر نائب للمحتوى 2"/>
          <p:cNvSpPr>
            <a:spLocks noGrp="1"/>
          </p:cNvSpPr>
          <p:nvPr>
            <p:ph idx="1"/>
          </p:nvPr>
        </p:nvSpPr>
        <p:spPr/>
        <p:txBody>
          <a:bodyPr>
            <a:normAutofit/>
          </a:bodyPr>
          <a:lstStyle/>
          <a:p>
            <a:r>
              <a:rPr lang="ar-SA" dirty="0" smtClean="0"/>
              <a:t>السؤال السابع : اعدد ثلاثة من اثار العدالة الاجتماعية في الاسلام</a:t>
            </a:r>
          </a:p>
          <a:p>
            <a:r>
              <a:rPr lang="ar-SA" dirty="0"/>
              <a:t>1-  تبرز مكانة الفرد في المجتمع ، فيصبح عضوا منتميا يبذل قصارى جهده من اجل مصلحة الامة وازدهارها .</a:t>
            </a:r>
          </a:p>
          <a:p>
            <a:r>
              <a:rPr lang="ar-SA" dirty="0"/>
              <a:t>2- ازدياد التفاعل بين ابناء المجتمع ، وتعزيز التعاون والصلات بينهم .</a:t>
            </a:r>
          </a:p>
          <a:p>
            <a:r>
              <a:rPr lang="ar-SA" dirty="0"/>
              <a:t>3- يسود الامن والسلام داخل المجتمع المسلم ، وتختفي عوامل الجريمة والعدوان</a:t>
            </a:r>
          </a:p>
          <a:p>
            <a:r>
              <a:rPr lang="ar-SA" dirty="0"/>
              <a:t>4- استثمار جهود افراد المجتمع وطاقاتهم بوضع الرجل المناسب في المكان المناسب</a:t>
            </a:r>
          </a:p>
          <a:p>
            <a:endParaRPr lang="ar-SA" dirty="0"/>
          </a:p>
        </p:txBody>
      </p:sp>
    </p:spTree>
    <p:extLst>
      <p:ext uri="{BB962C8B-B14F-4D97-AF65-F5344CB8AC3E}">
        <p14:creationId xmlns="" xmlns:p14="http://schemas.microsoft.com/office/powerpoint/2010/main" val="34109288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sz="2400" dirty="0" smtClean="0"/>
              <a:t>مقدمة</a:t>
            </a:r>
            <a:endParaRPr lang="ar-SA" sz="2400" dirty="0"/>
          </a:p>
        </p:txBody>
      </p:sp>
      <p:sp>
        <p:nvSpPr>
          <p:cNvPr id="3" name="عنصر نائب للمحتوى 2"/>
          <p:cNvSpPr>
            <a:spLocks noGrp="1"/>
          </p:cNvSpPr>
          <p:nvPr>
            <p:ph idx="1"/>
          </p:nvPr>
        </p:nvSpPr>
        <p:spPr/>
        <p:txBody>
          <a:bodyPr>
            <a:normAutofit fontScale="92500" lnSpcReduction="10000"/>
          </a:bodyPr>
          <a:lstStyle/>
          <a:p>
            <a:r>
              <a:rPr lang="ar-SA" sz="2400" dirty="0"/>
              <a:t>تعد مسألة الأمن أمراً أساسيّاً في الوجود مصداقاً لقوله تعالى " </a:t>
            </a:r>
            <a:r>
              <a:rPr lang="ar-SA" sz="2400" dirty="0">
                <a:solidFill>
                  <a:srgbClr val="FF0000"/>
                </a:solidFill>
              </a:rPr>
              <a:t>فليعبدوا ربّ هذا البيت الذي أطعمهم من جوعٍ وآمنهم من خوف " </a:t>
            </a:r>
            <a:endParaRPr lang="ar-SA" sz="2400" dirty="0" smtClean="0">
              <a:solidFill>
                <a:srgbClr val="FF0000"/>
              </a:solidFill>
            </a:endParaRPr>
          </a:p>
          <a:p>
            <a:r>
              <a:rPr lang="ar-SA" sz="2400" dirty="0" smtClean="0"/>
              <a:t>والحاجة </a:t>
            </a:r>
            <a:r>
              <a:rPr lang="ar-SA" sz="2400" dirty="0"/>
              <a:t>إلى الأمن حاجة أساسية لاستمرار الحياة وديمومتها وعمران الأرض التي استخلف الله تعالى عليها بني آدم ، وانعدام الأمن يؤدي إلى القلق والخوف ويحول دون الاستقرار والبناء ، ويدعو إلى الهجرة والتشرد ، وتوقف أسباب الرزق مما يقود إلى انهيار المجتمعات ومقومات وجودها . وقد قيل " نعمتان عظيمتان لا يشعر الانسان بقيمتهما إلاّ إذا فقدهما ؛ وهما </a:t>
            </a:r>
            <a:r>
              <a:rPr lang="ar-SA" sz="2400" dirty="0">
                <a:solidFill>
                  <a:srgbClr val="0070C0"/>
                </a:solidFill>
              </a:rPr>
              <a:t>الصحة في الأبدان والأمن في الأوطان " </a:t>
            </a:r>
            <a:endParaRPr lang="ar-SA" sz="2400" dirty="0" smtClean="0">
              <a:solidFill>
                <a:srgbClr val="0070C0"/>
              </a:solidFill>
            </a:endParaRPr>
          </a:p>
          <a:p>
            <a:r>
              <a:rPr lang="ar-SA" sz="2400" dirty="0" smtClean="0"/>
              <a:t>استطاع الاسلام ان يحول المجتمع العربي الجاهلي القائم على القبلية والعصبية الى مجتمع قائم على اسس الاخوة والعدل</a:t>
            </a:r>
            <a:endParaRPr lang="ar-SA" sz="2400" dirty="0"/>
          </a:p>
        </p:txBody>
      </p:sp>
    </p:spTree>
    <p:extLst>
      <p:ext uri="{BB962C8B-B14F-4D97-AF65-F5344CB8AC3E}">
        <p14:creationId xmlns="" xmlns:p14="http://schemas.microsoft.com/office/powerpoint/2010/main" val="15040255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تعريف المجتمع</a:t>
            </a:r>
            <a:endParaRPr lang="ar-SA" dirty="0"/>
          </a:p>
        </p:txBody>
      </p:sp>
      <p:sp>
        <p:nvSpPr>
          <p:cNvPr id="3" name="عنصر نائب للمحتوى 2"/>
          <p:cNvSpPr>
            <a:spLocks noGrp="1"/>
          </p:cNvSpPr>
          <p:nvPr>
            <p:ph idx="1"/>
          </p:nvPr>
        </p:nvSpPr>
        <p:spPr/>
        <p:txBody>
          <a:bodyPr>
            <a:normAutofit/>
          </a:bodyPr>
          <a:lstStyle/>
          <a:p>
            <a:r>
              <a:rPr lang="ar-SA" dirty="0">
                <a:solidFill>
                  <a:srgbClr val="0070C0"/>
                </a:solidFill>
              </a:rPr>
              <a:t>يُعرف المجتمع بأنّه نسيج اجتماعي من صُنع الإنسان، ويتكوّن من مجموعة من النّظم والقوانين التي تُحدّد المعايير الاجتماعية التي تترتّب على أفراد هذا المجتمع، بالإضافة إلى ذلك يَعتمد المجتمع على أفراده ليبقى متماسكاً، فمن دون الأفراد تنهار المجتمعات وتنعدم، ويتأثر الفرد بالمجتمع كما يتأثّر المجتمع بالفرد، فعلى سبيل المثال إذا كان المجتمع يعاني من تفشّي ظاهرة البطالة، وارتفاع مستوى الجريمة، واكتظاظ الطلبة في المدارس، فسوف يتأثّر أفراد هذا المجتمع سلباً نتيجةً لهذه العوامل</a:t>
            </a:r>
          </a:p>
          <a:p>
            <a:endParaRPr lang="ar-SA" dirty="0"/>
          </a:p>
        </p:txBody>
      </p:sp>
    </p:spTree>
    <p:extLst>
      <p:ext uri="{BB962C8B-B14F-4D97-AF65-F5344CB8AC3E}">
        <p14:creationId xmlns="" xmlns:p14="http://schemas.microsoft.com/office/powerpoint/2010/main" val="1930123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عناصر المجتمع</a:t>
            </a:r>
            <a:endParaRPr lang="ar-SA" dirty="0"/>
          </a:p>
        </p:txBody>
      </p:sp>
      <p:sp>
        <p:nvSpPr>
          <p:cNvPr id="3" name="عنصر نائب للمحتوى 2"/>
          <p:cNvSpPr>
            <a:spLocks noGrp="1"/>
          </p:cNvSpPr>
          <p:nvPr>
            <p:ph idx="1"/>
          </p:nvPr>
        </p:nvSpPr>
        <p:spPr/>
        <p:txBody>
          <a:bodyPr>
            <a:normAutofit fontScale="92500"/>
          </a:bodyPr>
          <a:lstStyle/>
          <a:p>
            <a:r>
              <a:rPr lang="ar-SA" dirty="0">
                <a:solidFill>
                  <a:srgbClr val="FF0000"/>
                </a:solidFill>
              </a:rPr>
              <a:t>عناصر المجتمع هناك بعض العناصر الأساسيّة التي تُشكّل المجتمعات، ومنها ما </a:t>
            </a:r>
            <a:r>
              <a:rPr lang="ar-SA" dirty="0" smtClean="0">
                <a:solidFill>
                  <a:srgbClr val="FF0000"/>
                </a:solidFill>
              </a:rPr>
              <a:t>يأتي:</a:t>
            </a:r>
          </a:p>
          <a:p>
            <a:r>
              <a:rPr lang="ar-SA" dirty="0" smtClean="0">
                <a:solidFill>
                  <a:srgbClr val="FF0000"/>
                </a:solidFill>
              </a:rPr>
              <a:t>العادات </a:t>
            </a:r>
            <a:r>
              <a:rPr lang="ar-SA" dirty="0">
                <a:solidFill>
                  <a:srgbClr val="FF0000"/>
                </a:solidFill>
              </a:rPr>
              <a:t>والقيم. </a:t>
            </a:r>
            <a:endParaRPr lang="ar-SA" dirty="0" smtClean="0">
              <a:solidFill>
                <a:srgbClr val="FF0000"/>
              </a:solidFill>
            </a:endParaRPr>
          </a:p>
          <a:p>
            <a:r>
              <a:rPr lang="ar-SA" dirty="0" smtClean="0">
                <a:solidFill>
                  <a:srgbClr val="FF0000"/>
                </a:solidFill>
              </a:rPr>
              <a:t>الدور </a:t>
            </a:r>
            <a:r>
              <a:rPr lang="ar-SA" dirty="0">
                <a:solidFill>
                  <a:srgbClr val="FF0000"/>
                </a:solidFill>
              </a:rPr>
              <a:t>المترتب على الأفراد. </a:t>
            </a:r>
            <a:r>
              <a:rPr lang="ar-SA" dirty="0" smtClean="0">
                <a:solidFill>
                  <a:schemeClr val="accent1">
                    <a:lumMod val="75000"/>
                  </a:schemeClr>
                </a:solidFill>
              </a:rPr>
              <a:t>(الحقوق والواجبات)</a:t>
            </a:r>
          </a:p>
          <a:p>
            <a:r>
              <a:rPr lang="ar-SA" dirty="0" smtClean="0">
                <a:solidFill>
                  <a:srgbClr val="FF0000"/>
                </a:solidFill>
              </a:rPr>
              <a:t>منظومة </a:t>
            </a:r>
            <a:r>
              <a:rPr lang="ar-SA" dirty="0">
                <a:solidFill>
                  <a:srgbClr val="FF0000"/>
                </a:solidFill>
              </a:rPr>
              <a:t>القوانين. </a:t>
            </a:r>
            <a:endParaRPr lang="ar-SA" dirty="0" smtClean="0">
              <a:solidFill>
                <a:srgbClr val="FF0000"/>
              </a:solidFill>
            </a:endParaRPr>
          </a:p>
          <a:p>
            <a:r>
              <a:rPr lang="ar-SA" dirty="0" smtClean="0">
                <a:solidFill>
                  <a:srgbClr val="FF0000"/>
                </a:solidFill>
              </a:rPr>
              <a:t>الأهداف </a:t>
            </a:r>
            <a:r>
              <a:rPr lang="ar-SA" dirty="0">
                <a:solidFill>
                  <a:srgbClr val="FF0000"/>
                </a:solidFill>
              </a:rPr>
              <a:t>المجتمعيّة. </a:t>
            </a:r>
            <a:r>
              <a:rPr lang="ar-SA" dirty="0" smtClean="0">
                <a:solidFill>
                  <a:schemeClr val="bg2">
                    <a:lumMod val="25000"/>
                  </a:schemeClr>
                </a:solidFill>
              </a:rPr>
              <a:t>(الاهداف والغايات العامة للمجتمع)</a:t>
            </a:r>
          </a:p>
          <a:p>
            <a:r>
              <a:rPr lang="ar-SA" dirty="0" smtClean="0">
                <a:solidFill>
                  <a:srgbClr val="FF0000"/>
                </a:solidFill>
              </a:rPr>
              <a:t>الرغبات</a:t>
            </a:r>
            <a:r>
              <a:rPr lang="ar-SA" dirty="0">
                <a:solidFill>
                  <a:srgbClr val="FF0000"/>
                </a:solidFill>
              </a:rPr>
              <a:t>، </a:t>
            </a:r>
            <a:r>
              <a:rPr lang="ar-SA" dirty="0" smtClean="0">
                <a:solidFill>
                  <a:srgbClr val="002060"/>
                </a:solidFill>
              </a:rPr>
              <a:t>ما يرغب المجتمع في الوصول اليه</a:t>
            </a:r>
          </a:p>
          <a:p>
            <a:r>
              <a:rPr lang="ar-SA" dirty="0" smtClean="0">
                <a:solidFill>
                  <a:srgbClr val="FF0000"/>
                </a:solidFill>
              </a:rPr>
              <a:t>الطموحات</a:t>
            </a:r>
            <a:r>
              <a:rPr lang="ar-SA" dirty="0">
                <a:solidFill>
                  <a:srgbClr val="FF0000"/>
                </a:solidFill>
              </a:rPr>
              <a:t>، </a:t>
            </a:r>
            <a:r>
              <a:rPr lang="ar-SA" dirty="0" smtClean="0">
                <a:solidFill>
                  <a:srgbClr val="00B0F0"/>
                </a:solidFill>
              </a:rPr>
              <a:t>ما يطمح المجتمع في حصوله</a:t>
            </a:r>
          </a:p>
          <a:p>
            <a:r>
              <a:rPr lang="ar-SA" dirty="0" smtClean="0">
                <a:solidFill>
                  <a:srgbClr val="FF0000"/>
                </a:solidFill>
              </a:rPr>
              <a:t>التوقّعات. </a:t>
            </a:r>
            <a:r>
              <a:rPr lang="ar-SA" dirty="0" smtClean="0">
                <a:solidFill>
                  <a:schemeClr val="bg2">
                    <a:lumMod val="10000"/>
                  </a:schemeClr>
                </a:solidFill>
              </a:rPr>
              <a:t>النتائج المتوقعة من توظيف الامكانيات والقدرات من اجل الوصول لتحقيق الطموحات ، والوصول للرغبات</a:t>
            </a:r>
            <a:endParaRPr lang="ar-SA" dirty="0">
              <a:solidFill>
                <a:schemeClr val="bg2">
                  <a:lumMod val="10000"/>
                </a:schemeClr>
              </a:solidFill>
            </a:endParaRPr>
          </a:p>
          <a:p>
            <a:endParaRPr lang="ar-SA" dirty="0"/>
          </a:p>
        </p:txBody>
      </p:sp>
    </p:spTree>
    <p:extLst>
      <p:ext uri="{BB962C8B-B14F-4D97-AF65-F5344CB8AC3E}">
        <p14:creationId xmlns="" xmlns:p14="http://schemas.microsoft.com/office/powerpoint/2010/main" val="3965705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بعض المصطلحات المتعلقة بالموضوع</a:t>
            </a:r>
            <a:endParaRPr lang="ar-SA" dirty="0"/>
          </a:p>
        </p:txBody>
      </p:sp>
      <p:sp>
        <p:nvSpPr>
          <p:cNvPr id="3" name="عنصر نائب للمحتوى 2"/>
          <p:cNvSpPr>
            <a:spLocks noGrp="1"/>
          </p:cNvSpPr>
          <p:nvPr>
            <p:ph idx="1"/>
          </p:nvPr>
        </p:nvSpPr>
        <p:spPr/>
        <p:txBody>
          <a:bodyPr>
            <a:normAutofit fontScale="92500" lnSpcReduction="10000"/>
          </a:bodyPr>
          <a:lstStyle/>
          <a:p>
            <a:r>
              <a:rPr lang="ar-SA" dirty="0"/>
              <a:t>الامن الاجتماعي ، </a:t>
            </a:r>
            <a:r>
              <a:rPr lang="ar-SA" dirty="0">
                <a:solidFill>
                  <a:srgbClr val="002060"/>
                </a:solidFill>
              </a:rPr>
              <a:t>يعنى ببساطة سلامة الأفراد والجماعات من الأخطار الداخلية والخارجية، متمثلة </a:t>
            </a:r>
            <a:r>
              <a:rPr lang="ar-SA" dirty="0" err="1">
                <a:solidFill>
                  <a:srgbClr val="002060"/>
                </a:solidFill>
              </a:rPr>
              <a:t>فى</a:t>
            </a:r>
            <a:r>
              <a:rPr lang="ar-SA" dirty="0">
                <a:solidFill>
                  <a:srgbClr val="002060"/>
                </a:solidFill>
              </a:rPr>
              <a:t> التهديدات العسكرية أو البلطجة داخل </a:t>
            </a:r>
            <a:r>
              <a:rPr lang="ar-SA" dirty="0" err="1">
                <a:solidFill>
                  <a:srgbClr val="002060"/>
                </a:solidFill>
              </a:rPr>
              <a:t>اﻟﻤﺠتمع</a:t>
            </a:r>
            <a:r>
              <a:rPr lang="ar-SA" dirty="0">
                <a:solidFill>
                  <a:srgbClr val="002060"/>
                </a:solidFill>
              </a:rPr>
              <a:t> من قبل أفراد أو جماعات تمارس القتل والاختطاف والتخريب والسرقات مما يعد مؤشرا خطيرا لافتقاد الأمن </a:t>
            </a:r>
            <a:r>
              <a:rPr lang="ar-SA" dirty="0" err="1">
                <a:solidFill>
                  <a:srgbClr val="002060"/>
                </a:solidFill>
              </a:rPr>
              <a:t>الاجتماعى</a:t>
            </a:r>
            <a:r>
              <a:rPr lang="ar-SA" dirty="0">
                <a:solidFill>
                  <a:srgbClr val="002060"/>
                </a:solidFill>
              </a:rPr>
              <a:t> </a:t>
            </a:r>
            <a:r>
              <a:rPr lang="ar-SA" dirty="0" smtClean="0">
                <a:solidFill>
                  <a:srgbClr val="002060"/>
                </a:solidFill>
              </a:rPr>
              <a:t>.</a:t>
            </a:r>
          </a:p>
          <a:p>
            <a:r>
              <a:rPr lang="ar-SA" dirty="0"/>
              <a:t>الأمن </a:t>
            </a:r>
            <a:r>
              <a:rPr lang="ar-SA" dirty="0" smtClean="0"/>
              <a:t>الانساني : </a:t>
            </a:r>
            <a:r>
              <a:rPr lang="ar-SA" dirty="0" smtClean="0">
                <a:solidFill>
                  <a:schemeClr val="accent1">
                    <a:lumMod val="75000"/>
                  </a:schemeClr>
                </a:solidFill>
              </a:rPr>
              <a:t>ويركز </a:t>
            </a:r>
            <a:r>
              <a:rPr lang="ar-SA" dirty="0">
                <a:solidFill>
                  <a:schemeClr val="accent1">
                    <a:lumMod val="75000"/>
                  </a:schemeClr>
                </a:solidFill>
              </a:rPr>
              <a:t>مفهوم الأمن </a:t>
            </a:r>
            <a:r>
              <a:rPr lang="ar-SA" dirty="0" err="1">
                <a:solidFill>
                  <a:schemeClr val="accent1">
                    <a:lumMod val="75000"/>
                  </a:schemeClr>
                </a:solidFill>
              </a:rPr>
              <a:t>الإنسانى</a:t>
            </a:r>
            <a:r>
              <a:rPr lang="ar-SA" dirty="0">
                <a:solidFill>
                  <a:schemeClr val="accent1">
                    <a:lumMod val="75000"/>
                  </a:schemeClr>
                </a:solidFill>
              </a:rPr>
              <a:t> على الإنسان الفرد وليس على الدولة ، ويرى هذا المفهوم أن أية سياسة يجب أن يكون الهدف </a:t>
            </a:r>
            <a:r>
              <a:rPr lang="ar-SA" dirty="0" err="1">
                <a:solidFill>
                  <a:schemeClr val="accent1">
                    <a:lumMod val="75000"/>
                  </a:schemeClr>
                </a:solidFill>
              </a:rPr>
              <a:t>الأساسى</a:t>
            </a:r>
            <a:r>
              <a:rPr lang="ar-SA" dirty="0">
                <a:solidFill>
                  <a:schemeClr val="accent1">
                    <a:lumMod val="75000"/>
                  </a:schemeClr>
                </a:solidFill>
              </a:rPr>
              <a:t> منها هو تحقيق أمن الفرد بجانب أمن الدولة ؛ إذْ قد تكون الدولة آمنة </a:t>
            </a:r>
            <a:r>
              <a:rPr lang="ar-SA" dirty="0" err="1">
                <a:solidFill>
                  <a:schemeClr val="accent1">
                    <a:lumMod val="75000"/>
                  </a:schemeClr>
                </a:solidFill>
              </a:rPr>
              <a:t>فى</a:t>
            </a:r>
            <a:r>
              <a:rPr lang="ar-SA" dirty="0">
                <a:solidFill>
                  <a:schemeClr val="accent1">
                    <a:lumMod val="75000"/>
                  </a:schemeClr>
                </a:solidFill>
              </a:rPr>
              <a:t> حين يفتقر بعض من مواطنيها إلى الأمن لظروف عِدة بسبب الاختلال </a:t>
            </a:r>
            <a:r>
              <a:rPr lang="ar-SA" dirty="0" err="1">
                <a:solidFill>
                  <a:schemeClr val="accent1">
                    <a:lumMod val="75000"/>
                  </a:schemeClr>
                </a:solidFill>
              </a:rPr>
              <a:t>فى</a:t>
            </a:r>
            <a:r>
              <a:rPr lang="ar-SA" dirty="0">
                <a:solidFill>
                  <a:schemeClr val="accent1">
                    <a:lumMod val="75000"/>
                  </a:schemeClr>
                </a:solidFill>
              </a:rPr>
              <a:t> توزيع الثروة أو بروز </a:t>
            </a:r>
            <a:r>
              <a:rPr lang="ar-SA" dirty="0" err="1">
                <a:solidFill>
                  <a:schemeClr val="accent1">
                    <a:lumMod val="75000"/>
                  </a:schemeClr>
                </a:solidFill>
              </a:rPr>
              <a:t>الإثنية</a:t>
            </a:r>
            <a:r>
              <a:rPr lang="ar-SA" dirty="0">
                <a:solidFill>
                  <a:schemeClr val="accent1">
                    <a:lumMod val="75000"/>
                  </a:schemeClr>
                </a:solidFill>
              </a:rPr>
              <a:t> </a:t>
            </a:r>
            <a:r>
              <a:rPr lang="ar-SA" dirty="0" err="1">
                <a:solidFill>
                  <a:schemeClr val="accent1">
                    <a:lumMod val="75000"/>
                  </a:schemeClr>
                </a:solidFill>
              </a:rPr>
              <a:t>فى</a:t>
            </a:r>
            <a:r>
              <a:rPr lang="ar-SA" dirty="0">
                <a:solidFill>
                  <a:schemeClr val="accent1">
                    <a:lumMod val="75000"/>
                  </a:schemeClr>
                </a:solidFill>
              </a:rPr>
              <a:t> </a:t>
            </a:r>
            <a:r>
              <a:rPr lang="ar-SA" dirty="0" err="1">
                <a:solidFill>
                  <a:schemeClr val="accent1">
                    <a:lumMod val="75000"/>
                  </a:schemeClr>
                </a:solidFill>
              </a:rPr>
              <a:t>اﻟﻤﺠتمعات</a:t>
            </a:r>
            <a:r>
              <a:rPr lang="ar-SA" dirty="0">
                <a:solidFill>
                  <a:schemeClr val="accent1">
                    <a:lumMod val="75000"/>
                  </a:schemeClr>
                </a:solidFill>
              </a:rPr>
              <a:t> ذات الأعراق المتعددة</a:t>
            </a:r>
          </a:p>
        </p:txBody>
      </p:sp>
    </p:spTree>
    <p:extLst>
      <p:ext uri="{BB962C8B-B14F-4D97-AF65-F5344CB8AC3E}">
        <p14:creationId xmlns="" xmlns:p14="http://schemas.microsoft.com/office/powerpoint/2010/main" val="20962632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dirty="0" smtClean="0"/>
              <a:t>تتمة المصطلحات المرتبطة بالعدالة الاجتماعية</a:t>
            </a:r>
            <a:endParaRPr lang="ar-SA" dirty="0"/>
          </a:p>
        </p:txBody>
      </p:sp>
      <p:sp>
        <p:nvSpPr>
          <p:cNvPr id="3" name="عنصر نائب للمحتوى 2"/>
          <p:cNvSpPr>
            <a:spLocks noGrp="1"/>
          </p:cNvSpPr>
          <p:nvPr>
            <p:ph idx="1"/>
          </p:nvPr>
        </p:nvSpPr>
        <p:spPr/>
        <p:txBody>
          <a:bodyPr/>
          <a:lstStyle/>
          <a:p>
            <a:r>
              <a:rPr lang="ar-SA" dirty="0"/>
              <a:t>الامن الاقتصادي : هو أن يملك المرء الوسائل المادية التي تمكّنه من أن يحيا حياة مستقرة ومشبعة من خلال امتلاك ما يكفي من النقود لإشباع الحاجات الأساسية وهي الغذاء، المأوى اللائق والرعاية الصحية الأساسية والتعليم</a:t>
            </a:r>
            <a:r>
              <a:rPr lang="ar-SA" dirty="0" smtClean="0"/>
              <a:t>»</a:t>
            </a:r>
          </a:p>
          <a:p>
            <a:r>
              <a:rPr lang="ar-SA" dirty="0"/>
              <a:t>الأمن </a:t>
            </a:r>
            <a:r>
              <a:rPr lang="ar-SA" dirty="0" smtClean="0"/>
              <a:t>القومي :أما </a:t>
            </a:r>
            <a:r>
              <a:rPr lang="ar-SA" dirty="0"/>
              <a:t>مصطلح الأمن القومي والذي هو شائع في العلوم الانسانية فإن يعبر عن الأمن الوطني للدولة المعاصرة</a:t>
            </a:r>
            <a:endParaRPr lang="ar-SA" dirty="0" smtClean="0"/>
          </a:p>
          <a:p>
            <a:endParaRPr lang="ar-SA" dirty="0"/>
          </a:p>
        </p:txBody>
      </p:sp>
    </p:spTree>
    <p:extLst>
      <p:ext uri="{BB962C8B-B14F-4D97-AF65-F5344CB8AC3E}">
        <p14:creationId xmlns="" xmlns:p14="http://schemas.microsoft.com/office/powerpoint/2010/main" val="2733005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SA" dirty="0" smtClean="0"/>
              <a:t>عناصر الامن الاجتماعي</a:t>
            </a:r>
            <a:endParaRPr lang="ar-SA" dirty="0"/>
          </a:p>
        </p:txBody>
      </p:sp>
      <p:sp>
        <p:nvSpPr>
          <p:cNvPr id="3" name="عنصر نائب للمحتوى 2"/>
          <p:cNvSpPr>
            <a:spLocks noGrp="1"/>
          </p:cNvSpPr>
          <p:nvPr>
            <p:ph idx="1"/>
          </p:nvPr>
        </p:nvSpPr>
        <p:spPr/>
        <p:txBody>
          <a:bodyPr/>
          <a:lstStyle/>
          <a:p>
            <a:r>
              <a:rPr lang="ar-SA" dirty="0"/>
              <a:t>، ويتحقق الأمن </a:t>
            </a:r>
            <a:r>
              <a:rPr lang="ar-SA" dirty="0" smtClean="0"/>
              <a:t> الاجتماعي :</a:t>
            </a:r>
            <a:endParaRPr lang="ar-SA" dirty="0" smtClean="0">
              <a:solidFill>
                <a:srgbClr val="0070C0"/>
              </a:solidFill>
            </a:endParaRPr>
          </a:p>
          <a:p>
            <a:r>
              <a:rPr lang="ar-SA" dirty="0" smtClean="0">
                <a:solidFill>
                  <a:srgbClr val="0070C0"/>
                </a:solidFill>
              </a:rPr>
              <a:t>1- الإيمان </a:t>
            </a:r>
            <a:r>
              <a:rPr lang="ar-SA" dirty="0">
                <a:solidFill>
                  <a:srgbClr val="0070C0"/>
                </a:solidFill>
              </a:rPr>
              <a:t>بالثوابت الوطنية </a:t>
            </a:r>
            <a:endParaRPr lang="ar-SA" dirty="0" smtClean="0">
              <a:solidFill>
                <a:srgbClr val="0070C0"/>
              </a:solidFill>
            </a:endParaRPr>
          </a:p>
          <a:p>
            <a:r>
              <a:rPr lang="ar-SA" dirty="0" smtClean="0">
                <a:solidFill>
                  <a:srgbClr val="0070C0"/>
                </a:solidFill>
              </a:rPr>
              <a:t>2- </a:t>
            </a:r>
            <a:r>
              <a:rPr lang="ar-SA" dirty="0">
                <a:solidFill>
                  <a:srgbClr val="0070C0"/>
                </a:solidFill>
              </a:rPr>
              <a:t>توحّد النسيج </a:t>
            </a:r>
            <a:r>
              <a:rPr lang="ar-SA" dirty="0" smtClean="0">
                <a:solidFill>
                  <a:srgbClr val="0070C0"/>
                </a:solidFill>
              </a:rPr>
              <a:t>الاجتماعي  والثقافي </a:t>
            </a:r>
          </a:p>
          <a:p>
            <a:r>
              <a:rPr lang="ar-SA" dirty="0" smtClean="0">
                <a:solidFill>
                  <a:srgbClr val="0070C0"/>
                </a:solidFill>
              </a:rPr>
              <a:t>بروز الهوية </a:t>
            </a:r>
            <a:r>
              <a:rPr lang="ar-SA" dirty="0">
                <a:solidFill>
                  <a:srgbClr val="0070C0"/>
                </a:solidFill>
              </a:rPr>
              <a:t>الوطنية </a:t>
            </a:r>
            <a:r>
              <a:rPr lang="ar-SA" dirty="0" smtClean="0">
                <a:solidFill>
                  <a:srgbClr val="0070C0"/>
                </a:solidFill>
              </a:rPr>
              <a:t>وتحديد </a:t>
            </a:r>
            <a:r>
              <a:rPr lang="ar-SA" dirty="0">
                <a:solidFill>
                  <a:srgbClr val="0070C0"/>
                </a:solidFill>
              </a:rPr>
              <a:t>ملامحها ، </a:t>
            </a:r>
            <a:endParaRPr lang="ar-SA" dirty="0" smtClean="0">
              <a:solidFill>
                <a:srgbClr val="0070C0"/>
              </a:solidFill>
            </a:endParaRPr>
          </a:p>
          <a:p>
            <a:r>
              <a:rPr lang="ar-SA" dirty="0" smtClean="0">
                <a:solidFill>
                  <a:srgbClr val="0070C0"/>
                </a:solidFill>
              </a:rPr>
              <a:t>3- توجيه </a:t>
            </a:r>
            <a:r>
              <a:rPr lang="ar-SA" dirty="0">
                <a:solidFill>
                  <a:srgbClr val="0070C0"/>
                </a:solidFill>
              </a:rPr>
              <a:t>الطاقات للوصول إلى الأهداف والغايات </a:t>
            </a:r>
            <a:r>
              <a:rPr lang="ar-SA" dirty="0" smtClean="0">
                <a:solidFill>
                  <a:srgbClr val="0070C0"/>
                </a:solidFill>
              </a:rPr>
              <a:t>التي </a:t>
            </a:r>
            <a:r>
              <a:rPr lang="ar-SA" dirty="0">
                <a:solidFill>
                  <a:srgbClr val="0070C0"/>
                </a:solidFill>
              </a:rPr>
              <a:t>تندرج </a:t>
            </a:r>
            <a:r>
              <a:rPr lang="ar-SA" dirty="0" smtClean="0">
                <a:solidFill>
                  <a:srgbClr val="0070C0"/>
                </a:solidFill>
              </a:rPr>
              <a:t>في </a:t>
            </a:r>
            <a:r>
              <a:rPr lang="ar-SA" dirty="0">
                <a:solidFill>
                  <a:srgbClr val="0070C0"/>
                </a:solidFill>
              </a:rPr>
              <a:t>إطار القيم والمثل </a:t>
            </a:r>
            <a:r>
              <a:rPr lang="ar-SA" dirty="0" smtClean="0">
                <a:solidFill>
                  <a:srgbClr val="0070C0"/>
                </a:solidFill>
              </a:rPr>
              <a:t>العليا</a:t>
            </a:r>
          </a:p>
          <a:p>
            <a:r>
              <a:rPr lang="ar-SA" dirty="0" smtClean="0">
                <a:solidFill>
                  <a:srgbClr val="0070C0"/>
                </a:solidFill>
              </a:rPr>
              <a:t>4- تعزيز </a:t>
            </a:r>
            <a:r>
              <a:rPr lang="ar-SA" dirty="0">
                <a:solidFill>
                  <a:srgbClr val="0070C0"/>
                </a:solidFill>
              </a:rPr>
              <a:t>الروح الوطنية </a:t>
            </a:r>
            <a:endParaRPr lang="ar-SA" dirty="0" smtClean="0">
              <a:solidFill>
                <a:srgbClr val="0070C0"/>
              </a:solidFill>
            </a:endParaRPr>
          </a:p>
          <a:p>
            <a:r>
              <a:rPr lang="ar-SA" dirty="0" smtClean="0">
                <a:solidFill>
                  <a:srgbClr val="0070C0"/>
                </a:solidFill>
              </a:rPr>
              <a:t>5- تحقيق </a:t>
            </a:r>
            <a:r>
              <a:rPr lang="ar-SA" dirty="0">
                <a:solidFill>
                  <a:srgbClr val="0070C0"/>
                </a:solidFill>
              </a:rPr>
              <a:t>العدل والمساواة </a:t>
            </a:r>
            <a:endParaRPr lang="ar-SA" dirty="0" smtClean="0">
              <a:solidFill>
                <a:srgbClr val="0070C0"/>
              </a:solidFill>
            </a:endParaRPr>
          </a:p>
          <a:p>
            <a:r>
              <a:rPr lang="ar-SA" dirty="0" smtClean="0">
                <a:solidFill>
                  <a:srgbClr val="0070C0"/>
                </a:solidFill>
              </a:rPr>
              <a:t>6-تكافؤ </a:t>
            </a:r>
            <a:r>
              <a:rPr lang="ar-SA" dirty="0">
                <a:solidFill>
                  <a:srgbClr val="0070C0"/>
                </a:solidFill>
              </a:rPr>
              <a:t>الفرص وتكامل الأدوار </a:t>
            </a:r>
          </a:p>
        </p:txBody>
      </p:sp>
    </p:spTree>
    <p:extLst>
      <p:ext uri="{BB962C8B-B14F-4D97-AF65-F5344CB8AC3E}">
        <p14:creationId xmlns="" xmlns:p14="http://schemas.microsoft.com/office/powerpoint/2010/main" val="333085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dirty="0" smtClean="0"/>
              <a:t>أُسس اقامة المجتمع المسلم</a:t>
            </a:r>
            <a:endParaRPr lang="ar-SA" dirty="0"/>
          </a:p>
        </p:txBody>
      </p:sp>
      <p:sp>
        <p:nvSpPr>
          <p:cNvPr id="3" name="عنصر نائب للمحتوى 2"/>
          <p:cNvSpPr>
            <a:spLocks noGrp="1"/>
          </p:cNvSpPr>
          <p:nvPr>
            <p:ph idx="1"/>
          </p:nvPr>
        </p:nvSpPr>
        <p:spPr/>
        <p:txBody>
          <a:bodyPr>
            <a:normAutofit lnSpcReduction="10000"/>
          </a:bodyPr>
          <a:lstStyle/>
          <a:p>
            <a:r>
              <a:rPr lang="ar-SA" sz="2400" dirty="0" smtClean="0">
                <a:solidFill>
                  <a:srgbClr val="FF0000"/>
                </a:solidFill>
              </a:rPr>
              <a:t>يقوم المجتمع المسلم على مجموعة من الاسس التي ضمنت  العدالة لأبنائه  سواء كانوا مسلمين أو غير مسلمين ، ومن هذه الاسس:</a:t>
            </a:r>
            <a:endParaRPr lang="ar-SA" sz="2400" dirty="0">
              <a:solidFill>
                <a:srgbClr val="FF0000"/>
              </a:solidFill>
            </a:endParaRPr>
          </a:p>
          <a:p>
            <a:r>
              <a:rPr lang="ar-SA" sz="2400" dirty="0" smtClean="0"/>
              <a:t>1- التحاكم الى شريعة الله القائمة على الايمان بالله، واحكام القران والسنة ومنظومة القيم والاخلاق ، </a:t>
            </a:r>
            <a:r>
              <a:rPr lang="ar-SA" sz="2400" dirty="0">
                <a:solidFill>
                  <a:srgbClr val="00B0F0"/>
                </a:solidFill>
              </a:rPr>
              <a:t>قال</a:t>
            </a:r>
            <a:r>
              <a:rPr lang="ar-SA" sz="2400" dirty="0"/>
              <a:t> </a:t>
            </a:r>
            <a:r>
              <a:rPr lang="ar-SA" sz="2400" dirty="0">
                <a:solidFill>
                  <a:srgbClr val="00B0F0"/>
                </a:solidFill>
              </a:rPr>
              <a:t>تعالى(الْيَوْمَ أَكْمَلْتُ لَكُمْ دِينَكُمْ وَأَتْمَمْتُ عَلَيْكُمْ نِعْمَتِي وَرَضِيتُ لَكُمُ الْإِسْلَامَ دِينًا.. )</a:t>
            </a:r>
          </a:p>
          <a:p>
            <a:r>
              <a:rPr lang="ar-SA" sz="2400" dirty="0" smtClean="0"/>
              <a:t>2- نبذ العصبية القبلية وما ينتج عنها ، فالمجتمع الانساني يتكون من شعوب وقبائل شتى ، وقد بين الاسلام ان هذا الاختلاف هو من اجل التعارف والتعاون ، وليس التخاصم والاختلاف </a:t>
            </a:r>
            <a:r>
              <a:rPr lang="ar-SA" sz="2400" dirty="0" smtClean="0">
                <a:solidFill>
                  <a:srgbClr val="00B0F0"/>
                </a:solidFill>
              </a:rPr>
              <a:t>قال تعالى </a:t>
            </a:r>
            <a:r>
              <a:rPr lang="ar-SA" sz="2400" dirty="0">
                <a:solidFill>
                  <a:srgbClr val="00B0F0"/>
                </a:solidFill>
              </a:rPr>
              <a:t>(يَا أَيُّهَا النَّاسُ إِنَّا خَلَقْنَاكُم مِّن ذَكَرٍ </a:t>
            </a:r>
            <a:r>
              <a:rPr lang="ar-SA" sz="2400" dirty="0" err="1">
                <a:solidFill>
                  <a:srgbClr val="00B0F0"/>
                </a:solidFill>
              </a:rPr>
              <a:t>وَأُنثَىٰ</a:t>
            </a:r>
            <a:r>
              <a:rPr lang="ar-SA" sz="2400" dirty="0">
                <a:solidFill>
                  <a:srgbClr val="00B0F0"/>
                </a:solidFill>
              </a:rPr>
              <a:t> وَجَعَلْنَاكُمْ شُعُوبًا وَقَبَائِلَ لِتَعَارَفُوا ۚ إِنَّ أَكْرَمَكُمْ عِندَ اللَّهِ أَتْقَاكُمْ ۚ إِنَّ اللَّهَ عَلِيمٌ خَبِيرٌ </a:t>
            </a:r>
            <a:r>
              <a:rPr lang="ar-SA" sz="2400" dirty="0" smtClean="0">
                <a:solidFill>
                  <a:srgbClr val="00B0F0"/>
                </a:solidFill>
              </a:rPr>
              <a:t>)</a:t>
            </a:r>
            <a:endParaRPr lang="ar-SA" sz="2400" dirty="0">
              <a:solidFill>
                <a:srgbClr val="00B0F0"/>
              </a:solidFill>
            </a:endParaRPr>
          </a:p>
        </p:txBody>
      </p:sp>
    </p:spTree>
    <p:extLst>
      <p:ext uri="{BB962C8B-B14F-4D97-AF65-F5344CB8AC3E}">
        <p14:creationId xmlns="" xmlns:p14="http://schemas.microsoft.com/office/powerpoint/2010/main" val="4677506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وافر">
  <a:themeElements>
    <a:clrScheme name="وافر">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وافر">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وافر">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306</TotalTime>
  <Words>1635</Words>
  <Application>Microsoft Office PowerPoint</Application>
  <PresentationFormat>عرض على الشاشة (3:4)‏</PresentationFormat>
  <Paragraphs>135</Paragraphs>
  <Slides>25</Slides>
  <Notes>0</Notes>
  <HiddenSlides>0</HiddenSlides>
  <MMClips>0</MMClips>
  <ScaleCrop>false</ScaleCrop>
  <HeadingPairs>
    <vt:vector size="4" baseType="variant">
      <vt:variant>
        <vt:lpstr>سمة</vt:lpstr>
      </vt:variant>
      <vt:variant>
        <vt:i4>1</vt:i4>
      </vt:variant>
      <vt:variant>
        <vt:lpstr>عناوين الشرائح</vt:lpstr>
      </vt:variant>
      <vt:variant>
        <vt:i4>25</vt:i4>
      </vt:variant>
    </vt:vector>
  </HeadingPairs>
  <TitlesOfParts>
    <vt:vector size="26" baseType="lpstr">
      <vt:lpstr>وافر</vt:lpstr>
      <vt:lpstr>وحدة الفكر  مقدمة  </vt:lpstr>
      <vt:lpstr>العدالة الاجتماعية</vt:lpstr>
      <vt:lpstr>مقدمة</vt:lpstr>
      <vt:lpstr>تعريف المجتمع</vt:lpstr>
      <vt:lpstr>عناصر المجتمع</vt:lpstr>
      <vt:lpstr>بعض المصطلحات المتعلقة بالموضوع</vt:lpstr>
      <vt:lpstr>تتمة المصطلحات المرتبطة بالعدالة الاجتماعية</vt:lpstr>
      <vt:lpstr>عناصر الامن الاجتماعي</vt:lpstr>
      <vt:lpstr>أُسس اقامة المجتمع المسلم</vt:lpstr>
      <vt:lpstr>تتمة الاسس </vt:lpstr>
      <vt:lpstr>صفات المجتمع المسلم</vt:lpstr>
      <vt:lpstr>مفهوم العدالة الاجتماعية</vt:lpstr>
      <vt:lpstr>    العلاقة بين الأمن الاجتماعي والعدالة الاجتماعية</vt:lpstr>
      <vt:lpstr>مشروعية العدالة الاجتماعية</vt:lpstr>
      <vt:lpstr>أ أُسس العدالة الاجتماعية</vt:lpstr>
      <vt:lpstr>تابع اسس العدالة الاجتماعية</vt:lpstr>
      <vt:lpstr>اساليب تحقيق العدالة الاجتماعية في الاسلام</vt:lpstr>
      <vt:lpstr>أتعلم</vt:lpstr>
      <vt:lpstr>أمثلة على تحقيق العدالة الاجتماعية</vt:lpstr>
      <vt:lpstr>أثر العدالة الاجتماعية في الفرد والمجتمع</vt:lpstr>
      <vt:lpstr>حل أسئلة الكتاب</vt:lpstr>
      <vt:lpstr>تتمة حل الاسئلة </vt:lpstr>
      <vt:lpstr>تتمة حل الاسئلة</vt:lpstr>
      <vt:lpstr>تتمة الاسئلة</vt:lpstr>
      <vt:lpstr>تتمة الاسئلة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الميراث</dc:title>
  <dc:creator>احمد</dc:creator>
  <cp:lastModifiedBy>laptop center</cp:lastModifiedBy>
  <cp:revision>95</cp:revision>
  <dcterms:created xsi:type="dcterms:W3CDTF">2020-12-17T23:04:25Z</dcterms:created>
  <dcterms:modified xsi:type="dcterms:W3CDTF">2021-01-12T09:04:32Z</dcterms:modified>
</cp:coreProperties>
</file>