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56"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28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825" autoAdjust="0"/>
    <p:restoredTop sz="94624" autoAdjust="0"/>
  </p:normalViewPr>
  <p:slideViewPr>
    <p:cSldViewPr>
      <p:cViewPr>
        <p:scale>
          <a:sx n="81" d="100"/>
          <a:sy n="81" d="100"/>
        </p:scale>
        <p:origin x="-312" y="-48"/>
      </p:cViewPr>
      <p:guideLst>
        <p:guide orient="horz" pos="2160"/>
        <p:guide pos="2880"/>
      </p:guideLst>
    </p:cSldViewPr>
  </p:slideViewPr>
  <p:outlineViewPr>
    <p:cViewPr>
      <p:scale>
        <a:sx n="33" d="100"/>
        <a:sy n="33" d="100"/>
      </p:scale>
      <p:origin x="0" y="41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7E5663-7195-4166-83C3-730C6718A233}"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pPr rtl="1"/>
          <a:endParaRPr lang="ar-SA"/>
        </a:p>
      </dgm:t>
    </dgm:pt>
    <dgm:pt modelId="{8AEEDC5A-7ABE-4891-BD63-8F6A1814AE48}">
      <dgm:prSet phldrT="[نص]" custT="1"/>
      <dgm:spPr/>
      <dgm:t>
        <a:bodyPr/>
        <a:lstStyle/>
        <a:p>
          <a:pPr rtl="1"/>
          <a:r>
            <a:rPr lang="ar-SA" sz="4000" dirty="0" smtClean="0">
              <a:solidFill>
                <a:srgbClr val="FF0000"/>
              </a:solidFill>
              <a:latin typeface="Andalus" pitchFamily="18" charset="-78"/>
              <a:cs typeface="Andalus" pitchFamily="18" charset="-78"/>
            </a:rPr>
            <a:t>أقسام الأطعمة</a:t>
          </a:r>
          <a:endParaRPr lang="ar-SA" sz="4000" dirty="0">
            <a:solidFill>
              <a:srgbClr val="FF0000"/>
            </a:solidFill>
            <a:latin typeface="Andalus" pitchFamily="18" charset="-78"/>
            <a:cs typeface="Andalus" pitchFamily="18" charset="-78"/>
          </a:endParaRPr>
        </a:p>
      </dgm:t>
    </dgm:pt>
    <dgm:pt modelId="{88A1A7CD-5202-40BD-B530-C8601B9941AC}" type="parTrans" cxnId="{FC75859E-FB16-4816-813C-2503D75CE356}">
      <dgm:prSet/>
      <dgm:spPr/>
      <dgm:t>
        <a:bodyPr/>
        <a:lstStyle/>
        <a:p>
          <a:pPr rtl="1"/>
          <a:endParaRPr lang="ar-SA"/>
        </a:p>
      </dgm:t>
    </dgm:pt>
    <dgm:pt modelId="{D90CAF51-DF26-4230-82DD-6032C2F2F650}" type="sibTrans" cxnId="{FC75859E-FB16-4816-813C-2503D75CE356}">
      <dgm:prSet/>
      <dgm:spPr/>
      <dgm:t>
        <a:bodyPr/>
        <a:lstStyle/>
        <a:p>
          <a:pPr rtl="1"/>
          <a:endParaRPr lang="ar-SA"/>
        </a:p>
      </dgm:t>
    </dgm:pt>
    <dgm:pt modelId="{D3199826-14FD-4347-A7B8-1E411A8EDAA0}">
      <dgm:prSet phldrT="[نص]"/>
      <dgm:spPr/>
      <dgm:t>
        <a:bodyPr/>
        <a:lstStyle/>
        <a:p>
          <a:pPr rtl="1"/>
          <a:r>
            <a:rPr lang="ar-SA" dirty="0" smtClean="0"/>
            <a:t>حيواني</a:t>
          </a:r>
          <a:endParaRPr lang="ar-SA" dirty="0"/>
        </a:p>
      </dgm:t>
    </dgm:pt>
    <dgm:pt modelId="{D4EEF8C4-598B-4F38-8419-22CEACB37D78}" type="parTrans" cxnId="{ABF5D167-6493-47C5-8AB2-230CBD8EC03C}">
      <dgm:prSet/>
      <dgm:spPr/>
      <dgm:t>
        <a:bodyPr/>
        <a:lstStyle/>
        <a:p>
          <a:pPr rtl="1"/>
          <a:endParaRPr lang="ar-SA"/>
        </a:p>
      </dgm:t>
    </dgm:pt>
    <dgm:pt modelId="{3F750EC6-2059-43D3-AF7B-D89586662CD6}" type="sibTrans" cxnId="{ABF5D167-6493-47C5-8AB2-230CBD8EC03C}">
      <dgm:prSet/>
      <dgm:spPr/>
      <dgm:t>
        <a:bodyPr/>
        <a:lstStyle/>
        <a:p>
          <a:pPr rtl="1"/>
          <a:endParaRPr lang="ar-SA"/>
        </a:p>
      </dgm:t>
    </dgm:pt>
    <dgm:pt modelId="{48CC61DB-F562-44F4-BD37-2E8A6B96391B}">
      <dgm:prSet phldrT="[نص]"/>
      <dgm:spPr/>
      <dgm:t>
        <a:bodyPr/>
        <a:lstStyle/>
        <a:p>
          <a:pPr rtl="1"/>
          <a:r>
            <a:rPr lang="ar-SA" dirty="0" smtClean="0"/>
            <a:t>بري</a:t>
          </a:r>
          <a:endParaRPr lang="ar-SA" dirty="0"/>
        </a:p>
      </dgm:t>
    </dgm:pt>
    <dgm:pt modelId="{9810088D-872F-47D7-960F-41F9595AD449}" type="parTrans" cxnId="{DB497D46-AD28-4590-A979-93056796794B}">
      <dgm:prSet/>
      <dgm:spPr/>
      <dgm:t>
        <a:bodyPr/>
        <a:lstStyle/>
        <a:p>
          <a:pPr rtl="1"/>
          <a:endParaRPr lang="ar-SA"/>
        </a:p>
      </dgm:t>
    </dgm:pt>
    <dgm:pt modelId="{3F978EB3-8067-4527-AEC8-C8698AB03347}" type="sibTrans" cxnId="{DB497D46-AD28-4590-A979-93056796794B}">
      <dgm:prSet/>
      <dgm:spPr/>
      <dgm:t>
        <a:bodyPr/>
        <a:lstStyle/>
        <a:p>
          <a:pPr rtl="1"/>
          <a:endParaRPr lang="ar-SA"/>
        </a:p>
      </dgm:t>
    </dgm:pt>
    <dgm:pt modelId="{79B0F609-7F25-450C-9978-45A97C715DEF}">
      <dgm:prSet phldrT="[نص]"/>
      <dgm:spPr/>
      <dgm:t>
        <a:bodyPr/>
        <a:lstStyle/>
        <a:p>
          <a:pPr rtl="1"/>
          <a:r>
            <a:rPr lang="ar-SA" dirty="0" smtClean="0"/>
            <a:t>مائي</a:t>
          </a:r>
          <a:endParaRPr lang="ar-SA" dirty="0"/>
        </a:p>
      </dgm:t>
    </dgm:pt>
    <dgm:pt modelId="{DBEA4939-9880-4B98-88F2-429B23FC02A8}" type="parTrans" cxnId="{417D7F6D-907B-42C5-8EF1-06D81F6BF2C7}">
      <dgm:prSet/>
      <dgm:spPr/>
      <dgm:t>
        <a:bodyPr/>
        <a:lstStyle/>
        <a:p>
          <a:pPr rtl="1"/>
          <a:endParaRPr lang="ar-SA"/>
        </a:p>
      </dgm:t>
    </dgm:pt>
    <dgm:pt modelId="{E3A3232A-EC7E-4561-BC5E-CF2C17060669}" type="sibTrans" cxnId="{417D7F6D-907B-42C5-8EF1-06D81F6BF2C7}">
      <dgm:prSet/>
      <dgm:spPr/>
      <dgm:t>
        <a:bodyPr/>
        <a:lstStyle/>
        <a:p>
          <a:pPr rtl="1"/>
          <a:endParaRPr lang="ar-SA"/>
        </a:p>
      </dgm:t>
    </dgm:pt>
    <dgm:pt modelId="{90BF2970-A55A-4C4D-896A-A096BC02D73A}">
      <dgm:prSet phldrT="[نص]"/>
      <dgm:spPr/>
      <dgm:t>
        <a:bodyPr/>
        <a:lstStyle/>
        <a:p>
          <a:pPr rtl="1"/>
          <a:r>
            <a:rPr lang="ar-SA" dirty="0" smtClean="0"/>
            <a:t>نباتي</a:t>
          </a:r>
          <a:endParaRPr lang="ar-SA" dirty="0"/>
        </a:p>
      </dgm:t>
    </dgm:pt>
    <dgm:pt modelId="{ECA96F1C-C873-47F4-AE02-9C3E68655E07}" type="parTrans" cxnId="{4E98BDE1-A0DF-4B90-AC25-5F525786E514}">
      <dgm:prSet/>
      <dgm:spPr/>
      <dgm:t>
        <a:bodyPr/>
        <a:lstStyle/>
        <a:p>
          <a:pPr rtl="1"/>
          <a:endParaRPr lang="ar-SA"/>
        </a:p>
      </dgm:t>
    </dgm:pt>
    <dgm:pt modelId="{084A2C71-9794-4C90-9517-420AA09CA540}" type="sibTrans" cxnId="{4E98BDE1-A0DF-4B90-AC25-5F525786E514}">
      <dgm:prSet/>
      <dgm:spPr/>
      <dgm:t>
        <a:bodyPr/>
        <a:lstStyle/>
        <a:p>
          <a:pPr rtl="1"/>
          <a:endParaRPr lang="ar-SA"/>
        </a:p>
      </dgm:t>
    </dgm:pt>
    <dgm:pt modelId="{EAF11815-3804-4FDA-A434-CF52D81A7102}" type="pres">
      <dgm:prSet presAssocID="{607E5663-7195-4166-83C3-730C6718A233}" presName="mainComposite" presStyleCnt="0">
        <dgm:presLayoutVars>
          <dgm:chPref val="1"/>
          <dgm:dir/>
          <dgm:animOne val="branch"/>
          <dgm:animLvl val="lvl"/>
          <dgm:resizeHandles val="exact"/>
        </dgm:presLayoutVars>
      </dgm:prSet>
      <dgm:spPr/>
      <dgm:t>
        <a:bodyPr/>
        <a:lstStyle/>
        <a:p>
          <a:pPr rtl="1"/>
          <a:endParaRPr lang="ar-SA"/>
        </a:p>
      </dgm:t>
    </dgm:pt>
    <dgm:pt modelId="{DC684B96-083B-4F97-A962-D9D796F07982}" type="pres">
      <dgm:prSet presAssocID="{607E5663-7195-4166-83C3-730C6718A233}" presName="hierFlow" presStyleCnt="0"/>
      <dgm:spPr/>
    </dgm:pt>
    <dgm:pt modelId="{E56AB7D9-E126-4BF1-9C9E-8DBDA0B2E2E4}" type="pres">
      <dgm:prSet presAssocID="{607E5663-7195-4166-83C3-730C6718A233}" presName="hierChild1" presStyleCnt="0">
        <dgm:presLayoutVars>
          <dgm:chPref val="1"/>
          <dgm:animOne val="branch"/>
          <dgm:animLvl val="lvl"/>
        </dgm:presLayoutVars>
      </dgm:prSet>
      <dgm:spPr/>
    </dgm:pt>
    <dgm:pt modelId="{C4C1DBE9-0612-429F-ABBE-752C0AED24F9}" type="pres">
      <dgm:prSet presAssocID="{8AEEDC5A-7ABE-4891-BD63-8F6A1814AE48}" presName="Name14" presStyleCnt="0"/>
      <dgm:spPr/>
    </dgm:pt>
    <dgm:pt modelId="{E63C3B9F-9FEB-44E0-BEE9-4DBBB979BF21}" type="pres">
      <dgm:prSet presAssocID="{8AEEDC5A-7ABE-4891-BD63-8F6A1814AE48}" presName="level1Shape" presStyleLbl="node0" presStyleIdx="0" presStyleCnt="1" custScaleX="123668" custScaleY="50189" custLinFactNeighborX="-41806" custLinFactNeighborY="-17544">
        <dgm:presLayoutVars>
          <dgm:chPref val="3"/>
        </dgm:presLayoutVars>
      </dgm:prSet>
      <dgm:spPr/>
      <dgm:t>
        <a:bodyPr/>
        <a:lstStyle/>
        <a:p>
          <a:pPr rtl="1"/>
          <a:endParaRPr lang="ar-SA"/>
        </a:p>
      </dgm:t>
    </dgm:pt>
    <dgm:pt modelId="{2B07D58D-0B10-40E8-AB5F-DFC834155E0F}" type="pres">
      <dgm:prSet presAssocID="{8AEEDC5A-7ABE-4891-BD63-8F6A1814AE48}" presName="hierChild2" presStyleCnt="0"/>
      <dgm:spPr/>
    </dgm:pt>
    <dgm:pt modelId="{27524E76-2ABA-401F-9959-A795CC2B3ACB}" type="pres">
      <dgm:prSet presAssocID="{D4EEF8C4-598B-4F38-8419-22CEACB37D78}" presName="Name19" presStyleLbl="parChTrans1D2" presStyleIdx="0" presStyleCnt="2"/>
      <dgm:spPr/>
      <dgm:t>
        <a:bodyPr/>
        <a:lstStyle/>
        <a:p>
          <a:pPr rtl="1"/>
          <a:endParaRPr lang="ar-SA"/>
        </a:p>
      </dgm:t>
    </dgm:pt>
    <dgm:pt modelId="{E2C8D811-4356-4183-AA7D-455ECC3A604E}" type="pres">
      <dgm:prSet presAssocID="{D3199826-14FD-4347-A7B8-1E411A8EDAA0}" presName="Name21" presStyleCnt="0"/>
      <dgm:spPr/>
    </dgm:pt>
    <dgm:pt modelId="{622ABC36-62D4-461A-872D-B743F1D9B8E4}" type="pres">
      <dgm:prSet presAssocID="{D3199826-14FD-4347-A7B8-1E411A8EDAA0}" presName="level2Shape" presStyleLbl="node2" presStyleIdx="0" presStyleCnt="2" custScaleX="80234" custScaleY="41805" custLinFactNeighborX="-10449" custLinFactNeighborY="-1279"/>
      <dgm:spPr/>
      <dgm:t>
        <a:bodyPr/>
        <a:lstStyle/>
        <a:p>
          <a:pPr rtl="1"/>
          <a:endParaRPr lang="ar-SA"/>
        </a:p>
      </dgm:t>
    </dgm:pt>
    <dgm:pt modelId="{13D75AF8-E4D9-469A-9FF9-C0B67C02C53A}" type="pres">
      <dgm:prSet presAssocID="{D3199826-14FD-4347-A7B8-1E411A8EDAA0}" presName="hierChild3" presStyleCnt="0"/>
      <dgm:spPr/>
    </dgm:pt>
    <dgm:pt modelId="{0F7CD16B-5BF6-466F-9399-8754C329C2A4}" type="pres">
      <dgm:prSet presAssocID="{9810088D-872F-47D7-960F-41F9595AD449}" presName="Name19" presStyleLbl="parChTrans1D3" presStyleIdx="0" presStyleCnt="2"/>
      <dgm:spPr/>
      <dgm:t>
        <a:bodyPr/>
        <a:lstStyle/>
        <a:p>
          <a:pPr rtl="1"/>
          <a:endParaRPr lang="ar-SA"/>
        </a:p>
      </dgm:t>
    </dgm:pt>
    <dgm:pt modelId="{DB4DF2D9-4C18-42F5-8D1C-1F9034748520}" type="pres">
      <dgm:prSet presAssocID="{48CC61DB-F562-44F4-BD37-2E8A6B96391B}" presName="Name21" presStyleCnt="0"/>
      <dgm:spPr/>
    </dgm:pt>
    <dgm:pt modelId="{B7F288F8-3081-47FC-B842-68885B442041}" type="pres">
      <dgm:prSet presAssocID="{48CC61DB-F562-44F4-BD37-2E8A6B96391B}" presName="level2Shape" presStyleLbl="node3" presStyleIdx="0" presStyleCnt="2" custScaleX="75634" custScaleY="50863" custLinFactNeighborX="-8431" custLinFactNeighborY="15180"/>
      <dgm:spPr/>
      <dgm:t>
        <a:bodyPr/>
        <a:lstStyle/>
        <a:p>
          <a:pPr rtl="1"/>
          <a:endParaRPr lang="ar-SA"/>
        </a:p>
      </dgm:t>
    </dgm:pt>
    <dgm:pt modelId="{4E7BDFFE-6A42-44B6-B76F-6322E522DB94}" type="pres">
      <dgm:prSet presAssocID="{48CC61DB-F562-44F4-BD37-2E8A6B96391B}" presName="hierChild3" presStyleCnt="0"/>
      <dgm:spPr/>
    </dgm:pt>
    <dgm:pt modelId="{8A29D601-DF7F-44E9-B9FC-7CA60976ACA4}" type="pres">
      <dgm:prSet presAssocID="{DBEA4939-9880-4B98-88F2-429B23FC02A8}" presName="Name19" presStyleLbl="parChTrans1D3" presStyleIdx="1" presStyleCnt="2"/>
      <dgm:spPr/>
      <dgm:t>
        <a:bodyPr/>
        <a:lstStyle/>
        <a:p>
          <a:pPr rtl="1"/>
          <a:endParaRPr lang="ar-SA"/>
        </a:p>
      </dgm:t>
    </dgm:pt>
    <dgm:pt modelId="{946161FA-F687-40C2-8989-FA9A39607DBC}" type="pres">
      <dgm:prSet presAssocID="{79B0F609-7F25-450C-9978-45A97C715DEF}" presName="Name21" presStyleCnt="0"/>
      <dgm:spPr/>
    </dgm:pt>
    <dgm:pt modelId="{CA73BE53-C57C-4EA0-9C63-7179BF656FA7}" type="pres">
      <dgm:prSet presAssocID="{79B0F609-7F25-450C-9978-45A97C715DEF}" presName="level2Shape" presStyleLbl="node3" presStyleIdx="1" presStyleCnt="2" custScaleX="80289" custScaleY="34957" custLinFactNeighborX="-2153" custLinFactNeighborY="15180"/>
      <dgm:spPr/>
      <dgm:t>
        <a:bodyPr/>
        <a:lstStyle/>
        <a:p>
          <a:pPr rtl="1"/>
          <a:endParaRPr lang="ar-SA"/>
        </a:p>
      </dgm:t>
    </dgm:pt>
    <dgm:pt modelId="{4A5B3B3A-C1B0-4E49-BCC2-F586CB155D11}" type="pres">
      <dgm:prSet presAssocID="{79B0F609-7F25-450C-9978-45A97C715DEF}" presName="hierChild3" presStyleCnt="0"/>
      <dgm:spPr/>
    </dgm:pt>
    <dgm:pt modelId="{9E68CD79-87B5-4974-B26D-B716B017D007}" type="pres">
      <dgm:prSet presAssocID="{ECA96F1C-C873-47F4-AE02-9C3E68655E07}" presName="Name19" presStyleLbl="parChTrans1D2" presStyleIdx="1" presStyleCnt="2"/>
      <dgm:spPr/>
      <dgm:t>
        <a:bodyPr/>
        <a:lstStyle/>
        <a:p>
          <a:pPr rtl="1"/>
          <a:endParaRPr lang="ar-SA"/>
        </a:p>
      </dgm:t>
    </dgm:pt>
    <dgm:pt modelId="{E5E6D5E5-C463-4490-A99B-4014BD03E85B}" type="pres">
      <dgm:prSet presAssocID="{90BF2970-A55A-4C4D-896A-A096BC02D73A}" presName="Name21" presStyleCnt="0"/>
      <dgm:spPr/>
    </dgm:pt>
    <dgm:pt modelId="{6C8A5C67-CF8F-4114-A1C3-C9F084BCB3A8}" type="pres">
      <dgm:prSet presAssocID="{90BF2970-A55A-4C4D-896A-A096BC02D73A}" presName="level2Shape" presStyleLbl="node2" presStyleIdx="1" presStyleCnt="2" custScaleX="175405" custScaleY="31915" custLinFactNeighborX="4218" custLinFactNeighborY="2815"/>
      <dgm:spPr/>
      <dgm:t>
        <a:bodyPr/>
        <a:lstStyle/>
        <a:p>
          <a:pPr rtl="1"/>
          <a:endParaRPr lang="ar-SA"/>
        </a:p>
      </dgm:t>
    </dgm:pt>
    <dgm:pt modelId="{996EE008-62B8-4472-898E-3B113B051C8F}" type="pres">
      <dgm:prSet presAssocID="{90BF2970-A55A-4C4D-896A-A096BC02D73A}" presName="hierChild3" presStyleCnt="0"/>
      <dgm:spPr/>
    </dgm:pt>
    <dgm:pt modelId="{93572611-1789-4B59-B77F-4A4355EA8656}" type="pres">
      <dgm:prSet presAssocID="{607E5663-7195-4166-83C3-730C6718A233}" presName="bgShapesFlow" presStyleCnt="0"/>
      <dgm:spPr/>
    </dgm:pt>
  </dgm:ptLst>
  <dgm:cxnLst>
    <dgm:cxn modelId="{E1F2190B-55CC-4D1F-809E-27C0539AA37C}" type="presOf" srcId="{90BF2970-A55A-4C4D-896A-A096BC02D73A}" destId="{6C8A5C67-CF8F-4114-A1C3-C9F084BCB3A8}" srcOrd="0" destOrd="0" presId="urn:microsoft.com/office/officeart/2005/8/layout/hierarchy6"/>
    <dgm:cxn modelId="{FC75859E-FB16-4816-813C-2503D75CE356}" srcId="{607E5663-7195-4166-83C3-730C6718A233}" destId="{8AEEDC5A-7ABE-4891-BD63-8F6A1814AE48}" srcOrd="0" destOrd="0" parTransId="{88A1A7CD-5202-40BD-B530-C8601B9941AC}" sibTransId="{D90CAF51-DF26-4230-82DD-6032C2F2F650}"/>
    <dgm:cxn modelId="{F52FEC40-8ABB-4271-86D6-1937BAB23495}" type="presOf" srcId="{9810088D-872F-47D7-960F-41F9595AD449}" destId="{0F7CD16B-5BF6-466F-9399-8754C329C2A4}" srcOrd="0" destOrd="0" presId="urn:microsoft.com/office/officeart/2005/8/layout/hierarchy6"/>
    <dgm:cxn modelId="{A8C0CA5F-6B4C-4A3A-893C-87E111529AA0}" type="presOf" srcId="{8AEEDC5A-7ABE-4891-BD63-8F6A1814AE48}" destId="{E63C3B9F-9FEB-44E0-BEE9-4DBBB979BF21}" srcOrd="0" destOrd="0" presId="urn:microsoft.com/office/officeart/2005/8/layout/hierarchy6"/>
    <dgm:cxn modelId="{4688831B-1668-4C96-8AA2-6280DDD00D5B}" type="presOf" srcId="{D4EEF8C4-598B-4F38-8419-22CEACB37D78}" destId="{27524E76-2ABA-401F-9959-A795CC2B3ACB}" srcOrd="0" destOrd="0" presId="urn:microsoft.com/office/officeart/2005/8/layout/hierarchy6"/>
    <dgm:cxn modelId="{DB497D46-AD28-4590-A979-93056796794B}" srcId="{D3199826-14FD-4347-A7B8-1E411A8EDAA0}" destId="{48CC61DB-F562-44F4-BD37-2E8A6B96391B}" srcOrd="0" destOrd="0" parTransId="{9810088D-872F-47D7-960F-41F9595AD449}" sibTransId="{3F978EB3-8067-4527-AEC8-C8698AB03347}"/>
    <dgm:cxn modelId="{B1DD39D0-6882-40C1-A6FC-98D29BB07724}" type="presOf" srcId="{ECA96F1C-C873-47F4-AE02-9C3E68655E07}" destId="{9E68CD79-87B5-4974-B26D-B716B017D007}" srcOrd="0" destOrd="0" presId="urn:microsoft.com/office/officeart/2005/8/layout/hierarchy6"/>
    <dgm:cxn modelId="{417D7F6D-907B-42C5-8EF1-06D81F6BF2C7}" srcId="{D3199826-14FD-4347-A7B8-1E411A8EDAA0}" destId="{79B0F609-7F25-450C-9978-45A97C715DEF}" srcOrd="1" destOrd="0" parTransId="{DBEA4939-9880-4B98-88F2-429B23FC02A8}" sibTransId="{E3A3232A-EC7E-4561-BC5E-CF2C17060669}"/>
    <dgm:cxn modelId="{A9FAFFE3-EAC7-49FF-9DC4-6E90463F2FAB}" type="presOf" srcId="{607E5663-7195-4166-83C3-730C6718A233}" destId="{EAF11815-3804-4FDA-A434-CF52D81A7102}" srcOrd="0" destOrd="0" presId="urn:microsoft.com/office/officeart/2005/8/layout/hierarchy6"/>
    <dgm:cxn modelId="{33839F2B-BF35-432B-A387-42FF569DB3F9}" type="presOf" srcId="{48CC61DB-F562-44F4-BD37-2E8A6B96391B}" destId="{B7F288F8-3081-47FC-B842-68885B442041}" srcOrd="0" destOrd="0" presId="urn:microsoft.com/office/officeart/2005/8/layout/hierarchy6"/>
    <dgm:cxn modelId="{97315149-BD60-41C8-8297-6E47CD9EDCF7}" type="presOf" srcId="{D3199826-14FD-4347-A7B8-1E411A8EDAA0}" destId="{622ABC36-62D4-461A-872D-B743F1D9B8E4}" srcOrd="0" destOrd="0" presId="urn:microsoft.com/office/officeart/2005/8/layout/hierarchy6"/>
    <dgm:cxn modelId="{4E98BDE1-A0DF-4B90-AC25-5F525786E514}" srcId="{8AEEDC5A-7ABE-4891-BD63-8F6A1814AE48}" destId="{90BF2970-A55A-4C4D-896A-A096BC02D73A}" srcOrd="1" destOrd="0" parTransId="{ECA96F1C-C873-47F4-AE02-9C3E68655E07}" sibTransId="{084A2C71-9794-4C90-9517-420AA09CA540}"/>
    <dgm:cxn modelId="{4C41B3A9-BC1A-4DD8-A531-BF1D3CE8742F}" type="presOf" srcId="{79B0F609-7F25-450C-9978-45A97C715DEF}" destId="{CA73BE53-C57C-4EA0-9C63-7179BF656FA7}" srcOrd="0" destOrd="0" presId="urn:microsoft.com/office/officeart/2005/8/layout/hierarchy6"/>
    <dgm:cxn modelId="{ABF5D167-6493-47C5-8AB2-230CBD8EC03C}" srcId="{8AEEDC5A-7ABE-4891-BD63-8F6A1814AE48}" destId="{D3199826-14FD-4347-A7B8-1E411A8EDAA0}" srcOrd="0" destOrd="0" parTransId="{D4EEF8C4-598B-4F38-8419-22CEACB37D78}" sibTransId="{3F750EC6-2059-43D3-AF7B-D89586662CD6}"/>
    <dgm:cxn modelId="{50E15249-79BA-421F-BFA2-4CE44E5D774C}" type="presOf" srcId="{DBEA4939-9880-4B98-88F2-429B23FC02A8}" destId="{8A29D601-DF7F-44E9-B9FC-7CA60976ACA4}" srcOrd="0" destOrd="0" presId="urn:microsoft.com/office/officeart/2005/8/layout/hierarchy6"/>
    <dgm:cxn modelId="{BC62335A-0D17-404C-8828-D93C7F72530C}" type="presParOf" srcId="{EAF11815-3804-4FDA-A434-CF52D81A7102}" destId="{DC684B96-083B-4F97-A962-D9D796F07982}" srcOrd="0" destOrd="0" presId="urn:microsoft.com/office/officeart/2005/8/layout/hierarchy6"/>
    <dgm:cxn modelId="{E0A1F780-F43D-4719-95FA-B8A755303979}" type="presParOf" srcId="{DC684B96-083B-4F97-A962-D9D796F07982}" destId="{E56AB7D9-E126-4BF1-9C9E-8DBDA0B2E2E4}" srcOrd="0" destOrd="0" presId="urn:microsoft.com/office/officeart/2005/8/layout/hierarchy6"/>
    <dgm:cxn modelId="{EA768971-7136-402B-B239-DD3E94955A31}" type="presParOf" srcId="{E56AB7D9-E126-4BF1-9C9E-8DBDA0B2E2E4}" destId="{C4C1DBE9-0612-429F-ABBE-752C0AED24F9}" srcOrd="0" destOrd="0" presId="urn:microsoft.com/office/officeart/2005/8/layout/hierarchy6"/>
    <dgm:cxn modelId="{0008090F-5D98-4CE0-AF5B-555716ECCC90}" type="presParOf" srcId="{C4C1DBE9-0612-429F-ABBE-752C0AED24F9}" destId="{E63C3B9F-9FEB-44E0-BEE9-4DBBB979BF21}" srcOrd="0" destOrd="0" presId="urn:microsoft.com/office/officeart/2005/8/layout/hierarchy6"/>
    <dgm:cxn modelId="{95E12D44-6BC3-4680-940D-A6436A7BE508}" type="presParOf" srcId="{C4C1DBE9-0612-429F-ABBE-752C0AED24F9}" destId="{2B07D58D-0B10-40E8-AB5F-DFC834155E0F}" srcOrd="1" destOrd="0" presId="urn:microsoft.com/office/officeart/2005/8/layout/hierarchy6"/>
    <dgm:cxn modelId="{A36ED089-8BCD-4D59-B36A-C4BDE7E7B756}" type="presParOf" srcId="{2B07D58D-0B10-40E8-AB5F-DFC834155E0F}" destId="{27524E76-2ABA-401F-9959-A795CC2B3ACB}" srcOrd="0" destOrd="0" presId="urn:microsoft.com/office/officeart/2005/8/layout/hierarchy6"/>
    <dgm:cxn modelId="{2341AA3B-1A4E-4B17-A308-3DEF93F75E8C}" type="presParOf" srcId="{2B07D58D-0B10-40E8-AB5F-DFC834155E0F}" destId="{E2C8D811-4356-4183-AA7D-455ECC3A604E}" srcOrd="1" destOrd="0" presId="urn:microsoft.com/office/officeart/2005/8/layout/hierarchy6"/>
    <dgm:cxn modelId="{B1FC8019-5ABB-46E6-8F3C-B6B43647B141}" type="presParOf" srcId="{E2C8D811-4356-4183-AA7D-455ECC3A604E}" destId="{622ABC36-62D4-461A-872D-B743F1D9B8E4}" srcOrd="0" destOrd="0" presId="urn:microsoft.com/office/officeart/2005/8/layout/hierarchy6"/>
    <dgm:cxn modelId="{8DB78BD1-F241-486C-8B6F-6A3F0CBDB742}" type="presParOf" srcId="{E2C8D811-4356-4183-AA7D-455ECC3A604E}" destId="{13D75AF8-E4D9-469A-9FF9-C0B67C02C53A}" srcOrd="1" destOrd="0" presId="urn:microsoft.com/office/officeart/2005/8/layout/hierarchy6"/>
    <dgm:cxn modelId="{9DEEF8BE-19E8-4286-9F26-4103631E04D7}" type="presParOf" srcId="{13D75AF8-E4D9-469A-9FF9-C0B67C02C53A}" destId="{0F7CD16B-5BF6-466F-9399-8754C329C2A4}" srcOrd="0" destOrd="0" presId="urn:microsoft.com/office/officeart/2005/8/layout/hierarchy6"/>
    <dgm:cxn modelId="{C289E9C0-92F9-4752-A7D4-DFB306C5B298}" type="presParOf" srcId="{13D75AF8-E4D9-469A-9FF9-C0B67C02C53A}" destId="{DB4DF2D9-4C18-42F5-8D1C-1F9034748520}" srcOrd="1" destOrd="0" presId="urn:microsoft.com/office/officeart/2005/8/layout/hierarchy6"/>
    <dgm:cxn modelId="{9273ADB6-BC8F-471C-9554-6CEF5533668B}" type="presParOf" srcId="{DB4DF2D9-4C18-42F5-8D1C-1F9034748520}" destId="{B7F288F8-3081-47FC-B842-68885B442041}" srcOrd="0" destOrd="0" presId="urn:microsoft.com/office/officeart/2005/8/layout/hierarchy6"/>
    <dgm:cxn modelId="{07E86B01-2499-42B6-B73D-D3EF7517BD41}" type="presParOf" srcId="{DB4DF2D9-4C18-42F5-8D1C-1F9034748520}" destId="{4E7BDFFE-6A42-44B6-B76F-6322E522DB94}" srcOrd="1" destOrd="0" presId="urn:microsoft.com/office/officeart/2005/8/layout/hierarchy6"/>
    <dgm:cxn modelId="{9ABF4286-4A1B-40F2-84B7-E6566D1653FE}" type="presParOf" srcId="{13D75AF8-E4D9-469A-9FF9-C0B67C02C53A}" destId="{8A29D601-DF7F-44E9-B9FC-7CA60976ACA4}" srcOrd="2" destOrd="0" presId="urn:microsoft.com/office/officeart/2005/8/layout/hierarchy6"/>
    <dgm:cxn modelId="{6008788E-DA46-4505-9B21-ECDE76F6E38A}" type="presParOf" srcId="{13D75AF8-E4D9-469A-9FF9-C0B67C02C53A}" destId="{946161FA-F687-40C2-8989-FA9A39607DBC}" srcOrd="3" destOrd="0" presId="urn:microsoft.com/office/officeart/2005/8/layout/hierarchy6"/>
    <dgm:cxn modelId="{7923CDA7-5A8F-47C2-ADDF-F3D72AEEF70A}" type="presParOf" srcId="{946161FA-F687-40C2-8989-FA9A39607DBC}" destId="{CA73BE53-C57C-4EA0-9C63-7179BF656FA7}" srcOrd="0" destOrd="0" presId="urn:microsoft.com/office/officeart/2005/8/layout/hierarchy6"/>
    <dgm:cxn modelId="{F9CBDEBD-6AA3-4AC6-825C-A259F30EB5B7}" type="presParOf" srcId="{946161FA-F687-40C2-8989-FA9A39607DBC}" destId="{4A5B3B3A-C1B0-4E49-BCC2-F586CB155D11}" srcOrd="1" destOrd="0" presId="urn:microsoft.com/office/officeart/2005/8/layout/hierarchy6"/>
    <dgm:cxn modelId="{848C682B-F05C-4418-ADD5-1445073F83E7}" type="presParOf" srcId="{2B07D58D-0B10-40E8-AB5F-DFC834155E0F}" destId="{9E68CD79-87B5-4974-B26D-B716B017D007}" srcOrd="2" destOrd="0" presId="urn:microsoft.com/office/officeart/2005/8/layout/hierarchy6"/>
    <dgm:cxn modelId="{2BBDF84D-D1C9-4988-BEF3-4B805D0178FA}" type="presParOf" srcId="{2B07D58D-0B10-40E8-AB5F-DFC834155E0F}" destId="{E5E6D5E5-C463-4490-A99B-4014BD03E85B}" srcOrd="3" destOrd="0" presId="urn:microsoft.com/office/officeart/2005/8/layout/hierarchy6"/>
    <dgm:cxn modelId="{E1E138C3-7B53-47E5-8E69-64AA52EB6706}" type="presParOf" srcId="{E5E6D5E5-C463-4490-A99B-4014BD03E85B}" destId="{6C8A5C67-CF8F-4114-A1C3-C9F084BCB3A8}" srcOrd="0" destOrd="0" presId="urn:microsoft.com/office/officeart/2005/8/layout/hierarchy6"/>
    <dgm:cxn modelId="{83631F27-37DD-4DEC-A56A-7E2D8E266DEE}" type="presParOf" srcId="{E5E6D5E5-C463-4490-A99B-4014BD03E85B}" destId="{996EE008-62B8-4472-898E-3B113B051C8F}" srcOrd="1" destOrd="0" presId="urn:microsoft.com/office/officeart/2005/8/layout/hierarchy6"/>
    <dgm:cxn modelId="{71DE27F6-0BB2-4F13-9FF2-C0F26C1FF189}" type="presParOf" srcId="{EAF11815-3804-4FDA-A434-CF52D81A7102}" destId="{93572611-1789-4B59-B77F-4A4355EA8656}" srcOrd="1" destOrd="0" presId="urn:microsoft.com/office/officeart/2005/8/layout/hierarchy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3C3B9F-9FEB-44E0-BEE9-4DBBB979BF21}">
      <dsp:nvSpPr>
        <dsp:cNvPr id="0" name=""/>
        <dsp:cNvSpPr/>
      </dsp:nvSpPr>
      <dsp:spPr>
        <a:xfrm>
          <a:off x="2408485" y="250339"/>
          <a:ext cx="3236176" cy="87557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1">
            <a:lnSpc>
              <a:spcPct val="90000"/>
            </a:lnSpc>
            <a:spcBef>
              <a:spcPct val="0"/>
            </a:spcBef>
            <a:spcAft>
              <a:spcPct val="35000"/>
            </a:spcAft>
          </a:pPr>
          <a:r>
            <a:rPr lang="ar-SA" sz="4000" kern="1200" dirty="0" smtClean="0">
              <a:solidFill>
                <a:srgbClr val="FF0000"/>
              </a:solidFill>
              <a:latin typeface="Andalus" pitchFamily="18" charset="-78"/>
              <a:cs typeface="Andalus" pitchFamily="18" charset="-78"/>
            </a:rPr>
            <a:t>أقسام الأطعمة</a:t>
          </a:r>
          <a:endParaRPr lang="ar-SA" sz="4000" kern="1200" dirty="0">
            <a:solidFill>
              <a:srgbClr val="FF0000"/>
            </a:solidFill>
            <a:latin typeface="Andalus" pitchFamily="18" charset="-78"/>
            <a:cs typeface="Andalus" pitchFamily="18" charset="-78"/>
          </a:endParaRPr>
        </a:p>
      </dsp:txBody>
      <dsp:txXfrm>
        <a:off x="2434130" y="275984"/>
        <a:ext cx="3184886" cy="824282"/>
      </dsp:txXfrm>
    </dsp:sp>
    <dsp:sp modelId="{27524E76-2ABA-401F-9959-A795CC2B3ACB}">
      <dsp:nvSpPr>
        <dsp:cNvPr id="0" name=""/>
        <dsp:cNvSpPr/>
      </dsp:nvSpPr>
      <dsp:spPr>
        <a:xfrm>
          <a:off x="2159586" y="1125911"/>
          <a:ext cx="1866987" cy="981571"/>
        </a:xfrm>
        <a:custGeom>
          <a:avLst/>
          <a:gdLst/>
          <a:ahLst/>
          <a:cxnLst/>
          <a:rect l="0" t="0" r="0" b="0"/>
          <a:pathLst>
            <a:path>
              <a:moveTo>
                <a:pt x="1866987" y="0"/>
              </a:moveTo>
              <a:lnTo>
                <a:pt x="1866987" y="490785"/>
              </a:lnTo>
              <a:lnTo>
                <a:pt x="0" y="490785"/>
              </a:lnTo>
              <a:lnTo>
                <a:pt x="0" y="981571"/>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2ABC36-62D4-461A-872D-B743F1D9B8E4}">
      <dsp:nvSpPr>
        <dsp:cNvPr id="0" name=""/>
        <dsp:cNvSpPr/>
      </dsp:nvSpPr>
      <dsp:spPr>
        <a:xfrm>
          <a:off x="1109794" y="2107483"/>
          <a:ext cx="2099584" cy="72930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1">
            <a:lnSpc>
              <a:spcPct val="90000"/>
            </a:lnSpc>
            <a:spcBef>
              <a:spcPct val="0"/>
            </a:spcBef>
            <a:spcAft>
              <a:spcPct val="35000"/>
            </a:spcAft>
          </a:pPr>
          <a:r>
            <a:rPr lang="ar-SA" sz="2500" kern="1200" dirty="0" smtClean="0"/>
            <a:t>حيواني</a:t>
          </a:r>
          <a:endParaRPr lang="ar-SA" sz="2500" kern="1200" dirty="0"/>
        </a:p>
      </dsp:txBody>
      <dsp:txXfrm>
        <a:off x="1131155" y="2128844"/>
        <a:ext cx="2056862" cy="686587"/>
      </dsp:txXfrm>
    </dsp:sp>
    <dsp:sp modelId="{0F7CD16B-5BF6-466F-9399-8754C329C2A4}">
      <dsp:nvSpPr>
        <dsp:cNvPr id="0" name=""/>
        <dsp:cNvSpPr/>
      </dsp:nvSpPr>
      <dsp:spPr>
        <a:xfrm>
          <a:off x="989605" y="2836792"/>
          <a:ext cx="1169981" cy="984955"/>
        </a:xfrm>
        <a:custGeom>
          <a:avLst/>
          <a:gdLst/>
          <a:ahLst/>
          <a:cxnLst/>
          <a:rect l="0" t="0" r="0" b="0"/>
          <a:pathLst>
            <a:path>
              <a:moveTo>
                <a:pt x="1169981" y="0"/>
              </a:moveTo>
              <a:lnTo>
                <a:pt x="1169981" y="492477"/>
              </a:lnTo>
              <a:lnTo>
                <a:pt x="0" y="492477"/>
              </a:lnTo>
              <a:lnTo>
                <a:pt x="0" y="98495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F288F8-3081-47FC-B842-68885B442041}">
      <dsp:nvSpPr>
        <dsp:cNvPr id="0" name=""/>
        <dsp:cNvSpPr/>
      </dsp:nvSpPr>
      <dsp:spPr>
        <a:xfrm>
          <a:off x="0" y="3821748"/>
          <a:ext cx="1979210" cy="88733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1">
            <a:lnSpc>
              <a:spcPct val="90000"/>
            </a:lnSpc>
            <a:spcBef>
              <a:spcPct val="0"/>
            </a:spcBef>
            <a:spcAft>
              <a:spcPct val="35000"/>
            </a:spcAft>
          </a:pPr>
          <a:r>
            <a:rPr lang="ar-SA" sz="2500" kern="1200" dirty="0" smtClean="0"/>
            <a:t>بري</a:t>
          </a:r>
          <a:endParaRPr lang="ar-SA" sz="2500" kern="1200" dirty="0"/>
        </a:p>
      </dsp:txBody>
      <dsp:txXfrm>
        <a:off x="25989" y="3847737"/>
        <a:ext cx="1927232" cy="835352"/>
      </dsp:txXfrm>
    </dsp:sp>
    <dsp:sp modelId="{8A29D601-DF7F-44E9-B9FC-7CA60976ACA4}">
      <dsp:nvSpPr>
        <dsp:cNvPr id="0" name=""/>
        <dsp:cNvSpPr/>
      </dsp:nvSpPr>
      <dsp:spPr>
        <a:xfrm>
          <a:off x="2159586" y="2836792"/>
          <a:ext cx="1599220" cy="984955"/>
        </a:xfrm>
        <a:custGeom>
          <a:avLst/>
          <a:gdLst/>
          <a:ahLst/>
          <a:cxnLst/>
          <a:rect l="0" t="0" r="0" b="0"/>
          <a:pathLst>
            <a:path>
              <a:moveTo>
                <a:pt x="0" y="0"/>
              </a:moveTo>
              <a:lnTo>
                <a:pt x="0" y="492477"/>
              </a:lnTo>
              <a:lnTo>
                <a:pt x="1599220" y="492477"/>
              </a:lnTo>
              <a:lnTo>
                <a:pt x="1599220" y="98495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73BE53-C57C-4EA0-9C63-7179BF656FA7}">
      <dsp:nvSpPr>
        <dsp:cNvPr id="0" name=""/>
        <dsp:cNvSpPr/>
      </dsp:nvSpPr>
      <dsp:spPr>
        <a:xfrm>
          <a:off x="2708295" y="3821748"/>
          <a:ext cx="2101023" cy="60984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1">
            <a:lnSpc>
              <a:spcPct val="90000"/>
            </a:lnSpc>
            <a:spcBef>
              <a:spcPct val="0"/>
            </a:spcBef>
            <a:spcAft>
              <a:spcPct val="35000"/>
            </a:spcAft>
          </a:pPr>
          <a:r>
            <a:rPr lang="ar-SA" sz="2500" kern="1200" dirty="0" smtClean="0"/>
            <a:t>مائي</a:t>
          </a:r>
          <a:endParaRPr lang="ar-SA" sz="2500" kern="1200" dirty="0"/>
        </a:p>
      </dsp:txBody>
      <dsp:txXfrm>
        <a:off x="2726157" y="3839610"/>
        <a:ext cx="2065299" cy="574118"/>
      </dsp:txXfrm>
    </dsp:sp>
    <dsp:sp modelId="{9E68CD79-87B5-4974-B26D-B716B017D007}">
      <dsp:nvSpPr>
        <dsp:cNvPr id="0" name=""/>
        <dsp:cNvSpPr/>
      </dsp:nvSpPr>
      <dsp:spPr>
        <a:xfrm>
          <a:off x="4026574" y="1125911"/>
          <a:ext cx="2536684" cy="1052993"/>
        </a:xfrm>
        <a:custGeom>
          <a:avLst/>
          <a:gdLst/>
          <a:ahLst/>
          <a:cxnLst/>
          <a:rect l="0" t="0" r="0" b="0"/>
          <a:pathLst>
            <a:path>
              <a:moveTo>
                <a:pt x="0" y="0"/>
              </a:moveTo>
              <a:lnTo>
                <a:pt x="0" y="526496"/>
              </a:lnTo>
              <a:lnTo>
                <a:pt x="2536684" y="526496"/>
              </a:lnTo>
              <a:lnTo>
                <a:pt x="2536684" y="105299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8A5C67-CF8F-4114-A1C3-C9F084BCB3A8}">
      <dsp:nvSpPr>
        <dsp:cNvPr id="0" name=""/>
        <dsp:cNvSpPr/>
      </dsp:nvSpPr>
      <dsp:spPr>
        <a:xfrm>
          <a:off x="4268236" y="2178905"/>
          <a:ext cx="4590043" cy="55677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1">
            <a:lnSpc>
              <a:spcPct val="90000"/>
            </a:lnSpc>
            <a:spcBef>
              <a:spcPct val="0"/>
            </a:spcBef>
            <a:spcAft>
              <a:spcPct val="35000"/>
            </a:spcAft>
          </a:pPr>
          <a:r>
            <a:rPr lang="ar-SA" sz="2500" kern="1200" dirty="0" smtClean="0"/>
            <a:t>نباتي</a:t>
          </a:r>
          <a:endParaRPr lang="ar-SA" sz="2500" kern="1200" dirty="0"/>
        </a:p>
      </dsp:txBody>
      <dsp:txXfrm>
        <a:off x="4284543" y="2195212"/>
        <a:ext cx="4557429" cy="52415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074D33A-04F7-40F6-A487-8D6632AE345A}" type="datetimeFigureOut">
              <a:rPr lang="ar-SA" smtClean="0"/>
              <a:pPr/>
              <a:t>17/05/1442</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796325E-891C-4696-AA40-17C3057D0E15}" type="slidenum">
              <a:rPr lang="ar-SA" smtClean="0"/>
              <a:pPr/>
              <a:t>‹#›</a:t>
            </a:fld>
            <a:endParaRPr lang="ar-SA"/>
          </a:p>
        </p:txBody>
      </p:sp>
    </p:spTree>
    <p:extLst>
      <p:ext uri="{BB962C8B-B14F-4D97-AF65-F5344CB8AC3E}">
        <p14:creationId xmlns:p14="http://schemas.microsoft.com/office/powerpoint/2010/main" val="205582123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5796325E-891C-4696-AA40-17C3057D0E15}" type="slidenum">
              <a:rPr lang="ar-SA" smtClean="0"/>
              <a:pPr/>
              <a:t>1</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0F243589-B7E9-49B0-823C-8CEF648F8B1A}" type="datetimeFigureOut">
              <a:rPr lang="ar-SA" smtClean="0"/>
              <a:pPr/>
              <a:t>17/05/1442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4F91E5C-D5B1-4ACD-92DE-0E6ED4791DC4}"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0F243589-B7E9-49B0-823C-8CEF648F8B1A}" type="datetimeFigureOut">
              <a:rPr lang="ar-SA" smtClean="0"/>
              <a:pPr/>
              <a:t>17/05/1442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4F91E5C-D5B1-4ACD-92DE-0E6ED4791DC4}"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0F243589-B7E9-49B0-823C-8CEF648F8B1A}" type="datetimeFigureOut">
              <a:rPr lang="ar-SA" smtClean="0"/>
              <a:pPr/>
              <a:t>17/05/1442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4F91E5C-D5B1-4ACD-92DE-0E6ED4791DC4}"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0F243589-B7E9-49B0-823C-8CEF648F8B1A}" type="datetimeFigureOut">
              <a:rPr lang="ar-SA" smtClean="0"/>
              <a:pPr/>
              <a:t>17/05/1442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4F91E5C-D5B1-4ACD-92DE-0E6ED4791DC4}"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0F243589-B7E9-49B0-823C-8CEF648F8B1A}" type="datetimeFigureOut">
              <a:rPr lang="ar-SA" smtClean="0"/>
              <a:pPr/>
              <a:t>17/05/1442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4F91E5C-D5B1-4ACD-92DE-0E6ED4791DC4}"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0F243589-B7E9-49B0-823C-8CEF648F8B1A}" type="datetimeFigureOut">
              <a:rPr lang="ar-SA" smtClean="0"/>
              <a:pPr/>
              <a:t>17/05/1442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54F91E5C-D5B1-4ACD-92DE-0E6ED4791DC4}"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0F243589-B7E9-49B0-823C-8CEF648F8B1A}" type="datetimeFigureOut">
              <a:rPr lang="ar-SA" smtClean="0"/>
              <a:pPr/>
              <a:t>17/05/1442</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54F91E5C-D5B1-4ACD-92DE-0E6ED4791DC4}"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0F243589-B7E9-49B0-823C-8CEF648F8B1A}" type="datetimeFigureOut">
              <a:rPr lang="ar-SA" smtClean="0"/>
              <a:pPr/>
              <a:t>17/05/1442</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54F91E5C-D5B1-4ACD-92DE-0E6ED4791DC4}"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0F243589-B7E9-49B0-823C-8CEF648F8B1A}" type="datetimeFigureOut">
              <a:rPr lang="ar-SA" smtClean="0"/>
              <a:pPr/>
              <a:t>17/05/1442</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54F91E5C-D5B1-4ACD-92DE-0E6ED4791DC4}"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0F243589-B7E9-49B0-823C-8CEF648F8B1A}" type="datetimeFigureOut">
              <a:rPr lang="ar-SA" smtClean="0"/>
              <a:pPr/>
              <a:t>17/05/1442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54F91E5C-D5B1-4ACD-92DE-0E6ED4791DC4}"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0F243589-B7E9-49B0-823C-8CEF648F8B1A}" type="datetimeFigureOut">
              <a:rPr lang="ar-SA" smtClean="0"/>
              <a:pPr/>
              <a:t>17/05/1442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54F91E5C-D5B1-4ACD-92DE-0E6ED4791DC4}"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F243589-B7E9-49B0-823C-8CEF648F8B1A}" type="datetimeFigureOut">
              <a:rPr lang="ar-SA" smtClean="0"/>
              <a:pPr/>
              <a:t>17/05/1442</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54F91E5C-D5B1-4ACD-92DE-0E6ED4791DC4}" type="slidenum">
              <a:rPr lang="ar-SA" smtClean="0"/>
              <a:pPr/>
              <a:t>‹#›</a:t>
            </a:fld>
            <a:endParaRPr lang="ar-SA"/>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7001">
              <a:srgbClr val="E6E6E6"/>
            </a:gs>
            <a:gs pos="32001">
              <a:srgbClr val="7D8496"/>
            </a:gs>
            <a:gs pos="47000">
              <a:srgbClr val="E6E6E6"/>
            </a:gs>
            <a:gs pos="85001">
              <a:srgbClr val="7D8496"/>
            </a:gs>
            <a:gs pos="100000">
              <a:srgbClr val="E6E6E6"/>
            </a:gs>
          </a:gsLst>
          <a:lin ang="2400000" scaled="0"/>
        </a:gradFill>
        <a:effectLst/>
      </p:bgPr>
    </p:bg>
    <p:spTree>
      <p:nvGrpSpPr>
        <p:cNvPr id="1" name=""/>
        <p:cNvGrpSpPr/>
        <p:nvPr/>
      </p:nvGrpSpPr>
      <p:grpSpPr>
        <a:xfrm>
          <a:off x="0" y="0"/>
          <a:ext cx="0" cy="0"/>
          <a:chOff x="0" y="0"/>
          <a:chExt cx="0" cy="0"/>
        </a:xfrm>
      </p:grpSpPr>
      <p:sp>
        <p:nvSpPr>
          <p:cNvPr id="2" name="عنوان 1"/>
          <p:cNvSpPr>
            <a:spLocks noGrp="1"/>
          </p:cNvSpPr>
          <p:nvPr>
            <p:ph type="ctrTitle"/>
          </p:nvPr>
        </p:nvSpPr>
        <p:spPr>
          <a:xfrm>
            <a:off x="571472" y="357166"/>
            <a:ext cx="7772400" cy="1470025"/>
          </a:xfrm>
          <a:noFill/>
          <a:ln>
            <a:noFill/>
          </a:ln>
        </p:spPr>
        <p:txBody>
          <a:bodyPr>
            <a:noAutofit/>
          </a:bodyPr>
          <a:lstStyle/>
          <a:p>
            <a:r>
              <a:rPr lang="ar-SA" sz="9600" i="1" dirty="0" smtClean="0">
                <a:solidFill>
                  <a:srgbClr val="FF0000"/>
                </a:solidFill>
                <a:latin typeface="Andalus" pitchFamily="18" charset="-78"/>
                <a:cs typeface="Akhbar MT" pitchFamily="2" charset="-78"/>
              </a:rPr>
              <a:t>بسم الله الرحمن الرحيم</a:t>
            </a:r>
            <a:endParaRPr lang="ar-SA" sz="9600" i="1" dirty="0">
              <a:solidFill>
                <a:srgbClr val="FF0000"/>
              </a:solidFill>
              <a:latin typeface="Andalus" pitchFamily="18" charset="-78"/>
              <a:cs typeface="Akhbar MT" pitchFamily="2" charset="-78"/>
            </a:endParaRPr>
          </a:p>
        </p:txBody>
      </p:sp>
      <p:sp>
        <p:nvSpPr>
          <p:cNvPr id="3" name="عنوان فرعي 2"/>
          <p:cNvSpPr>
            <a:spLocks noGrp="1"/>
          </p:cNvSpPr>
          <p:nvPr>
            <p:ph type="subTitle" idx="1"/>
          </p:nvPr>
        </p:nvSpPr>
        <p:spPr>
          <a:xfrm>
            <a:off x="500034" y="2000240"/>
            <a:ext cx="8143932" cy="4500594"/>
          </a:xfrm>
        </p:spPr>
        <p:txBody>
          <a:bodyPr>
            <a:normAutofit/>
          </a:bodyPr>
          <a:lstStyle/>
          <a:p>
            <a:pPr algn="r"/>
            <a:endParaRPr lang="ar-SA" sz="3600" b="1" i="1" dirty="0" smtClean="0">
              <a:ln w="18000">
                <a:solidFill>
                  <a:schemeClr val="accent2">
                    <a:satMod val="140000"/>
                  </a:schemeClr>
                </a:solidFill>
                <a:prstDash val="solid"/>
                <a:miter lim="800000"/>
              </a:ln>
              <a:noFill/>
              <a:effectLst>
                <a:glow rad="139700">
                  <a:schemeClr val="accent2">
                    <a:satMod val="175000"/>
                    <a:alpha val="40000"/>
                  </a:schemeClr>
                </a:glow>
                <a:outerShdw blurRad="25500" dist="23000" dir="7020000" algn="tl">
                  <a:srgbClr val="000000">
                    <a:alpha val="50000"/>
                  </a:srgbClr>
                </a:outerShdw>
              </a:effectLst>
            </a:endParaRPr>
          </a:p>
          <a:p>
            <a:pPr algn="r"/>
            <a:r>
              <a:rPr lang="ar-SA" sz="4400" b="1" i="1" dirty="0" smtClean="0">
                <a:ln w="18000">
                  <a:solidFill>
                    <a:schemeClr val="accent2">
                      <a:satMod val="140000"/>
                    </a:schemeClr>
                  </a:solidFill>
                  <a:prstDash val="solid"/>
                  <a:miter lim="800000"/>
                </a:ln>
                <a:noFill/>
                <a:effectLst>
                  <a:glow rad="63500">
                    <a:schemeClr val="accent2">
                      <a:satMod val="175000"/>
                      <a:alpha val="40000"/>
                    </a:schemeClr>
                  </a:glow>
                  <a:outerShdw blurRad="25500" dist="23000" dir="7020000" algn="tl">
                    <a:srgbClr val="000000">
                      <a:alpha val="50000"/>
                    </a:srgbClr>
                  </a:outerShdw>
                </a:effectLst>
              </a:rPr>
              <a:t>درس الاطعمة والأشربة</a:t>
            </a:r>
          </a:p>
          <a:p>
            <a:endParaRPr lang="ar-SA" sz="3600" dirty="0" smtClean="0">
              <a:solidFill>
                <a:schemeClr val="bg2">
                  <a:lumMod val="75000"/>
                </a:schemeClr>
              </a:solidFill>
            </a:endParaRPr>
          </a:p>
          <a:p>
            <a:pPr algn="r"/>
            <a:r>
              <a:rPr lang="ar-SA" sz="4400" b="1" i="1" dirty="0" smtClean="0">
                <a:ln w="18000">
                  <a:solidFill>
                    <a:schemeClr val="accent2">
                      <a:satMod val="140000"/>
                    </a:schemeClr>
                  </a:solidFill>
                  <a:prstDash val="solid"/>
                  <a:miter lim="800000"/>
                </a:ln>
                <a:noFill/>
                <a:effectLst>
                  <a:glow rad="63500">
                    <a:schemeClr val="accent2">
                      <a:satMod val="175000"/>
                      <a:alpha val="40000"/>
                    </a:schemeClr>
                  </a:glow>
                  <a:outerShdw blurRad="25500" dist="23000" dir="7020000" algn="tl">
                    <a:srgbClr val="000000">
                      <a:alpha val="50000"/>
                    </a:srgbClr>
                  </a:outerShdw>
                </a:effectLst>
              </a:rPr>
              <a:t>إعداد المعلمة: أبرار إسليم</a:t>
            </a:r>
            <a:endParaRPr lang="ar-SA" sz="4400" b="1" i="1" dirty="0" smtClean="0">
              <a:ln w="18000">
                <a:solidFill>
                  <a:schemeClr val="accent2">
                    <a:satMod val="140000"/>
                  </a:schemeClr>
                </a:solidFill>
                <a:prstDash val="solid"/>
                <a:miter lim="800000"/>
              </a:ln>
              <a:noFill/>
              <a:effectLst>
                <a:glow rad="63500">
                  <a:schemeClr val="accent2">
                    <a:satMod val="175000"/>
                    <a:alpha val="40000"/>
                  </a:schemeClr>
                </a:glow>
                <a:outerShdw blurRad="25500" dist="23000" dir="7020000" algn="tl">
                  <a:srgbClr val="000000">
                    <a:alpha val="50000"/>
                  </a:srgbClr>
                </a:outerShdw>
              </a:effectLst>
            </a:endParaRPr>
          </a:p>
        </p:txBody>
      </p:sp>
      <p:pic>
        <p:nvPicPr>
          <p:cNvPr id="4" name="صورة 3" descr="images (32).jpg"/>
          <p:cNvPicPr>
            <a:picLocks noChangeAspect="1"/>
          </p:cNvPicPr>
          <p:nvPr/>
        </p:nvPicPr>
        <p:blipFill>
          <a:blip r:embed="rId3">
            <a:lum bright="-3000" contrast="-2000"/>
          </a:blip>
          <a:stretch>
            <a:fillRect/>
          </a:stretch>
        </p:blipFill>
        <p:spPr>
          <a:xfrm>
            <a:off x="-108520" y="4214818"/>
            <a:ext cx="3857652" cy="2500306"/>
          </a:xfrm>
          <a:prstGeom prst="rect">
            <a:avLst/>
          </a:prstGeom>
          <a:ln>
            <a:noFill/>
          </a:ln>
          <a:effectLst>
            <a:outerShdw blurRad="88900" dist="50800" dir="5400000" sx="104000" sy="104000" algn="ctr" rotWithShape="0">
              <a:srgbClr val="FFFF00">
                <a:alpha val="71000"/>
              </a:srgbClr>
            </a:outerShdw>
            <a:softEdge rad="112500"/>
          </a:effectLst>
        </p:spPr>
      </p:pic>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000000">
                <a:alpha val="32000"/>
              </a:srgbClr>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pic>
        <p:nvPicPr>
          <p:cNvPr id="1026" name="Picture 2" descr="H:\hanaa abu zaid\images (25).jpg"/>
          <p:cNvPicPr>
            <a:picLocks noChangeAspect="1" noChangeArrowheads="1"/>
          </p:cNvPicPr>
          <p:nvPr/>
        </p:nvPicPr>
        <p:blipFill>
          <a:blip r:embed="rId2"/>
          <a:srcRect/>
          <a:stretch>
            <a:fillRect/>
          </a:stretch>
        </p:blipFill>
        <p:spPr bwMode="auto">
          <a:xfrm>
            <a:off x="1785918" y="785794"/>
            <a:ext cx="6215106" cy="2552700"/>
          </a:xfrm>
          <a:prstGeom prst="rect">
            <a:avLst/>
          </a:prstGeom>
          <a:noFill/>
        </p:spPr>
      </p:pic>
      <p:sp>
        <p:nvSpPr>
          <p:cNvPr id="5" name="مستطيل 4"/>
          <p:cNvSpPr/>
          <p:nvPr/>
        </p:nvSpPr>
        <p:spPr>
          <a:xfrm>
            <a:off x="4214810" y="785794"/>
            <a:ext cx="3214710" cy="92333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أتعلم:-</a:t>
            </a:r>
            <a:endParaRPr lang="ar-SA"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 name="مستطيل مستدير الزوايا 5"/>
          <p:cNvSpPr/>
          <p:nvPr/>
        </p:nvSpPr>
        <p:spPr>
          <a:xfrm>
            <a:off x="857224" y="3929066"/>
            <a:ext cx="7500990" cy="23574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000" dirty="0" smtClean="0">
                <a:solidFill>
                  <a:srgbClr val="FF0000"/>
                </a:solidFill>
              </a:rPr>
              <a:t>إذا أدركت المنخنقة والموقوذة والمتردية والنطيحة قبل أن تموت فذبحت وفيها حياة فإنها تكون حلالا ويجوز أكلها.</a:t>
            </a:r>
            <a:endParaRPr lang="ar-SA" sz="4000" dirty="0">
              <a:solidFill>
                <a:srgbClr val="FF0000"/>
              </a:solidFill>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diamond(in)">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80">
                                          <p:stCondLst>
                                            <p:cond delay="0"/>
                                          </p:stCondLst>
                                        </p:cTn>
                                        <p:tgtEl>
                                          <p:spTgt spid="5">
                                            <p:txEl>
                                              <p:pRg st="0" end="0"/>
                                            </p:txEl>
                                          </p:spTgt>
                                        </p:tgtEl>
                                      </p:cBhvr>
                                    </p:animEffect>
                                    <p:anim calcmode="lin" valueType="num">
                                      <p:cBhvr>
                                        <p:cTn id="13"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xEl>
                                              <p:pRg st="0" end="0"/>
                                            </p:txEl>
                                          </p:spTgt>
                                        </p:tgtEl>
                                      </p:cBhvr>
                                      <p:to x="100000" y="60000"/>
                                    </p:animScale>
                                    <p:animScale>
                                      <p:cBhvr>
                                        <p:cTn id="19" dur="166" decel="50000">
                                          <p:stCondLst>
                                            <p:cond delay="676"/>
                                          </p:stCondLst>
                                        </p:cTn>
                                        <p:tgtEl>
                                          <p:spTgt spid="5">
                                            <p:txEl>
                                              <p:pRg st="0" end="0"/>
                                            </p:txEl>
                                          </p:spTgt>
                                        </p:tgtEl>
                                      </p:cBhvr>
                                      <p:to x="100000" y="100000"/>
                                    </p:animScale>
                                    <p:animScale>
                                      <p:cBhvr>
                                        <p:cTn id="20" dur="26">
                                          <p:stCondLst>
                                            <p:cond delay="1312"/>
                                          </p:stCondLst>
                                        </p:cTn>
                                        <p:tgtEl>
                                          <p:spTgt spid="5">
                                            <p:txEl>
                                              <p:pRg st="0" end="0"/>
                                            </p:txEl>
                                          </p:spTgt>
                                        </p:tgtEl>
                                      </p:cBhvr>
                                      <p:to x="100000" y="80000"/>
                                    </p:animScale>
                                    <p:animScale>
                                      <p:cBhvr>
                                        <p:cTn id="21" dur="166" decel="50000">
                                          <p:stCondLst>
                                            <p:cond delay="1338"/>
                                          </p:stCondLst>
                                        </p:cTn>
                                        <p:tgtEl>
                                          <p:spTgt spid="5">
                                            <p:txEl>
                                              <p:pRg st="0" end="0"/>
                                            </p:txEl>
                                          </p:spTgt>
                                        </p:tgtEl>
                                      </p:cBhvr>
                                      <p:to x="100000" y="100000"/>
                                    </p:animScale>
                                    <p:animScale>
                                      <p:cBhvr>
                                        <p:cTn id="22" dur="26">
                                          <p:stCondLst>
                                            <p:cond delay="1642"/>
                                          </p:stCondLst>
                                        </p:cTn>
                                        <p:tgtEl>
                                          <p:spTgt spid="5">
                                            <p:txEl>
                                              <p:pRg st="0" end="0"/>
                                            </p:txEl>
                                          </p:spTgt>
                                        </p:tgtEl>
                                      </p:cBhvr>
                                      <p:to x="100000" y="90000"/>
                                    </p:animScale>
                                    <p:animScale>
                                      <p:cBhvr>
                                        <p:cTn id="23" dur="166" decel="50000">
                                          <p:stCondLst>
                                            <p:cond delay="1668"/>
                                          </p:stCondLst>
                                        </p:cTn>
                                        <p:tgtEl>
                                          <p:spTgt spid="5">
                                            <p:txEl>
                                              <p:pRg st="0" end="0"/>
                                            </p:txEl>
                                          </p:spTgt>
                                        </p:tgtEl>
                                      </p:cBhvr>
                                      <p:to x="100000" y="100000"/>
                                    </p:animScale>
                                    <p:animScale>
                                      <p:cBhvr>
                                        <p:cTn id="24" dur="26">
                                          <p:stCondLst>
                                            <p:cond delay="1808"/>
                                          </p:stCondLst>
                                        </p:cTn>
                                        <p:tgtEl>
                                          <p:spTgt spid="5">
                                            <p:txEl>
                                              <p:pRg st="0" end="0"/>
                                            </p:txEl>
                                          </p:spTgt>
                                        </p:tgtEl>
                                      </p:cBhvr>
                                      <p:to x="100000" y="95000"/>
                                    </p:animScale>
                                    <p:animScale>
                                      <p:cBhvr>
                                        <p:cTn id="25" dur="166" decel="50000">
                                          <p:stCondLst>
                                            <p:cond delay="1834"/>
                                          </p:stCondLst>
                                        </p:cTn>
                                        <p:tgtEl>
                                          <p:spTgt spid="5">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9" presetClass="entr" presetSubtype="0" fill="hold" nodeType="clickEffect">
                                  <p:stCondLst>
                                    <p:cond delay="0"/>
                                  </p:stCondLst>
                                  <p:childTnLst>
                                    <p:set>
                                      <p:cBhvr>
                                        <p:cTn id="29" dur="1" fill="hold">
                                          <p:stCondLst>
                                            <p:cond delay="0"/>
                                          </p:stCondLst>
                                        </p:cTn>
                                        <p:tgtEl>
                                          <p:spTgt spid="6">
                                            <p:txEl>
                                              <p:pRg st="0" end="0"/>
                                            </p:txEl>
                                          </p:spTgt>
                                        </p:tgtEl>
                                        <p:attrNameLst>
                                          <p:attrName>style.visibility</p:attrName>
                                        </p:attrNameLst>
                                      </p:cBhvr>
                                      <p:to>
                                        <p:strVal val="visible"/>
                                      </p:to>
                                    </p:set>
                                    <p:anim calcmode="lin" valueType="num">
                                      <p:cBhvr>
                                        <p:cTn id="30"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31"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2"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000082">
                <a:alpha val="27000"/>
              </a:srgbClr>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gra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571472" y="285728"/>
            <a:ext cx="8229600" cy="1143000"/>
          </a:xfrm>
        </p:spPr>
        <p:txBody>
          <a:bodyPr/>
          <a:lstStyle/>
          <a:p>
            <a:pPr algn="r">
              <a:buFont typeface="Wingdings" pitchFamily="2" charset="2"/>
              <a:buChar char="q"/>
            </a:pPr>
            <a:r>
              <a:rPr lang="ar-SA" dirty="0" smtClean="0">
                <a:solidFill>
                  <a:srgbClr val="B9280B"/>
                </a:solidFill>
              </a:rPr>
              <a:t>الأشربة:-</a:t>
            </a:r>
            <a:endParaRPr lang="ar-SA" dirty="0">
              <a:solidFill>
                <a:srgbClr val="B9280B"/>
              </a:solidFill>
            </a:endParaRPr>
          </a:p>
        </p:txBody>
      </p:sp>
      <p:sp>
        <p:nvSpPr>
          <p:cNvPr id="3" name="عنصر نائب للمحتوى 2"/>
          <p:cNvSpPr>
            <a:spLocks noGrp="1"/>
          </p:cNvSpPr>
          <p:nvPr>
            <p:ph idx="1"/>
          </p:nvPr>
        </p:nvSpPr>
        <p:spPr>
          <a:xfrm>
            <a:off x="457200" y="1214422"/>
            <a:ext cx="8229600" cy="5357850"/>
          </a:xfrm>
        </p:spPr>
        <p:txBody>
          <a:bodyPr>
            <a:normAutofit lnSpcReduction="10000"/>
          </a:bodyPr>
          <a:lstStyle/>
          <a:p>
            <a:r>
              <a:rPr lang="ar-SA" dirty="0" smtClean="0">
                <a:solidFill>
                  <a:srgbClr val="FF0000"/>
                </a:solidFill>
              </a:rPr>
              <a:t>الخمر</a:t>
            </a:r>
            <a:r>
              <a:rPr lang="ar-SA" dirty="0" smtClean="0"/>
              <a:t>:ويقصد به كل مسكر,لقول رسول الله صلى الله عليه وسلم (كل مسكر خمر وكل مسكر حرام)</a:t>
            </a:r>
          </a:p>
          <a:p>
            <a:r>
              <a:rPr lang="ar-SA" dirty="0" smtClean="0"/>
              <a:t>شرب الخمر من الأمور المحرمة,لقوله تعالى</a:t>
            </a:r>
          </a:p>
          <a:p>
            <a:pPr>
              <a:buNone/>
            </a:pPr>
            <a:r>
              <a:rPr lang="ar-SA" dirty="0" smtClean="0"/>
              <a:t>(إنما الخمر والميسر والأنصاب والأزلام رجس</a:t>
            </a:r>
          </a:p>
          <a:p>
            <a:pPr>
              <a:buNone/>
            </a:pPr>
            <a:r>
              <a:rPr lang="ar-SA" dirty="0" smtClean="0"/>
              <a:t>من عمل الشيطان فاجتنبوه) </a:t>
            </a:r>
          </a:p>
          <a:p>
            <a:pPr>
              <a:buNone/>
            </a:pPr>
            <a:endParaRPr lang="ar-SA" dirty="0" smtClean="0"/>
          </a:p>
          <a:p>
            <a:pPr>
              <a:buFont typeface="Wingdings" pitchFamily="2" charset="2"/>
              <a:buChar char="v"/>
            </a:pPr>
            <a:r>
              <a:rPr lang="ar-SA" dirty="0" smtClean="0"/>
              <a:t> </a:t>
            </a:r>
            <a:r>
              <a:rPr lang="ar-SA" dirty="0" smtClean="0">
                <a:solidFill>
                  <a:srgbClr val="FF0000"/>
                </a:solidFill>
              </a:rPr>
              <a:t>مخاطر الإدمان على الخمر:-</a:t>
            </a:r>
          </a:p>
          <a:p>
            <a:r>
              <a:rPr lang="ar-SA" dirty="0" smtClean="0"/>
              <a:t> تدمير حياة الإنسان.</a:t>
            </a:r>
          </a:p>
          <a:p>
            <a:r>
              <a:rPr lang="ar-SA" dirty="0" smtClean="0"/>
              <a:t>يفسد عقل الإنسان ويقتل إرادته.</a:t>
            </a:r>
          </a:p>
          <a:p>
            <a:r>
              <a:rPr lang="ar-SA" dirty="0" smtClean="0"/>
              <a:t>يجعله يهمل أسرته وربما يدفعه للإجرام.</a:t>
            </a:r>
            <a:endParaRPr lang="ar-SA" dirty="0"/>
          </a:p>
        </p:txBody>
      </p:sp>
      <p:pic>
        <p:nvPicPr>
          <p:cNvPr id="2050" name="Picture 2" descr="H:\hanaa abu zaid\images (13) ‫‬.jpg"/>
          <p:cNvPicPr>
            <a:picLocks noChangeAspect="1" noChangeArrowheads="1"/>
          </p:cNvPicPr>
          <p:nvPr/>
        </p:nvPicPr>
        <p:blipFill>
          <a:blip r:embed="rId2"/>
          <a:srcRect/>
          <a:stretch>
            <a:fillRect/>
          </a:stretch>
        </p:blipFill>
        <p:spPr bwMode="auto">
          <a:xfrm>
            <a:off x="714348" y="3429000"/>
            <a:ext cx="2357454" cy="2357454"/>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000082">
                <a:alpha val="7000"/>
              </a:srgbClr>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gra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142852"/>
            <a:ext cx="8229600" cy="6440510"/>
          </a:xfrm>
          <a:noFill/>
        </p:spPr>
        <p:txBody>
          <a:bodyPr>
            <a:normAutofit fontScale="90000"/>
          </a:bodyPr>
          <a:lstStyle/>
          <a:p>
            <a:pPr marL="742950" indent="-742950" algn="r">
              <a:buFont typeface="Wingdings" pitchFamily="2" charset="2"/>
              <a:buChar char="q"/>
            </a:pPr>
            <a:r>
              <a:rPr lang="ar-SA" dirty="0" smtClean="0">
                <a:solidFill>
                  <a:srgbClr val="FF0000"/>
                </a:solidFill>
              </a:rPr>
              <a:t>المخدرات:</a:t>
            </a:r>
            <a:r>
              <a:rPr lang="ar-SA" sz="4000" dirty="0" smtClean="0"/>
              <a:t>هي الأشياء التي يترتب على تناولها تخدير الجسم وتعطيل قدرات العقل,سواء أكانت طبيعية أم صناعية كيماوية.</a:t>
            </a:r>
            <a:br>
              <a:rPr lang="ar-SA" sz="4000" dirty="0" smtClean="0"/>
            </a:br>
            <a:r>
              <a:rPr lang="ar-SA" sz="4000" dirty="0" smtClean="0"/>
              <a:t/>
            </a:r>
            <a:br>
              <a:rPr lang="ar-SA" sz="4000" dirty="0" smtClean="0"/>
            </a:br>
            <a:r>
              <a:rPr lang="ar-SA" sz="4000" dirty="0" smtClean="0"/>
              <a:t> </a:t>
            </a:r>
            <a:r>
              <a:rPr lang="ar-SA" sz="4000" dirty="0" smtClean="0">
                <a:solidFill>
                  <a:srgbClr val="FF0000"/>
                </a:solidFill>
              </a:rPr>
              <a:t>الأخطار التي تحملها المخدرات:-</a:t>
            </a:r>
            <a:br>
              <a:rPr lang="ar-SA" sz="4000" dirty="0" smtClean="0">
                <a:solidFill>
                  <a:srgbClr val="FF0000"/>
                </a:solidFill>
              </a:rPr>
            </a:br>
            <a:r>
              <a:rPr lang="ar-SA" sz="4000" dirty="0" smtClean="0"/>
              <a:t>*- تدمير حيا صاحبها وقتل إرادته.</a:t>
            </a:r>
            <a:br>
              <a:rPr lang="ar-SA" sz="4000" dirty="0" smtClean="0"/>
            </a:br>
            <a:r>
              <a:rPr lang="ar-SA" sz="4000" dirty="0" smtClean="0"/>
              <a:t>*- تجعله عالة على الآخرين.</a:t>
            </a:r>
            <a:br>
              <a:rPr lang="ar-SA" sz="4000" dirty="0" smtClean="0"/>
            </a:br>
            <a:r>
              <a:rPr lang="ar-SA" sz="4000" dirty="0" smtClean="0"/>
              <a:t>*-يدمر المد</a:t>
            </a:r>
            <a:r>
              <a:rPr lang="ar-EG" sz="4000" smtClean="0"/>
              <a:t>من</a:t>
            </a:r>
            <a:r>
              <a:rPr lang="ar-SA" sz="4000" smtClean="0"/>
              <a:t> </a:t>
            </a:r>
            <a:r>
              <a:rPr lang="ar-SA" sz="4000" dirty="0" smtClean="0"/>
              <a:t>أسرته ويعجز عن توفير الحياة الكريمة لها ويؤذي سمعتها.</a:t>
            </a:r>
            <a:br>
              <a:rPr lang="ar-SA" sz="4000" dirty="0" smtClean="0"/>
            </a:br>
            <a:r>
              <a:rPr lang="ar-SA" sz="4000" dirty="0" smtClean="0"/>
              <a:t>*-وقد يستطيع العدو من خلال المخدرات أن يجند من ضعفاء النفوس جندا له.</a:t>
            </a:r>
            <a:endParaRPr lang="ar-SA" sz="4000" dirty="0"/>
          </a:p>
        </p:txBody>
      </p:sp>
    </p:spTree>
  </p:cSld>
  <p:clrMapOvr>
    <a:masterClrMapping/>
  </p:clrMapOvr>
  <p:transition>
    <p:pull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alpha val="80000"/>
          </a:schemeClr>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buFont typeface="Wingdings" pitchFamily="2" charset="2"/>
              <a:buChar char="Ø"/>
            </a:pPr>
            <a:r>
              <a:rPr lang="ar-SA" dirty="0" smtClean="0">
                <a:solidFill>
                  <a:srgbClr val="7030A0"/>
                </a:solidFill>
                <a:cs typeface="Farsi Simple Bold" pitchFamily="2" charset="-78"/>
              </a:rPr>
              <a:t>من الوسائل للوقاية من خطر المخدرات:-</a:t>
            </a:r>
            <a:endParaRPr lang="ar-SA" dirty="0">
              <a:solidFill>
                <a:srgbClr val="7030A0"/>
              </a:solidFill>
              <a:cs typeface="Farsi Simple Bold" pitchFamily="2" charset="-78"/>
            </a:endParaRPr>
          </a:p>
        </p:txBody>
      </p:sp>
      <p:sp>
        <p:nvSpPr>
          <p:cNvPr id="3" name="عنصر نائب للمحتوى 2"/>
          <p:cNvSpPr>
            <a:spLocks noGrp="1"/>
          </p:cNvSpPr>
          <p:nvPr>
            <p:ph idx="1"/>
          </p:nvPr>
        </p:nvSpPr>
        <p:spPr/>
        <p:txBody>
          <a:bodyPr>
            <a:normAutofit fontScale="92500" lnSpcReduction="10000"/>
          </a:bodyPr>
          <a:lstStyle/>
          <a:p>
            <a:r>
              <a:rPr lang="ar-SA" dirty="0" smtClean="0"/>
              <a:t>تعميق الالتزام بأوامر الله ونواهيه.</a:t>
            </a:r>
          </a:p>
          <a:p>
            <a:endParaRPr lang="ar-SA" dirty="0" smtClean="0"/>
          </a:p>
          <a:p>
            <a:r>
              <a:rPr lang="ar-SA" dirty="0" smtClean="0"/>
              <a:t>غرس الشعور بقبح المخدرات,وتوضيح أضرارها.</a:t>
            </a:r>
          </a:p>
          <a:p>
            <a:endParaRPr lang="ar-SA" dirty="0" smtClean="0"/>
          </a:p>
          <a:p>
            <a:r>
              <a:rPr lang="ar-SA" dirty="0" smtClean="0"/>
              <a:t>قيام مؤسسات المجتمع في بناء الفرد الصالح وإعادة تربيته ومراقبته وملاحقته وتوجيهه.</a:t>
            </a:r>
          </a:p>
          <a:p>
            <a:endParaRPr lang="ar-SA" dirty="0" smtClean="0"/>
          </a:p>
          <a:p>
            <a:r>
              <a:rPr lang="ar-SA" dirty="0" smtClean="0"/>
              <a:t>الإصلاح والتأديب عن طريق الزجر والعقاب الملائم لعظيم أضراره.</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800" decel="100000"/>
                                        <p:tgtEl>
                                          <p:spTgt spid="3">
                                            <p:txEl>
                                              <p:pRg st="2" end="2"/>
                                            </p:txEl>
                                          </p:spTgt>
                                        </p:tgtEl>
                                      </p:cBhvr>
                                    </p:animEffect>
                                    <p:anim calcmode="lin" valueType="num">
                                      <p:cBhvr>
                                        <p:cTn id="16"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17"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18"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checkerboard(across)">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wipe(down)">
                                      <p:cBhvr>
                                        <p:cTn id="30" dur="580">
                                          <p:stCondLst>
                                            <p:cond delay="0"/>
                                          </p:stCondLst>
                                        </p:cTn>
                                        <p:tgtEl>
                                          <p:spTgt spid="3">
                                            <p:txEl>
                                              <p:pRg st="6" end="6"/>
                                            </p:txEl>
                                          </p:spTgt>
                                        </p:tgtEl>
                                      </p:cBhvr>
                                    </p:animEffect>
                                    <p:anim calcmode="lin" valueType="num">
                                      <p:cBhvr>
                                        <p:cTn id="31"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6" end="6"/>
                                            </p:txEl>
                                          </p:spTgt>
                                        </p:tgtEl>
                                      </p:cBhvr>
                                      <p:to x="100000" y="60000"/>
                                    </p:animScale>
                                    <p:animScale>
                                      <p:cBhvr>
                                        <p:cTn id="37" dur="166" decel="50000">
                                          <p:stCondLst>
                                            <p:cond delay="676"/>
                                          </p:stCondLst>
                                        </p:cTn>
                                        <p:tgtEl>
                                          <p:spTgt spid="3">
                                            <p:txEl>
                                              <p:pRg st="6" end="6"/>
                                            </p:txEl>
                                          </p:spTgt>
                                        </p:tgtEl>
                                      </p:cBhvr>
                                      <p:to x="100000" y="100000"/>
                                    </p:animScale>
                                    <p:animScale>
                                      <p:cBhvr>
                                        <p:cTn id="38" dur="26">
                                          <p:stCondLst>
                                            <p:cond delay="1312"/>
                                          </p:stCondLst>
                                        </p:cTn>
                                        <p:tgtEl>
                                          <p:spTgt spid="3">
                                            <p:txEl>
                                              <p:pRg st="6" end="6"/>
                                            </p:txEl>
                                          </p:spTgt>
                                        </p:tgtEl>
                                      </p:cBhvr>
                                      <p:to x="100000" y="80000"/>
                                    </p:animScale>
                                    <p:animScale>
                                      <p:cBhvr>
                                        <p:cTn id="39" dur="166" decel="50000">
                                          <p:stCondLst>
                                            <p:cond delay="1338"/>
                                          </p:stCondLst>
                                        </p:cTn>
                                        <p:tgtEl>
                                          <p:spTgt spid="3">
                                            <p:txEl>
                                              <p:pRg st="6" end="6"/>
                                            </p:txEl>
                                          </p:spTgt>
                                        </p:tgtEl>
                                      </p:cBhvr>
                                      <p:to x="100000" y="100000"/>
                                    </p:animScale>
                                    <p:animScale>
                                      <p:cBhvr>
                                        <p:cTn id="40" dur="26">
                                          <p:stCondLst>
                                            <p:cond delay="1642"/>
                                          </p:stCondLst>
                                        </p:cTn>
                                        <p:tgtEl>
                                          <p:spTgt spid="3">
                                            <p:txEl>
                                              <p:pRg st="6" end="6"/>
                                            </p:txEl>
                                          </p:spTgt>
                                        </p:tgtEl>
                                      </p:cBhvr>
                                      <p:to x="100000" y="90000"/>
                                    </p:animScale>
                                    <p:animScale>
                                      <p:cBhvr>
                                        <p:cTn id="41" dur="166" decel="50000">
                                          <p:stCondLst>
                                            <p:cond delay="1668"/>
                                          </p:stCondLst>
                                        </p:cTn>
                                        <p:tgtEl>
                                          <p:spTgt spid="3">
                                            <p:txEl>
                                              <p:pRg st="6" end="6"/>
                                            </p:txEl>
                                          </p:spTgt>
                                        </p:tgtEl>
                                      </p:cBhvr>
                                      <p:to x="100000" y="100000"/>
                                    </p:animScale>
                                    <p:animScale>
                                      <p:cBhvr>
                                        <p:cTn id="42" dur="26">
                                          <p:stCondLst>
                                            <p:cond delay="1808"/>
                                          </p:stCondLst>
                                        </p:cTn>
                                        <p:tgtEl>
                                          <p:spTgt spid="3">
                                            <p:txEl>
                                              <p:pRg st="6" end="6"/>
                                            </p:txEl>
                                          </p:spTgt>
                                        </p:tgtEl>
                                      </p:cBhvr>
                                      <p:to x="100000" y="95000"/>
                                    </p:animScale>
                                    <p:animScale>
                                      <p:cBhvr>
                                        <p:cTn id="43" dur="166" decel="50000">
                                          <p:stCondLst>
                                            <p:cond delay="1834"/>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hanaa abu zaid\images (31).jpg"/>
          <p:cNvPicPr>
            <a:picLocks noChangeAspect="1" noChangeArrowheads="1"/>
          </p:cNvPicPr>
          <p:nvPr/>
        </p:nvPicPr>
        <p:blipFill>
          <a:blip r:embed="rId2"/>
          <a:srcRect/>
          <a:stretch>
            <a:fillRect/>
          </a:stretch>
        </p:blipFill>
        <p:spPr bwMode="auto">
          <a:xfrm>
            <a:off x="285720" y="500042"/>
            <a:ext cx="8143932" cy="5143536"/>
          </a:xfrm>
          <a:prstGeom prst="rect">
            <a:avLst/>
          </a:prstGeom>
          <a:noFill/>
        </p:spPr>
      </p:pic>
      <p:sp>
        <p:nvSpPr>
          <p:cNvPr id="6" name="مستطيل 5"/>
          <p:cNvSpPr/>
          <p:nvPr/>
        </p:nvSpPr>
        <p:spPr>
          <a:xfrm>
            <a:off x="1714480" y="4500570"/>
            <a:ext cx="5357557"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SA"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إلى اللقاء في درس آخر</a:t>
            </a:r>
            <a:endParaRPr lang="ar-SA"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 name="مستطيل 6"/>
          <p:cNvSpPr/>
          <p:nvPr/>
        </p:nvSpPr>
        <p:spPr>
          <a:xfrm>
            <a:off x="1428728" y="1357298"/>
            <a:ext cx="739306" cy="1015663"/>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6000" b="1" cap="none" spc="0" dirty="0" smtClean="0">
                <a:ln w="50800"/>
                <a:solidFill>
                  <a:schemeClr val="bg1">
                    <a:shade val="50000"/>
                  </a:schemeClr>
                </a:solidFill>
                <a:effectLst/>
              </a:rPr>
              <a:t>H</a:t>
            </a:r>
            <a:endParaRPr lang="ar-SA" sz="6000" b="1" cap="none" spc="0" dirty="0">
              <a:ln w="50800"/>
              <a:solidFill>
                <a:schemeClr val="bg1">
                  <a:shade val="50000"/>
                </a:schemeClr>
              </a:solidFill>
              <a:effectLst/>
            </a:endParaRPr>
          </a:p>
        </p:txBody>
      </p:sp>
      <p:sp>
        <p:nvSpPr>
          <p:cNvPr id="8" name="مستطيل 7"/>
          <p:cNvSpPr/>
          <p:nvPr/>
        </p:nvSpPr>
        <p:spPr>
          <a:xfrm>
            <a:off x="2786050" y="3214686"/>
            <a:ext cx="686406" cy="1015663"/>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6000" b="1" cap="none" spc="0" dirty="0" smtClean="0">
                <a:ln w="50800"/>
                <a:solidFill>
                  <a:schemeClr val="bg1">
                    <a:shade val="50000"/>
                  </a:schemeClr>
                </a:solidFill>
                <a:effectLst/>
              </a:rPr>
              <a:t>A</a:t>
            </a:r>
            <a:endParaRPr lang="ar-SA" sz="6000" b="1" cap="none" spc="0" dirty="0">
              <a:ln w="50800"/>
              <a:solidFill>
                <a:schemeClr val="bg1">
                  <a:shade val="50000"/>
                </a:schemeClr>
              </a:solidFill>
              <a:effectLst/>
            </a:endParaRPr>
          </a:p>
        </p:txBody>
      </p:sp>
      <p:sp>
        <p:nvSpPr>
          <p:cNvPr id="9" name="مستطيل 8"/>
          <p:cNvSpPr/>
          <p:nvPr/>
        </p:nvSpPr>
        <p:spPr>
          <a:xfrm>
            <a:off x="7072330" y="1643050"/>
            <a:ext cx="654346" cy="923330"/>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5400" b="1" dirty="0" smtClean="0">
                <a:ln w="50800"/>
                <a:solidFill>
                  <a:schemeClr val="bg1">
                    <a:shade val="50000"/>
                  </a:schemeClr>
                </a:solidFill>
              </a:rPr>
              <a:t>N</a:t>
            </a:r>
            <a:endParaRPr lang="ar-SA" sz="5400" b="1" cap="none" spc="0" dirty="0">
              <a:ln w="50800"/>
              <a:solidFill>
                <a:schemeClr val="bg1">
                  <a:shade val="50000"/>
                </a:schemeClr>
              </a:solidFill>
              <a:effectLst/>
            </a:endParaRP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144000" cy="1143000"/>
          </a:xfrm>
          <a:solidFill>
            <a:srgbClr val="FFFF00"/>
          </a:solidFill>
        </p:spPr>
        <p:txBody>
          <a:bodyPr/>
          <a:lstStyle/>
          <a:p>
            <a:pPr algn="r">
              <a:buFont typeface="Wingdings" pitchFamily="2" charset="2"/>
              <a:buChar char="q"/>
            </a:pPr>
            <a:r>
              <a:rPr lang="ar-SA" dirty="0" smtClean="0">
                <a:solidFill>
                  <a:srgbClr val="FF0000"/>
                </a:solidFill>
              </a:rPr>
              <a:t>الأفكار الرئيسية:-</a:t>
            </a:r>
            <a:endParaRPr lang="ar-SA" dirty="0">
              <a:solidFill>
                <a:srgbClr val="FF0000"/>
              </a:solidFill>
            </a:endParaRPr>
          </a:p>
        </p:txBody>
      </p:sp>
      <p:sp>
        <p:nvSpPr>
          <p:cNvPr id="3" name="عنصر نائب للمحتوى 2"/>
          <p:cNvSpPr>
            <a:spLocks noGrp="1"/>
          </p:cNvSpPr>
          <p:nvPr>
            <p:ph idx="1"/>
          </p:nvPr>
        </p:nvSpPr>
        <p:spPr>
          <a:xfrm>
            <a:off x="457200" y="1357298"/>
            <a:ext cx="8229600" cy="4768865"/>
          </a:xfrm>
        </p:spPr>
        <p:txBody>
          <a:bodyPr>
            <a:normAutofit fontScale="85000" lnSpcReduction="20000"/>
          </a:bodyPr>
          <a:lstStyle/>
          <a:p>
            <a:pPr marL="514350" indent="-514350">
              <a:buFont typeface="+mj-lt"/>
              <a:buAutoNum type="arabicParenR"/>
            </a:pPr>
            <a:r>
              <a:rPr lang="ar-SA" dirty="0" smtClean="0">
                <a:solidFill>
                  <a:schemeClr val="bg1">
                    <a:lumMod val="85000"/>
                    <a:lumOff val="15000"/>
                  </a:schemeClr>
                </a:solidFill>
              </a:rPr>
              <a:t> الطعام والشراب نعمة من نعم الله علينا.</a:t>
            </a:r>
          </a:p>
          <a:p>
            <a:pPr marL="514350" indent="-514350">
              <a:buFont typeface="+mj-lt"/>
              <a:buAutoNum type="arabicParenR"/>
            </a:pPr>
            <a:endParaRPr lang="ar-SA" dirty="0" smtClean="0">
              <a:solidFill>
                <a:schemeClr val="bg1">
                  <a:lumMod val="85000"/>
                  <a:lumOff val="15000"/>
                </a:schemeClr>
              </a:solidFill>
            </a:endParaRPr>
          </a:p>
          <a:p>
            <a:pPr marL="514350" indent="-514350">
              <a:buFont typeface="+mj-lt"/>
              <a:buAutoNum type="arabicParenR"/>
            </a:pPr>
            <a:r>
              <a:rPr lang="ar-SA" dirty="0" smtClean="0">
                <a:solidFill>
                  <a:schemeClr val="bg1">
                    <a:lumMod val="85000"/>
                    <a:lumOff val="15000"/>
                  </a:schemeClr>
                </a:solidFill>
              </a:rPr>
              <a:t>أقسام الأطعمة.</a:t>
            </a:r>
          </a:p>
          <a:p>
            <a:pPr marL="514350" indent="-514350">
              <a:buFont typeface="+mj-lt"/>
              <a:buAutoNum type="arabicParenR"/>
            </a:pPr>
            <a:endParaRPr lang="ar-SA" dirty="0" smtClean="0">
              <a:solidFill>
                <a:schemeClr val="bg1">
                  <a:lumMod val="85000"/>
                  <a:lumOff val="15000"/>
                </a:schemeClr>
              </a:solidFill>
            </a:endParaRPr>
          </a:p>
          <a:p>
            <a:pPr marL="514350" indent="-514350">
              <a:buFont typeface="+mj-lt"/>
              <a:buAutoNum type="arabicParenR"/>
            </a:pPr>
            <a:r>
              <a:rPr lang="ar-SA" dirty="0" smtClean="0">
                <a:solidFill>
                  <a:schemeClr val="bg1">
                    <a:lumMod val="85000"/>
                    <a:lumOff val="15000"/>
                  </a:schemeClr>
                </a:solidFill>
              </a:rPr>
              <a:t>المحرمات من الأطعمة.</a:t>
            </a:r>
          </a:p>
          <a:p>
            <a:pPr marL="514350" indent="-514350">
              <a:buFont typeface="+mj-lt"/>
              <a:buAutoNum type="arabicParenR"/>
            </a:pPr>
            <a:endParaRPr lang="ar-SA" dirty="0" smtClean="0">
              <a:solidFill>
                <a:schemeClr val="bg1">
                  <a:lumMod val="85000"/>
                  <a:lumOff val="15000"/>
                </a:schemeClr>
              </a:solidFill>
            </a:endParaRPr>
          </a:p>
          <a:p>
            <a:pPr marL="514350" indent="-514350">
              <a:buFont typeface="+mj-lt"/>
              <a:buAutoNum type="arabicParenR"/>
            </a:pPr>
            <a:r>
              <a:rPr lang="ar-SA" dirty="0" smtClean="0">
                <a:solidFill>
                  <a:schemeClr val="bg1">
                    <a:lumMod val="85000"/>
                    <a:lumOff val="15000"/>
                  </a:schemeClr>
                </a:solidFill>
              </a:rPr>
              <a:t>الأشربة.</a:t>
            </a:r>
          </a:p>
          <a:p>
            <a:pPr marL="514350" indent="-514350">
              <a:buFont typeface="+mj-lt"/>
              <a:buAutoNum type="arabicParenR"/>
            </a:pPr>
            <a:endParaRPr lang="ar-SA" dirty="0" smtClean="0">
              <a:solidFill>
                <a:schemeClr val="bg1">
                  <a:lumMod val="85000"/>
                  <a:lumOff val="15000"/>
                </a:schemeClr>
              </a:solidFill>
            </a:endParaRPr>
          </a:p>
          <a:p>
            <a:pPr marL="514350" indent="-514350">
              <a:buFont typeface="+mj-lt"/>
              <a:buAutoNum type="arabicParenR"/>
            </a:pPr>
            <a:r>
              <a:rPr lang="ar-SA" dirty="0" smtClean="0">
                <a:solidFill>
                  <a:schemeClr val="bg1">
                    <a:lumMod val="85000"/>
                    <a:lumOff val="15000"/>
                  </a:schemeClr>
                </a:solidFill>
              </a:rPr>
              <a:t>الخمر والمخدرات وأثرها على الفرد والمجتمع.</a:t>
            </a:r>
          </a:p>
          <a:p>
            <a:pPr marL="514350" indent="-514350">
              <a:buFont typeface="+mj-lt"/>
              <a:buAutoNum type="arabicParenR"/>
            </a:pPr>
            <a:endParaRPr lang="ar-SA" dirty="0" smtClean="0">
              <a:solidFill>
                <a:schemeClr val="bg1">
                  <a:lumMod val="85000"/>
                  <a:lumOff val="15000"/>
                </a:schemeClr>
              </a:solidFill>
            </a:endParaRPr>
          </a:p>
          <a:p>
            <a:pPr marL="514350" indent="-514350">
              <a:buFont typeface="+mj-lt"/>
              <a:buAutoNum type="arabicParenR"/>
            </a:pPr>
            <a:r>
              <a:rPr lang="ar-SA" dirty="0" smtClean="0">
                <a:solidFill>
                  <a:schemeClr val="bg1">
                    <a:lumMod val="85000"/>
                    <a:lumOff val="15000"/>
                  </a:schemeClr>
                </a:solidFill>
              </a:rPr>
              <a:t>الوسائل التي يمكن إتباعها للوقاية من خطر المخدرات.</a:t>
            </a:r>
          </a:p>
          <a:p>
            <a:pPr marL="514350" indent="-514350">
              <a:buFont typeface="+mj-lt"/>
              <a:buAutoNum type="arabicParenR"/>
            </a:pPr>
            <a:endParaRPr lang="ar-SA" dirty="0" smtClean="0">
              <a:solidFill>
                <a:schemeClr val="bg1">
                  <a:lumMod val="85000"/>
                  <a:lumOff val="15000"/>
                </a:schemeClr>
              </a:solidFill>
            </a:endParaRPr>
          </a:p>
          <a:p>
            <a:pPr marL="514350" indent="-514350">
              <a:buFont typeface="+mj-lt"/>
              <a:buAutoNum type="arabicParenR"/>
            </a:pPr>
            <a:endParaRPr lang="ar-SA" dirty="0" smtClean="0">
              <a:solidFill>
                <a:schemeClr val="bg1">
                  <a:lumMod val="85000"/>
                  <a:lumOff val="15000"/>
                </a:schemeClr>
              </a:solidFill>
            </a:endParaRPr>
          </a:p>
          <a:p>
            <a:pPr marL="514350" indent="-514350">
              <a:buFont typeface="+mj-lt"/>
              <a:buAutoNum type="arabicParenR"/>
            </a:pPr>
            <a:endParaRPr lang="ar-SA" dirty="0" smtClean="0">
              <a:solidFill>
                <a:schemeClr val="bg1">
                  <a:lumMod val="85000"/>
                  <a:lumOff val="15000"/>
                </a:schemeClr>
              </a:solidFill>
            </a:endParaRPr>
          </a:p>
          <a:p>
            <a:pPr marL="514350" indent="-514350">
              <a:buFont typeface="+mj-lt"/>
              <a:buAutoNum type="arabicParenR"/>
            </a:pPr>
            <a:endParaRPr lang="ar-SA" dirty="0" smtClean="0">
              <a:solidFill>
                <a:schemeClr val="bg1">
                  <a:lumMod val="85000"/>
                  <a:lumOff val="15000"/>
                </a:schemeClr>
              </a:solidFill>
            </a:endParaRPr>
          </a:p>
          <a:p>
            <a:pPr marL="514350" indent="-514350">
              <a:buFont typeface="+mj-lt"/>
              <a:buAutoNum type="arabicParenR"/>
            </a:pPr>
            <a:endParaRPr lang="ar-SA" dirty="0">
              <a:solidFill>
                <a:schemeClr val="bg1">
                  <a:lumMod val="85000"/>
                  <a:lumOff val="15000"/>
                </a:schemeClr>
              </a:solidFill>
            </a:endParaRPr>
          </a:p>
        </p:txBody>
      </p:sp>
      <p:pic>
        <p:nvPicPr>
          <p:cNvPr id="4" name="صورة 3" descr="images (23).jpg"/>
          <p:cNvPicPr>
            <a:picLocks noChangeAspect="1"/>
          </p:cNvPicPr>
          <p:nvPr/>
        </p:nvPicPr>
        <p:blipFill>
          <a:blip r:embed="rId2"/>
          <a:stretch>
            <a:fillRect/>
          </a:stretch>
        </p:blipFill>
        <p:spPr>
          <a:xfrm>
            <a:off x="285720" y="1928802"/>
            <a:ext cx="2786082" cy="2795592"/>
          </a:xfrm>
          <a:prstGeom prst="ellipse">
            <a:avLst/>
          </a:prstGeom>
          <a:ln w="63500" cap="rnd">
            <a:solidFill>
              <a:srgbClr val="333333"/>
            </a:solidFill>
          </a:ln>
          <a:effectLst>
            <a:outerShdw blurRad="50800" dist="38100" dir="2700000" sx="103000" sy="103000" algn="tl" rotWithShape="0">
              <a:srgbClr val="FFFF00">
                <a:alpha val="40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spd="med">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5000"/>
            <a:lum/>
          </a:blip>
          <a:srcRect/>
          <a:tile tx="0" ty="0" sx="100000" sy="100000" flip="none" algn="tl"/>
        </a:blipFill>
        <a:effectLst/>
      </p:bgPr>
    </p:bg>
    <p:spTree>
      <p:nvGrpSpPr>
        <p:cNvPr id="1" name=""/>
        <p:cNvGrpSpPr/>
        <p:nvPr/>
      </p:nvGrpSpPr>
      <p:grpSpPr>
        <a:xfrm>
          <a:off x="0" y="0"/>
          <a:ext cx="0" cy="0"/>
          <a:chOff x="0" y="0"/>
          <a:chExt cx="0" cy="0"/>
        </a:xfrm>
      </p:grpSpPr>
      <p:sp>
        <p:nvSpPr>
          <p:cNvPr id="5" name="عنصر نائب للمحتوى 4"/>
          <p:cNvSpPr>
            <a:spLocks noGrp="1"/>
          </p:cNvSpPr>
          <p:nvPr>
            <p:ph idx="1"/>
          </p:nvPr>
        </p:nvSpPr>
        <p:spPr>
          <a:xfrm>
            <a:off x="500034" y="1643050"/>
            <a:ext cx="8229600" cy="3768733"/>
          </a:xfrm>
        </p:spPr>
        <p:txBody>
          <a:bodyPr/>
          <a:lstStyle/>
          <a:p>
            <a:pPr>
              <a:buNone/>
            </a:pPr>
            <a:r>
              <a:rPr lang="ar-SA" dirty="0" smtClean="0">
                <a:solidFill>
                  <a:schemeClr val="bg1"/>
                </a:solidFill>
              </a:rPr>
              <a:t>من نعم الله على الإنسان الطعام والشراب.قال تعالى.</a:t>
            </a:r>
            <a:r>
              <a:rPr lang="ar-SA" dirty="0" smtClean="0">
                <a:solidFill>
                  <a:schemeClr val="bg1"/>
                </a:solidFill>
                <a:cs typeface="DecoType Naskh" pitchFamily="2" charset="-78"/>
              </a:rPr>
              <a:t>{</a:t>
            </a:r>
            <a:r>
              <a:rPr lang="ar-SA" dirty="0" smtClean="0">
                <a:solidFill>
                  <a:srgbClr val="FF0000"/>
                </a:solidFill>
                <a:cs typeface="DecoType Naskh Extensions" pitchFamily="2" charset="-78"/>
              </a:rPr>
              <a:t>وكلوا مما رزقكم الله حلالا طيبا</a:t>
            </a:r>
            <a:r>
              <a:rPr lang="ar-SA" dirty="0" smtClean="0">
                <a:solidFill>
                  <a:schemeClr val="bg1"/>
                </a:solidFill>
                <a:cs typeface="DecoType Naskh Extensions" pitchFamily="2" charset="-78"/>
              </a:rPr>
              <a:t>}</a:t>
            </a:r>
          </a:p>
          <a:p>
            <a:pPr>
              <a:buNone/>
            </a:pPr>
            <a:r>
              <a:rPr lang="ar-SA" dirty="0" smtClean="0">
                <a:solidFill>
                  <a:schemeClr val="bg1"/>
                </a:solidFill>
                <a:latin typeface="Aldhabi" pitchFamily="2" charset="-78"/>
                <a:cs typeface="DecoType Naskh Extensions" pitchFamily="2" charset="-78"/>
              </a:rPr>
              <a:t>وقد حرصت الشريعة الإسلامية على حفظ الحياة الإنسانية ,فرغب الإسلام بكل ما يلزم لبقائها,وحرم كل ما يلحق  بها الضرر والأذى  ولذلك أباح  الإسلام الأكل والشرب لكن دون إسراف لقوله تعالى{</a:t>
            </a:r>
            <a:r>
              <a:rPr lang="ar-SA" dirty="0" smtClean="0">
                <a:solidFill>
                  <a:srgbClr val="FF0000"/>
                </a:solidFill>
                <a:latin typeface="Aldhabi" pitchFamily="2" charset="-78"/>
                <a:cs typeface="DecoType Naskh Extensions" pitchFamily="2" charset="-78"/>
              </a:rPr>
              <a:t>وكلوا واشربوا ولا تسرفوا إنه لا يحب المسرفين</a:t>
            </a:r>
            <a:r>
              <a:rPr lang="ar-SA" dirty="0" smtClean="0">
                <a:solidFill>
                  <a:schemeClr val="bg1"/>
                </a:solidFill>
                <a:latin typeface="Aldhabi" pitchFamily="2" charset="-78"/>
                <a:cs typeface="DecoType Naskh Extensions" pitchFamily="2" charset="-78"/>
              </a:rPr>
              <a:t>}</a:t>
            </a:r>
            <a:endParaRPr lang="ar-SA" dirty="0">
              <a:solidFill>
                <a:schemeClr val="bg1"/>
              </a:solidFill>
              <a:latin typeface="Aldhabi" pitchFamily="2" charset="-78"/>
              <a:cs typeface="DecoType Naskh Extensions" pitchFamily="2" charset="-78"/>
            </a:endParaRPr>
          </a:p>
        </p:txBody>
      </p:sp>
      <p:sp>
        <p:nvSpPr>
          <p:cNvPr id="6" name="مستطيل 5"/>
          <p:cNvSpPr/>
          <p:nvPr/>
        </p:nvSpPr>
        <p:spPr>
          <a:xfrm>
            <a:off x="3500430" y="357166"/>
            <a:ext cx="5247088" cy="923330"/>
          </a:xfrm>
          <a:prstGeom prst="rect">
            <a:avLst/>
          </a:prstGeom>
          <a:noFill/>
        </p:spPr>
        <p:txBody>
          <a:bodyPr wrap="square" lIns="91440" tIns="45720" rIns="91440" bIns="45720">
            <a:spAutoFit/>
          </a:bodyPr>
          <a:lstStyle/>
          <a:p>
            <a:pPr algn="ctr">
              <a:buFont typeface="Wingdings" pitchFamily="2" charset="2"/>
              <a:buChar char="q"/>
            </a:pPr>
            <a:r>
              <a:rPr lang="ar-SA" sz="5400" b="1" cap="none" spc="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مقدمة بالدرس:-</a:t>
            </a:r>
            <a:endParaRPr lang="ar-SA" sz="54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0000">
            <a:alpha val="16000"/>
          </a:srgbClr>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285720" y="285728"/>
            <a:ext cx="8229600" cy="1143000"/>
          </a:xfrm>
          <a:solidFill>
            <a:schemeClr val="bg1"/>
          </a:solidFill>
        </p:spPr>
        <p:txBody>
          <a:bodyPr/>
          <a:lstStyle/>
          <a:p>
            <a:r>
              <a:rPr lang="ar-SA" dirty="0" smtClean="0">
                <a:solidFill>
                  <a:srgbClr val="FF0000"/>
                </a:solidFill>
              </a:rPr>
              <a:t>الحكم الشرعي للطعام:-</a:t>
            </a:r>
            <a:endParaRPr lang="ar-SA" dirty="0">
              <a:solidFill>
                <a:srgbClr val="FF0000"/>
              </a:solidFill>
            </a:endParaRPr>
          </a:p>
        </p:txBody>
      </p:sp>
      <p:sp>
        <p:nvSpPr>
          <p:cNvPr id="3" name="عنصر نائب للمحتوى 2"/>
          <p:cNvSpPr>
            <a:spLocks noGrp="1"/>
          </p:cNvSpPr>
          <p:nvPr>
            <p:ph idx="1"/>
          </p:nvPr>
        </p:nvSpPr>
        <p:spPr>
          <a:xfrm>
            <a:off x="642910" y="2071678"/>
            <a:ext cx="8229600" cy="4525963"/>
          </a:xfrm>
          <a:noFill/>
        </p:spPr>
        <p:txBody>
          <a:bodyPr>
            <a:normAutofit/>
          </a:bodyPr>
          <a:lstStyle/>
          <a:p>
            <a:r>
              <a:rPr lang="ar-SA" sz="4400" dirty="0" smtClean="0">
                <a:solidFill>
                  <a:schemeClr val="bg1"/>
                </a:solidFill>
              </a:rPr>
              <a:t>الأصل في الأطعمة مباحة إلا ما ورد دليل شرعي بتحريمه.</a:t>
            </a:r>
            <a:r>
              <a:rPr lang="ar-SA" sz="4400" dirty="0" smtClean="0">
                <a:solidFill>
                  <a:schemeClr val="bg1"/>
                </a:solidFill>
                <a:cs typeface="Diwani Letter" pitchFamily="2" charset="-78"/>
              </a:rPr>
              <a:t>{</a:t>
            </a:r>
            <a:r>
              <a:rPr lang="ar-SA" sz="4400" dirty="0" smtClean="0">
                <a:solidFill>
                  <a:srgbClr val="FF0000"/>
                </a:solidFill>
                <a:cs typeface="Diwani Letter" pitchFamily="2" charset="-78"/>
              </a:rPr>
              <a:t>يا أيها الذين ءامنوا كلوا من طيبات ما رزقناكم واشكروا الله إن كنتم إياه تعبدون</a:t>
            </a:r>
            <a:r>
              <a:rPr lang="ar-SA" sz="4400" dirty="0" smtClean="0">
                <a:solidFill>
                  <a:schemeClr val="bg1"/>
                </a:solidFill>
                <a:cs typeface="Diwani Letter" pitchFamily="2" charset="-78"/>
              </a:rPr>
              <a:t>}</a:t>
            </a:r>
            <a:endParaRPr lang="ar-SA" sz="4400" dirty="0">
              <a:solidFill>
                <a:schemeClr val="bg1"/>
              </a:solidFill>
              <a:cs typeface="Diwani Letter" pitchFamily="2" charset="-78"/>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9000"/>
            <a:lum/>
          </a:blip>
          <a:srcRect/>
          <a:tile tx="0" ty="0" sx="100000" sy="100000" flip="none" algn="tl"/>
        </a:blipFill>
        <a:effectLst/>
      </p:bgPr>
    </p:bg>
    <p:spTree>
      <p:nvGrpSpPr>
        <p:cNvPr id="1" name=""/>
        <p:cNvGrpSpPr/>
        <p:nvPr/>
      </p:nvGrpSpPr>
      <p:grpSpPr>
        <a:xfrm>
          <a:off x="0" y="0"/>
          <a:ext cx="0" cy="0"/>
          <a:chOff x="0" y="0"/>
          <a:chExt cx="0" cy="0"/>
        </a:xfrm>
      </p:grpSpPr>
      <p:graphicFrame>
        <p:nvGraphicFramePr>
          <p:cNvPr id="8" name="عنصر نائب للمحتوى 7"/>
          <p:cNvGraphicFramePr>
            <a:graphicFrameLocks noGrp="1"/>
          </p:cNvGraphicFramePr>
          <p:nvPr>
            <p:ph idx="1"/>
          </p:nvPr>
        </p:nvGraphicFramePr>
        <p:xfrm>
          <a:off x="285720" y="-214338"/>
          <a:ext cx="8858280" cy="50006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مستطيل 8"/>
          <p:cNvSpPr/>
          <p:nvPr/>
        </p:nvSpPr>
        <p:spPr>
          <a:xfrm>
            <a:off x="4693169" y="2928934"/>
            <a:ext cx="4450831" cy="107721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buFont typeface="Wingdings" pitchFamily="2" charset="2"/>
              <a:buChar char="§"/>
            </a:pPr>
            <a:r>
              <a:rPr lang="ar-SA"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هو كل يؤكل مما تخرجه الأرض من زرع وثمار. </a:t>
            </a:r>
            <a:endParaRPr lang="ar-SA" sz="32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مستطيل 3"/>
          <p:cNvSpPr/>
          <p:nvPr/>
        </p:nvSpPr>
        <p:spPr>
          <a:xfrm>
            <a:off x="2428860" y="4286256"/>
            <a:ext cx="5572164" cy="107721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lvl="4" algn="ctr">
              <a:buFont typeface="Wingdings" pitchFamily="2" charset="2"/>
              <a:buChar char="§"/>
            </a:pPr>
            <a:r>
              <a:rPr lang="ar-SA" sz="3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هو ما يؤكل مما يعيش في البحر.</a:t>
            </a:r>
            <a:endParaRPr lang="ar-SA" sz="32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1026" name="Picture 2" descr="H:\hanaa abu zaid\images (3).jpg"/>
          <p:cNvPicPr>
            <a:picLocks noChangeAspect="1" noChangeArrowheads="1"/>
          </p:cNvPicPr>
          <p:nvPr/>
        </p:nvPicPr>
        <p:blipFill>
          <a:blip r:embed="rId8"/>
          <a:srcRect/>
          <a:stretch>
            <a:fillRect/>
          </a:stretch>
        </p:blipFill>
        <p:spPr bwMode="auto">
          <a:xfrm>
            <a:off x="3428992" y="5286388"/>
            <a:ext cx="2033585" cy="1414459"/>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linds(horizont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linds(horizont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wipe(down)">
                                      <p:cBhvr>
                                        <p:cTn id="22" dur="580">
                                          <p:stCondLst>
                                            <p:cond delay="0"/>
                                          </p:stCondLst>
                                        </p:cTn>
                                        <p:tgtEl>
                                          <p:spTgt spid="1026"/>
                                        </p:tgtEl>
                                      </p:cBhvr>
                                    </p:animEffect>
                                    <p:anim calcmode="lin" valueType="num">
                                      <p:cBhvr>
                                        <p:cTn id="23"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28" dur="26">
                                          <p:stCondLst>
                                            <p:cond delay="650"/>
                                          </p:stCondLst>
                                        </p:cTn>
                                        <p:tgtEl>
                                          <p:spTgt spid="1026"/>
                                        </p:tgtEl>
                                      </p:cBhvr>
                                      <p:to x="100000" y="60000"/>
                                    </p:animScale>
                                    <p:animScale>
                                      <p:cBhvr>
                                        <p:cTn id="29" dur="166" decel="50000">
                                          <p:stCondLst>
                                            <p:cond delay="676"/>
                                          </p:stCondLst>
                                        </p:cTn>
                                        <p:tgtEl>
                                          <p:spTgt spid="1026"/>
                                        </p:tgtEl>
                                      </p:cBhvr>
                                      <p:to x="100000" y="100000"/>
                                    </p:animScale>
                                    <p:animScale>
                                      <p:cBhvr>
                                        <p:cTn id="30" dur="26">
                                          <p:stCondLst>
                                            <p:cond delay="1312"/>
                                          </p:stCondLst>
                                        </p:cTn>
                                        <p:tgtEl>
                                          <p:spTgt spid="1026"/>
                                        </p:tgtEl>
                                      </p:cBhvr>
                                      <p:to x="100000" y="80000"/>
                                    </p:animScale>
                                    <p:animScale>
                                      <p:cBhvr>
                                        <p:cTn id="31" dur="166" decel="50000">
                                          <p:stCondLst>
                                            <p:cond delay="1338"/>
                                          </p:stCondLst>
                                        </p:cTn>
                                        <p:tgtEl>
                                          <p:spTgt spid="1026"/>
                                        </p:tgtEl>
                                      </p:cBhvr>
                                      <p:to x="100000" y="100000"/>
                                    </p:animScale>
                                    <p:animScale>
                                      <p:cBhvr>
                                        <p:cTn id="32" dur="26">
                                          <p:stCondLst>
                                            <p:cond delay="1642"/>
                                          </p:stCondLst>
                                        </p:cTn>
                                        <p:tgtEl>
                                          <p:spTgt spid="1026"/>
                                        </p:tgtEl>
                                      </p:cBhvr>
                                      <p:to x="100000" y="90000"/>
                                    </p:animScale>
                                    <p:animScale>
                                      <p:cBhvr>
                                        <p:cTn id="33" dur="166" decel="50000">
                                          <p:stCondLst>
                                            <p:cond delay="1668"/>
                                          </p:stCondLst>
                                        </p:cTn>
                                        <p:tgtEl>
                                          <p:spTgt spid="1026"/>
                                        </p:tgtEl>
                                      </p:cBhvr>
                                      <p:to x="100000" y="100000"/>
                                    </p:animScale>
                                    <p:animScale>
                                      <p:cBhvr>
                                        <p:cTn id="34" dur="26">
                                          <p:stCondLst>
                                            <p:cond delay="1808"/>
                                          </p:stCondLst>
                                        </p:cTn>
                                        <p:tgtEl>
                                          <p:spTgt spid="1026"/>
                                        </p:tgtEl>
                                      </p:cBhvr>
                                      <p:to x="100000" y="95000"/>
                                    </p:animScale>
                                    <p:animScale>
                                      <p:cBhvr>
                                        <p:cTn id="35" dur="166" decel="50000">
                                          <p:stCondLst>
                                            <p:cond delay="1834"/>
                                          </p:stCondLst>
                                        </p:cTn>
                                        <p:tgtEl>
                                          <p:spTgt spid="10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030A0">
            <a:alpha val="47000"/>
          </a:srgbClr>
        </a:solidFill>
        <a:effectLst/>
      </p:bgPr>
    </p:bg>
    <p:spTree>
      <p:nvGrpSpPr>
        <p:cNvPr id="1" name=""/>
        <p:cNvGrpSpPr/>
        <p:nvPr/>
      </p:nvGrpSpPr>
      <p:grpSpPr>
        <a:xfrm>
          <a:off x="0" y="0"/>
          <a:ext cx="0" cy="0"/>
          <a:chOff x="0" y="0"/>
          <a:chExt cx="0" cy="0"/>
        </a:xfrm>
      </p:grpSpPr>
      <p:sp>
        <p:nvSpPr>
          <p:cNvPr id="5" name="مستطيل 4"/>
          <p:cNvSpPr/>
          <p:nvPr/>
        </p:nvSpPr>
        <p:spPr>
          <a:xfrm>
            <a:off x="285720" y="1928802"/>
            <a:ext cx="8572560" cy="4401205"/>
          </a:xfrm>
          <a:prstGeom prst="rect">
            <a:avLst/>
          </a:prstGeom>
          <a:noFill/>
        </p:spPr>
        <p:txBody>
          <a:bodyPr wrap="square" lIns="91440" tIns="45720" rIns="91440" bIns="45720">
            <a:spAutoFit/>
          </a:bodyPr>
          <a:lstStyle/>
          <a:p>
            <a:pPr algn="ctr"/>
            <a:r>
              <a:rPr lang="ar-SA" sz="4000" b="1" dirty="0" smtClean="0">
                <a:ln w="18000">
                  <a:solidFill>
                    <a:schemeClr val="accent2">
                      <a:satMod val="140000"/>
                    </a:schemeClr>
                  </a:solidFill>
                  <a:prstDash val="solid"/>
                  <a:miter lim="800000"/>
                </a:ln>
                <a:solidFill>
                  <a:schemeClr val="bg1"/>
                </a:solidFill>
                <a:effectLst>
                  <a:outerShdw blurRad="25500" dist="23000" dir="7020000" algn="tl">
                    <a:srgbClr val="000000">
                      <a:alpha val="50000"/>
                    </a:srgbClr>
                  </a:outerShdw>
                </a:effectLst>
                <a:latin typeface="Browallia New" pitchFamily="34" charset="-34"/>
                <a:cs typeface="Farsi Simple Bold" pitchFamily="2" charset="-78"/>
              </a:rPr>
              <a:t>{</a:t>
            </a:r>
            <a:r>
              <a:rPr lang="ar-SA" sz="4000" b="1" dirty="0" smtClean="0">
                <a:ln w="18000">
                  <a:solidFill>
                    <a:schemeClr val="accent2">
                      <a:satMod val="140000"/>
                    </a:schemeClr>
                  </a:solidFill>
                  <a:prstDash val="solid"/>
                  <a:miter lim="800000"/>
                </a:ln>
                <a:solidFill>
                  <a:schemeClr val="tx2">
                    <a:lumMod val="10000"/>
                  </a:schemeClr>
                </a:solidFill>
                <a:effectLst>
                  <a:outerShdw blurRad="25500" dist="23000" dir="7020000" algn="tl">
                    <a:srgbClr val="000000">
                      <a:alpha val="50000"/>
                    </a:srgbClr>
                  </a:outerShdw>
                </a:effectLst>
                <a:latin typeface="Browallia New" pitchFamily="34" charset="-34"/>
                <a:cs typeface="Farsi Simple Bold" pitchFamily="2" charset="-78"/>
              </a:rPr>
              <a:t>حرمت عليكم الميتة والدم ولحم الخنزير وما أهل لغير الله به والمنخنقة والموقوذة والمتردية والنطيحة وما أكل السبع إلا ما ذكيتم وما ذبح على النصب وأن تستقسموا بالأزلام ذلكم فسق اليوم يئس الذين كفروا من دينكم فلا تخشوهم واخشون اليوم أكملت لكم دينكم وأتممت عليكم نعمتي ورضيت لكم الإسلام دينا فمن اضطر في مخمصة غير متجانف لإثم فإن الله غفور رحيم}</a:t>
            </a:r>
            <a:endParaRPr lang="ar-SA" sz="4000" b="1" dirty="0">
              <a:ln w="18000">
                <a:solidFill>
                  <a:schemeClr val="accent2">
                    <a:satMod val="140000"/>
                  </a:schemeClr>
                </a:solidFill>
                <a:prstDash val="solid"/>
                <a:miter lim="800000"/>
              </a:ln>
              <a:solidFill>
                <a:schemeClr val="tx2">
                  <a:lumMod val="10000"/>
                </a:schemeClr>
              </a:solidFill>
              <a:effectLst>
                <a:outerShdw blurRad="25500" dist="23000" dir="7020000" algn="tl">
                  <a:srgbClr val="000000">
                    <a:alpha val="50000"/>
                  </a:srgbClr>
                </a:outerShdw>
              </a:effectLst>
              <a:latin typeface="Browallia New" pitchFamily="34" charset="-34"/>
              <a:cs typeface="Farsi Simple Bold" pitchFamily="2" charset="-78"/>
            </a:endParaRPr>
          </a:p>
        </p:txBody>
      </p:sp>
      <p:sp>
        <p:nvSpPr>
          <p:cNvPr id="6" name="مستطيل 5"/>
          <p:cNvSpPr/>
          <p:nvPr/>
        </p:nvSpPr>
        <p:spPr>
          <a:xfrm>
            <a:off x="1521214" y="571480"/>
            <a:ext cx="6067687" cy="769441"/>
          </a:xfrm>
          <a:prstGeom prst="rect">
            <a:avLst/>
          </a:prstGeom>
          <a:noFill/>
        </p:spPr>
        <p:txBody>
          <a:bodyPr wrap="none" lIns="91440" tIns="45720" rIns="91440" bIns="45720">
            <a:spAutoFit/>
          </a:bodyPr>
          <a:lstStyle/>
          <a:p>
            <a:pPr algn="ctr"/>
            <a:r>
              <a:rPr lang="ar-SA" sz="4400" b="1" dirty="0" smtClean="0">
                <a:ln w="10541" cmpd="sng">
                  <a:solidFill>
                    <a:schemeClr val="accent1">
                      <a:shade val="88000"/>
                      <a:satMod val="110000"/>
                    </a:schemeClr>
                  </a:solidFill>
                  <a:prstDash val="solid"/>
                </a:ln>
                <a:solidFill>
                  <a:srgbClr val="FF0000"/>
                </a:solidFill>
              </a:rPr>
              <a:t>آية </a:t>
            </a:r>
            <a:r>
              <a:rPr lang="ar-SA" sz="4400" b="1" smtClean="0">
                <a:ln w="10541" cmpd="sng">
                  <a:solidFill>
                    <a:schemeClr val="accent1">
                      <a:shade val="88000"/>
                      <a:satMod val="110000"/>
                    </a:schemeClr>
                  </a:solidFill>
                  <a:prstDash val="solid"/>
                </a:ln>
                <a:solidFill>
                  <a:srgbClr val="FF0000"/>
                </a:solidFill>
              </a:rPr>
              <a:t>كريمة </a:t>
            </a:r>
            <a:r>
              <a:rPr lang="ar-SA" sz="4400" b="1" smtClean="0">
                <a:ln w="10541" cmpd="sng">
                  <a:solidFill>
                    <a:schemeClr val="accent1">
                      <a:shade val="88000"/>
                      <a:satMod val="110000"/>
                    </a:schemeClr>
                  </a:solidFill>
                  <a:prstDash val="solid"/>
                </a:ln>
                <a:solidFill>
                  <a:srgbClr val="FF0000"/>
                </a:solidFill>
              </a:rPr>
              <a:t>ذكرت </a:t>
            </a:r>
            <a:r>
              <a:rPr lang="ar-SA" sz="4400" b="1" dirty="0" smtClean="0">
                <a:ln w="10541" cmpd="sng">
                  <a:solidFill>
                    <a:schemeClr val="accent1">
                      <a:shade val="88000"/>
                      <a:satMod val="110000"/>
                    </a:schemeClr>
                  </a:solidFill>
                  <a:prstDash val="solid"/>
                </a:ln>
                <a:solidFill>
                  <a:srgbClr val="FF0000"/>
                </a:solidFill>
              </a:rPr>
              <a:t>بعض المحرمات</a:t>
            </a:r>
            <a:endParaRPr lang="ar-SA" sz="4400" b="1" cap="none" spc="0" dirty="0">
              <a:ln w="10541" cmpd="sng">
                <a:solidFill>
                  <a:schemeClr val="accent1">
                    <a:shade val="88000"/>
                    <a:satMod val="110000"/>
                  </a:schemeClr>
                </a:solidFill>
                <a:prstDash val="solid"/>
              </a:ln>
              <a:solidFill>
                <a:srgbClr val="FF0000"/>
              </a:solidFill>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2.22222E-6 -3.7037E-7 C -0.01406 -0.00417 -0.02708 -0.00972 -0.04149 -0.01157 C -0.0507 -0.01458 -0.05903 -0.01597 -0.06858 -0.01713 C -0.08438 -0.02292 -0.10469 -0.02732 -0.11719 -0.01157 C -0.11615 0.00069 -0.11545 0.00648 -0.11285 0.01713 C -0.11233 0.02153 -0.11076 0.02593 -0.11146 0.03032 C -0.11181 0.03264 -0.11545 0.03194 -0.1158 0.03426 C -0.11632 0.03773 -0.10955 0.04213 -0.10851 0.04375 C -0.0974 0.05648 -0.10625 0.05046 -0.09427 0.05671 C -0.0934 0.05856 -0.09219 0.06042 -0.09149 0.0625 C -0.09063 0.06481 -0.09132 0.06829 -0.08993 0.07037 C -0.08611 0.07523 -0.075 0.07662 -0.06997 0.07801 C -0.04427 0.07708 -0.01858 0.07708 0.00712 0.07616 C 0.01389 0.07593 0.02326 0.06805 0.02847 0.06435 C 0.03038 0.06343 0.0342 0.06065 0.0342 0.06065 C 0.03785 0.05602 0.04167 0.05579 0.04566 0.05139 C 0.05191 0.04444 0.05555 0.0338 0.06146 0.02662 C 0.06458 0.01343 0.06198 0.01782 0.06719 0.01134 C 0.06667 0.0044 0.06701 -0.00301 0.06562 -0.00972 C 0.06285 -0.02384 0.05035 -0.0294 0.04149 -0.03241 C 0.03472 -0.03773 0.02674 -0.04028 0.01996 -0.04583 C 0.01753 -0.04769 0.01545 -0.05023 0.01285 -0.05162 C 0.00156 -0.05787 -0.01059 -0.05949 -0.02153 -0.06667 C -0.0441 -0.06528 -0.06389 -0.06181 -0.08576 -0.05718 C -0.10469 -0.04884 -0.12465 -0.0412 -0.14149 -0.02685 C -0.1467 -0.0162 -0.1507 -0.00625 -0.15434 0.00555 C -0.15747 0.02639 -0.15747 0.04329 -0.15139 0.0625 C -0.15451 0.08148 -0.15382 0.06412 -0.14722 0.07801 C -0.14583 0.08055 -0.14705 0.08472 -0.14566 0.08727 C -0.14445 0.08958 -0.14167 0.08958 -0.13993 0.09143 C -0.12396 0.10741 -0.14531 0.09143 -0.12708 0.10278 C -0.12222 0.10579 -0.11806 0.11042 -0.11285 0.11227 C -0.10903 0.11366 -0.10504 0.11435 -0.10139 0.1162 C -0.08976 0.12222 -0.07882 0.13102 -0.06719 0.13704 C -0.0566 0.14259 -0.04514 0.14352 -0.03438 0.14838 C 0.0125 0.14606 -0.00955 0.14884 0.03142 0.14097 C 0.03906 0.13958 0.0467 0.13704 0.05434 0.13518 C 0.05868 0.13403 0.06719 0.13125 0.06719 0.13125 C 0.06996 0.1287 0.07292 0.12616 0.07569 0.12361 C 0.0816 0.11829 0.08663 0.12014 0.09149 0.11227 C 0.09427 0.10764 0.09722 0.10347 0.1 0.09884 C 0.10208 0.09537 0.10573 0.08727 0.10573 0.08727 C 0.10625 0.08472 0.1066 0.08241 0.10712 0.07986 C 0.10799 0.07593 0.11007 0.06829 0.11007 0.06829 C 0.11285 0.04514 0.10972 0.00741 0.09288 -0.00764 C 0.09236 -0.01019 0.09253 -0.0132 0.09149 -0.01528 C 0.09045 -0.01713 0.08854 -0.01782 0.08715 -0.01921 C 0.08229 -0.02431 0.08003 -0.0287 0.0743 -0.03241 C 0.06337 -0.04699 0.05469 -0.05278 0.03993 -0.05903 C 0.03125 -0.06713 0.03906 -0.06134 0.02135 -0.06482 C 0.01476 -0.0662 0.00764 -0.06968 0.00139 -0.07245 C -0.00677 -0.07593 -0.0158 -0.07454 -0.02431 -0.07639 C -0.04375 -0.0757 -0.06458 -0.08171 -0.08281 -0.07245 C -0.09028 -0.06875 -0.09688 -0.06273 -0.10434 -0.05903 C -0.1125 -0.05116 -0.12361 -0.04514 -0.13004 -0.03449 C -0.13264 -0.03032 -0.13472 -0.02546 -0.13715 -0.02107 C -0.13872 -0.01273 -0.14184 -0.00787 -0.14427 -3.7037E-7 C -0.14705 0.00856 -0.14774 0.01759 -0.14861 0.02662 C -0.14809 0.02917 -0.14809 0.03194 -0.14722 0.03426 C -0.14653 0.03565 -0.14462 0.03634 -0.14427 0.03773 C -0.14219 0.04583 -0.14271 0.0544 -0.14149 0.0625 C -0.14028 0.07083 -0.13837 0.07893 -0.13715 0.08727 C -0.13629 0.08472 -0.13611 0.08102 -0.13438 0.07986 C -0.13177 0.07755 -0.1283 0.08449 -0.12708 0.08542 C -0.12431 0.08843 -0.1217 0.09143 -0.11858 0.09329 C -0.11337 0.0963 -0.10851 0.10093 -0.10295 0.10278 C -0.09688 0.10486 -0.09045 0.10486 -0.08438 0.10648 C -0.07813 0.10579 -0.07188 0.10625 -0.0658 0.10463 C -0.06441 0.1044 -0.06406 0.10162 -0.06285 0.10093 C -0.06024 0.09907 -0.05695 0.09907 -0.05434 0.09699 C -0.04913 0.09259 -0.04514 0.08634 -0.03993 0.08148 C -0.03438 0.07037 -0.02743 0.06042 -0.01997 0.05139 C -0.0184 0.04491 -0.01667 0.04074 -0.01285 0.03611 C -0.00972 0.02292 -0.01215 0.02755 -0.00712 0.02083 C -0.00556 0.01435 -0.00573 0.01713 -0.00573 0.01319 " pathEditMode="relative" ptsTypes="ffffffffffffffffffffffffffffffffffffffffffffffffffffffffffffffffffffffffffA">
                                      <p:cBhvr>
                                        <p:cTn id="6" dur="2000" fill="hold"/>
                                        <p:tgtEl>
                                          <p:spTgt spid="6">
                                            <p:txEl>
                                              <p:pRg st="0" end="0"/>
                                            </p:txEl>
                                          </p:spTgt>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من المحرمات من الأطعمة:-</a:t>
            </a:r>
            <a:endParaRPr lang="ar-SA" dirty="0"/>
          </a:p>
        </p:txBody>
      </p:sp>
      <p:sp>
        <p:nvSpPr>
          <p:cNvPr id="3" name="عنصر نائب للمحتوى 2"/>
          <p:cNvSpPr>
            <a:spLocks noGrp="1"/>
          </p:cNvSpPr>
          <p:nvPr>
            <p:ph idx="1"/>
          </p:nvPr>
        </p:nvSpPr>
        <p:spPr/>
        <p:txBody>
          <a:bodyPr/>
          <a:lstStyle/>
          <a:p>
            <a:pPr marL="514350" indent="-514350">
              <a:buFont typeface="+mj-lt"/>
              <a:buAutoNum type="arabicPeriod"/>
            </a:pPr>
            <a:r>
              <a:rPr lang="ar-SA" dirty="0" smtClean="0"/>
              <a:t>الميتة:وهي كل حيوان مات من غير ذبح.حيث قال تعالى{حرمت عليكم الميتة.</a:t>
            </a:r>
          </a:p>
          <a:p>
            <a:r>
              <a:rPr lang="ar-SA" dirty="0" smtClean="0"/>
              <a:t>وقد حرم الله أكل الميتة لما فيها ضرر على الإنسان,لأن دمها يلوث لحمها فالدم يعيش فيه الكير من الجراثيم الضارة.</a:t>
            </a:r>
            <a:endParaRPr lang="ar-SA" dirty="0"/>
          </a:p>
        </p:txBody>
      </p:sp>
      <p:sp>
        <p:nvSpPr>
          <p:cNvPr id="4" name="سحابة 3"/>
          <p:cNvSpPr/>
          <p:nvPr/>
        </p:nvSpPr>
        <p:spPr>
          <a:xfrm>
            <a:off x="6143636" y="4071942"/>
            <a:ext cx="2786082" cy="150019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ستطيل 4"/>
          <p:cNvSpPr/>
          <p:nvPr/>
        </p:nvSpPr>
        <p:spPr>
          <a:xfrm>
            <a:off x="6715140" y="4286256"/>
            <a:ext cx="1590012" cy="92333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أفكر؟</a:t>
            </a:r>
            <a:endParaRPr lang="ar-SA"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 name="مستطيل 5"/>
          <p:cNvSpPr/>
          <p:nvPr/>
        </p:nvSpPr>
        <p:spPr>
          <a:xfrm>
            <a:off x="683568" y="5877272"/>
            <a:ext cx="8391663" cy="1200329"/>
          </a:xfrm>
          <a:prstGeom prst="rect">
            <a:avLst/>
          </a:prstGeom>
          <a:noFill/>
        </p:spPr>
        <p:txBody>
          <a:bodyPr wrap="square" lIns="91440" tIns="45720" rIns="91440" bIns="45720">
            <a:spAutoFit/>
          </a:bodyPr>
          <a:lstStyle/>
          <a:p>
            <a:pPr algn="ctr">
              <a:buFont typeface="Wingdings" pitchFamily="2" charset="2"/>
              <a:buChar char="q"/>
            </a:pPr>
            <a:r>
              <a:rPr lang="ar-SA" sz="36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أباح لنا النبي صلى الله عليه وسلم ميتتان ودمان أذكرهما.</a:t>
            </a:r>
            <a:endParaRPr lang="ar-SA" sz="36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500042"/>
            <a:ext cx="8229600" cy="6072230"/>
          </a:xfrm>
        </p:spPr>
        <p:txBody>
          <a:bodyPr/>
          <a:lstStyle/>
          <a:p>
            <a:pPr marL="514350" indent="-514350">
              <a:buFont typeface="+mj-lt"/>
              <a:buAutoNum type="arabicPeriod" startAt="2"/>
            </a:pPr>
            <a:r>
              <a:rPr lang="ar-SA" dirty="0" smtClean="0"/>
              <a:t>الدم المسفوح.لقوله تعالى{قل لا أجد في ما أوحي إلى محرما على طاعم يطعمه إلا أن يكون ميتة أو دم</a:t>
            </a:r>
            <a:r>
              <a:rPr lang="ar-EG" dirty="0" smtClean="0"/>
              <a:t>ا</a:t>
            </a:r>
            <a:r>
              <a:rPr lang="ar-SA" dirty="0" smtClean="0"/>
              <a:t> مسفوحا} </a:t>
            </a:r>
          </a:p>
          <a:p>
            <a:pPr marL="514350" indent="-514350">
              <a:buFont typeface="+mj-lt"/>
              <a:buAutoNum type="arabicPeriod" startAt="2"/>
            </a:pPr>
            <a:endParaRPr lang="ar-SA" dirty="0" smtClean="0"/>
          </a:p>
          <a:p>
            <a:pPr marL="514350" indent="-514350">
              <a:buFont typeface="+mj-lt"/>
              <a:buAutoNum type="arabicPeriod" startAt="2"/>
            </a:pPr>
            <a:r>
              <a:rPr lang="ar-SA" dirty="0" smtClean="0"/>
              <a:t>الخنزير :يحرم أكل الخنزير سواء ذكي أو لم يذك,فقد قال تعالى{إنما حرم عليكم الميتة والدم ولحم الخنزير}</a:t>
            </a:r>
          </a:p>
          <a:p>
            <a:pPr marL="514350" indent="-514350">
              <a:buFont typeface="+mj-lt"/>
              <a:buAutoNum type="arabicPeriod" startAt="2"/>
            </a:pPr>
            <a:endParaRPr lang="ar-SA" dirty="0" smtClean="0"/>
          </a:p>
          <a:p>
            <a:pPr marL="514350" indent="-514350">
              <a:buFont typeface="+mj-lt"/>
              <a:buAutoNum type="arabicPeriod" startAt="2"/>
            </a:pPr>
            <a:r>
              <a:rPr lang="ar-SA" dirty="0" smtClean="0"/>
              <a:t>ما أهل لغير الله به:وهو الحيوان الذي ذبح تقربا لغير اسم الله -سبحانه- .</a:t>
            </a:r>
          </a:p>
          <a:p>
            <a:pPr marL="514350" indent="-514350">
              <a:buFont typeface="+mj-lt"/>
              <a:buAutoNum type="arabicPeriod" startAt="2"/>
            </a:pPr>
            <a:endParaRPr lang="ar-SA" dirty="0" smtClean="0"/>
          </a:p>
          <a:p>
            <a:pPr marL="514350" indent="-514350">
              <a:buFont typeface="+mj-lt"/>
              <a:buAutoNum type="arabicPeriod" startAt="2"/>
            </a:pPr>
            <a:r>
              <a:rPr lang="ar-SA" dirty="0" smtClean="0"/>
              <a:t>المنخنقة:وهي التي تموت خنقا, سواء أكان هذا الخنق بفعل إنسان أو بفعل الحيوان نفسه. </a:t>
            </a:r>
          </a:p>
          <a:p>
            <a:pPr marL="514350" indent="-514350">
              <a:buNone/>
            </a:pPr>
            <a:endParaRPr lang="ar-SA" dirty="0" smtClean="0"/>
          </a:p>
          <a:p>
            <a:pPr marL="514350" indent="-514350">
              <a:buNone/>
            </a:pPr>
            <a:endParaRPr lang="ar-SA" dirty="0" smtClean="0"/>
          </a:p>
          <a:p>
            <a:pPr marL="514350" indent="-514350">
              <a:buFont typeface="+mj-lt"/>
              <a:buAutoNum type="arabicPeriod"/>
            </a:pPr>
            <a:endParaRPr lang="ar-SA" dirty="0"/>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80">
                                          <p:stCondLst>
                                            <p:cond delay="0"/>
                                          </p:stCondLst>
                                        </p:cTn>
                                        <p:tgtEl>
                                          <p:spTgt spid="3">
                                            <p:txEl>
                                              <p:pRg st="2" end="2"/>
                                            </p:txEl>
                                          </p:spTgt>
                                        </p:tgtEl>
                                      </p:cBhvr>
                                    </p:animEffect>
                                    <p:anim calcmode="lin" valueType="num">
                                      <p:cBhvr>
                                        <p:cTn id="1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xEl>
                                              <p:pRg st="2" end="2"/>
                                            </p:txEl>
                                          </p:spTgt>
                                        </p:tgtEl>
                                      </p:cBhvr>
                                      <p:to x="100000" y="60000"/>
                                    </p:animScale>
                                    <p:animScale>
                                      <p:cBhvr>
                                        <p:cTn id="20" dur="166" decel="50000">
                                          <p:stCondLst>
                                            <p:cond delay="676"/>
                                          </p:stCondLst>
                                        </p:cTn>
                                        <p:tgtEl>
                                          <p:spTgt spid="3">
                                            <p:txEl>
                                              <p:pRg st="2" end="2"/>
                                            </p:txEl>
                                          </p:spTgt>
                                        </p:tgtEl>
                                      </p:cBhvr>
                                      <p:to x="100000" y="100000"/>
                                    </p:animScale>
                                    <p:animScale>
                                      <p:cBhvr>
                                        <p:cTn id="21" dur="26">
                                          <p:stCondLst>
                                            <p:cond delay="1312"/>
                                          </p:stCondLst>
                                        </p:cTn>
                                        <p:tgtEl>
                                          <p:spTgt spid="3">
                                            <p:txEl>
                                              <p:pRg st="2" end="2"/>
                                            </p:txEl>
                                          </p:spTgt>
                                        </p:tgtEl>
                                      </p:cBhvr>
                                      <p:to x="100000" y="80000"/>
                                    </p:animScale>
                                    <p:animScale>
                                      <p:cBhvr>
                                        <p:cTn id="22" dur="166" decel="50000">
                                          <p:stCondLst>
                                            <p:cond delay="1338"/>
                                          </p:stCondLst>
                                        </p:cTn>
                                        <p:tgtEl>
                                          <p:spTgt spid="3">
                                            <p:txEl>
                                              <p:pRg st="2" end="2"/>
                                            </p:txEl>
                                          </p:spTgt>
                                        </p:tgtEl>
                                      </p:cBhvr>
                                      <p:to x="100000" y="100000"/>
                                    </p:animScale>
                                    <p:animScale>
                                      <p:cBhvr>
                                        <p:cTn id="23" dur="26">
                                          <p:stCondLst>
                                            <p:cond delay="1642"/>
                                          </p:stCondLst>
                                        </p:cTn>
                                        <p:tgtEl>
                                          <p:spTgt spid="3">
                                            <p:txEl>
                                              <p:pRg st="2" end="2"/>
                                            </p:txEl>
                                          </p:spTgt>
                                        </p:tgtEl>
                                      </p:cBhvr>
                                      <p:to x="100000" y="90000"/>
                                    </p:animScale>
                                    <p:animScale>
                                      <p:cBhvr>
                                        <p:cTn id="24" dur="166" decel="50000">
                                          <p:stCondLst>
                                            <p:cond delay="1668"/>
                                          </p:stCondLst>
                                        </p:cTn>
                                        <p:tgtEl>
                                          <p:spTgt spid="3">
                                            <p:txEl>
                                              <p:pRg st="2" end="2"/>
                                            </p:txEl>
                                          </p:spTgt>
                                        </p:tgtEl>
                                      </p:cBhvr>
                                      <p:to x="100000" y="100000"/>
                                    </p:animScale>
                                    <p:animScale>
                                      <p:cBhvr>
                                        <p:cTn id="25" dur="26">
                                          <p:stCondLst>
                                            <p:cond delay="1808"/>
                                          </p:stCondLst>
                                        </p:cTn>
                                        <p:tgtEl>
                                          <p:spTgt spid="3">
                                            <p:txEl>
                                              <p:pRg st="2" end="2"/>
                                            </p:txEl>
                                          </p:spTgt>
                                        </p:tgtEl>
                                      </p:cBhvr>
                                      <p:to x="100000" y="95000"/>
                                    </p:animScale>
                                    <p:animScale>
                                      <p:cBhvr>
                                        <p:cTn id="26" dur="166" decel="50000">
                                          <p:stCondLst>
                                            <p:cond delay="1834"/>
                                          </p:stCondLst>
                                        </p:cTn>
                                        <p:tgtEl>
                                          <p:spTgt spid="3">
                                            <p:txEl>
                                              <p:pRg st="2" end="2"/>
                                            </p:txEl>
                                          </p:spTgt>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8" presetClass="entr" presetSubtype="16"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diamond(in)">
                                      <p:cBhvr>
                                        <p:cTn id="31" dur="2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5" presetClass="entr" presetSubtype="0"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2000"/>
                                        <p:tgtEl>
                                          <p:spTgt spid="3">
                                            <p:txEl>
                                              <p:pRg st="6" end="6"/>
                                            </p:txEl>
                                          </p:spTgt>
                                        </p:tgtEl>
                                      </p:cBhvr>
                                    </p:animEffect>
                                    <p:anim calcmode="lin" valueType="num">
                                      <p:cBhvr>
                                        <p:cTn id="37" dur="2000" fill="hold"/>
                                        <p:tgtEl>
                                          <p:spTgt spid="3">
                                            <p:txEl>
                                              <p:pRg st="6" end="6"/>
                                            </p:txEl>
                                          </p:spTgt>
                                        </p:tgtEl>
                                        <p:attrNameLst>
                                          <p:attrName>style.rotation</p:attrName>
                                        </p:attrNameLst>
                                      </p:cBhvr>
                                      <p:tavLst>
                                        <p:tav tm="0">
                                          <p:val>
                                            <p:fltVal val="720"/>
                                          </p:val>
                                        </p:tav>
                                        <p:tav tm="100000">
                                          <p:val>
                                            <p:fltVal val="0"/>
                                          </p:val>
                                        </p:tav>
                                      </p:tavLst>
                                    </p:anim>
                                    <p:anim calcmode="lin" valueType="num">
                                      <p:cBhvr>
                                        <p:cTn id="38" dur="2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39" dur="2000" fill="hold"/>
                                        <p:tgtEl>
                                          <p:spTgt spid="3">
                                            <p:txEl>
                                              <p:pRg st="6" end="6"/>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42852"/>
            <a:ext cx="8229600" cy="5983311"/>
          </a:xfrm>
        </p:spPr>
        <p:txBody>
          <a:bodyPr>
            <a:normAutofit fontScale="92500" lnSpcReduction="10000"/>
          </a:bodyPr>
          <a:lstStyle/>
          <a:p>
            <a:pPr marL="514350" indent="-514350">
              <a:buFont typeface="+mj-lt"/>
              <a:buAutoNum type="arabicPeriod" startAt="6"/>
            </a:pPr>
            <a:r>
              <a:rPr lang="ar-SA" dirty="0" smtClean="0"/>
              <a:t>الموقوذة:وهي التي تضرب بعصاً ونحوها حتى تموت.</a:t>
            </a:r>
          </a:p>
          <a:p>
            <a:pPr marL="514350" indent="-514350">
              <a:buFont typeface="+mj-lt"/>
              <a:buAutoNum type="arabicPeriod" startAt="6"/>
            </a:pPr>
            <a:endParaRPr lang="ar-SA" dirty="0" smtClean="0"/>
          </a:p>
          <a:p>
            <a:pPr marL="514350" indent="-514350">
              <a:buFont typeface="+mj-lt"/>
              <a:buAutoNum type="arabicPeriod" startAt="6"/>
            </a:pPr>
            <a:r>
              <a:rPr lang="ar-SA" dirty="0" smtClean="0"/>
              <a:t> المتردية:وهي التي تسقط من مكان عالي فتموت من غير تذكية.</a:t>
            </a:r>
          </a:p>
          <a:p>
            <a:pPr marL="514350" indent="-514350">
              <a:buFont typeface="+mj-lt"/>
              <a:buAutoNum type="arabicPeriod" startAt="6"/>
            </a:pPr>
            <a:endParaRPr lang="ar-SA" dirty="0" smtClean="0"/>
          </a:p>
          <a:p>
            <a:pPr marL="514350" indent="-514350">
              <a:buFont typeface="+mj-lt"/>
              <a:buAutoNum type="arabicPeriod" startAt="6"/>
            </a:pPr>
            <a:r>
              <a:rPr lang="ar-SA" dirty="0" smtClean="0"/>
              <a:t>النطيحة:وهي التي تنطحها دابة أخرى فتقتلها,ولم يدركها صاحبها بالذبح. </a:t>
            </a:r>
          </a:p>
          <a:p>
            <a:pPr marL="514350" indent="-514350">
              <a:buFont typeface="+mj-lt"/>
              <a:buAutoNum type="arabicPeriod" startAt="6"/>
            </a:pPr>
            <a:endParaRPr lang="ar-SA" dirty="0" smtClean="0"/>
          </a:p>
          <a:p>
            <a:pPr marL="514350" indent="-514350">
              <a:buFont typeface="+mj-lt"/>
              <a:buAutoNum type="arabicPeriod" startAt="6"/>
            </a:pPr>
            <a:r>
              <a:rPr lang="ar-SA" dirty="0" smtClean="0"/>
              <a:t>ما أكل السبع منه:وهو ما عدا عليه حيوان مفترس فأكل بعضه فمات بسبب ذلك.</a:t>
            </a:r>
          </a:p>
          <a:p>
            <a:pPr marL="514350" indent="-514350">
              <a:buFont typeface="+mj-lt"/>
              <a:buAutoNum type="arabicPeriod" startAt="6"/>
            </a:pPr>
            <a:endParaRPr lang="ar-SA" dirty="0" smtClean="0"/>
          </a:p>
          <a:p>
            <a:pPr marL="514350" indent="-514350">
              <a:buFont typeface="+mj-lt"/>
              <a:buAutoNum type="arabicPeriod" startAt="6"/>
            </a:pPr>
            <a:r>
              <a:rPr lang="ar-SA" dirty="0" smtClean="0"/>
              <a:t>ما ذبح على النصب:والنصب هي الأماكن التي تقترب فيها الذبائح لغير الله سبحانه في معابد المشركين.</a:t>
            </a:r>
          </a:p>
          <a:p>
            <a:pPr marL="514350" indent="-514350">
              <a:buFont typeface="+mj-lt"/>
              <a:buAutoNum type="arabicPeriod" startAt="6"/>
            </a:pPr>
            <a:endParaRPr lang="ar-SA" dirty="0" smtClean="0"/>
          </a:p>
          <a:p>
            <a:pPr marL="514350" indent="-514350">
              <a:buFont typeface="+mj-lt"/>
              <a:buAutoNum type="arabicPeriod" startAt="6"/>
            </a:pPr>
            <a:endParaRPr lang="ar-SA" dirty="0" smtClean="0"/>
          </a:p>
          <a:p>
            <a:pPr marL="514350" indent="-514350">
              <a:buFont typeface="+mj-lt"/>
              <a:buAutoNum type="arabicPeriod" startAt="6"/>
            </a:pPr>
            <a:endParaRPr lang="ar-SA"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p:cTn id="1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3">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38" presetClass="entr" presetSubtype="0" accel="50000" fill="hold" nodeType="clickEffect">
                                  <p:stCondLst>
                                    <p:cond delay="0"/>
                                  </p:stCondLst>
                                  <p:iterate type="lt">
                                    <p:tmPct val="50000"/>
                                  </p:iterate>
                                  <p:childTnLst>
                                    <p:set>
                                      <p:cBhvr>
                                        <p:cTn id="26" dur="1" fill="hold">
                                          <p:stCondLst>
                                            <p:cond delay="0"/>
                                          </p:stCondLst>
                                        </p:cTn>
                                        <p:tgtEl>
                                          <p:spTgt spid="3">
                                            <p:txEl>
                                              <p:pRg st="6" end="6"/>
                                            </p:txEl>
                                          </p:spTgt>
                                        </p:tgtEl>
                                        <p:attrNameLst>
                                          <p:attrName>style.visibility</p:attrName>
                                        </p:attrNameLst>
                                      </p:cBhvr>
                                      <p:to>
                                        <p:strVal val="visible"/>
                                      </p:to>
                                    </p:set>
                                    <p:set>
                                      <p:cBhvr>
                                        <p:cTn id="27" dur="455" fill="hold">
                                          <p:stCondLst>
                                            <p:cond delay="0"/>
                                          </p:stCondLst>
                                        </p:cTn>
                                        <p:tgtEl>
                                          <p:spTgt spid="3">
                                            <p:txEl>
                                              <p:pRg st="6" end="6"/>
                                            </p:txEl>
                                          </p:spTgt>
                                        </p:tgtEl>
                                        <p:attrNameLst>
                                          <p:attrName>style.rotation</p:attrName>
                                        </p:attrNameLst>
                                      </p:cBhvr>
                                      <p:to>
                                        <p:strVal val="-45.0"/>
                                      </p:to>
                                    </p:set>
                                    <p:anim calcmode="lin" valueType="num">
                                      <p:cBhvr>
                                        <p:cTn id="28" dur="455" fill="hold">
                                          <p:stCondLst>
                                            <p:cond delay="455"/>
                                          </p:stCondLst>
                                        </p:cTn>
                                        <p:tgtEl>
                                          <p:spTgt spid="3">
                                            <p:txEl>
                                              <p:pRg st="6" end="6"/>
                                            </p:txEl>
                                          </p:spTgt>
                                        </p:tgtEl>
                                        <p:attrNameLst>
                                          <p:attrName>style.rotation</p:attrName>
                                        </p:attrNameLst>
                                      </p:cBhvr>
                                      <p:tavLst>
                                        <p:tav tm="0">
                                          <p:val>
                                            <p:fltVal val="-45"/>
                                          </p:val>
                                        </p:tav>
                                        <p:tav tm="69900">
                                          <p:val>
                                            <p:fltVal val="45"/>
                                          </p:val>
                                        </p:tav>
                                        <p:tav tm="100000">
                                          <p:val>
                                            <p:fltVal val="0"/>
                                          </p:val>
                                        </p:tav>
                                      </p:tavLst>
                                    </p:anim>
                                    <p:anim calcmode="lin" valueType="num">
                                      <p:cBhvr>
                                        <p:cTn id="29" dur="455" fill="hold">
                                          <p:stCondLst>
                                            <p:cond delay="0"/>
                                          </p:stCondLst>
                                        </p:cTn>
                                        <p:tgtEl>
                                          <p:spTgt spid="3">
                                            <p:txEl>
                                              <p:pRg st="6" end="6"/>
                                            </p:txEl>
                                          </p:spTgt>
                                        </p:tgtEl>
                                        <p:attrNameLst>
                                          <p:attrName>ppt_y</p:attrName>
                                        </p:attrNameLst>
                                      </p:cBhvr>
                                      <p:tavLst>
                                        <p:tav tm="0">
                                          <p:val>
                                            <p:strVal val="#ppt_y-1"/>
                                          </p:val>
                                        </p:tav>
                                        <p:tav tm="100000">
                                          <p:val>
                                            <p:strVal val="#ppt_y-(0.354*#ppt_w-0.172*#ppt_h)"/>
                                          </p:val>
                                        </p:tav>
                                      </p:tavLst>
                                    </p:anim>
                                    <p:anim calcmode="lin" valueType="num">
                                      <p:cBhvr>
                                        <p:cTn id="30" dur="156" decel="50000" autoRev="1" fill="hold">
                                          <p:stCondLst>
                                            <p:cond delay="455"/>
                                          </p:stCondLst>
                                        </p:cTn>
                                        <p:tgtEl>
                                          <p:spTgt spid="3">
                                            <p:txEl>
                                              <p:pRg st="6" end="6"/>
                                            </p:txEl>
                                          </p:spTgt>
                                        </p:tgtEl>
                                        <p:attrNameLst>
                                          <p:attrName>ppt_y</p:attrName>
                                        </p:attrNameLst>
                                      </p:cBhvr>
                                      <p:tavLst>
                                        <p:tav tm="0">
                                          <p:val>
                                            <p:strVal val="#ppt_y-(0.354*#ppt_w-0.172*#ppt_h)"/>
                                          </p:val>
                                        </p:tav>
                                        <p:tav tm="100000">
                                          <p:val>
                                            <p:strVal val="#ppt_y-(0.354*#ppt_w-0.172*#ppt_h)-#ppt_h/2"/>
                                          </p:val>
                                        </p:tav>
                                      </p:tavLst>
                                    </p:anim>
                                    <p:anim calcmode="lin" valueType="num">
                                      <p:cBhvr>
                                        <p:cTn id="31" dur="136" fill="hold">
                                          <p:stCondLst>
                                            <p:cond delay="864"/>
                                          </p:stCondLst>
                                        </p:cTn>
                                        <p:tgtEl>
                                          <p:spTgt spid="3">
                                            <p:txEl>
                                              <p:pRg st="6" end="6"/>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nodeType="click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wipe(down)">
                                      <p:cBhvr>
                                        <p:cTn id="36" dur="580">
                                          <p:stCondLst>
                                            <p:cond delay="0"/>
                                          </p:stCondLst>
                                        </p:cTn>
                                        <p:tgtEl>
                                          <p:spTgt spid="3">
                                            <p:txEl>
                                              <p:pRg st="8" end="8"/>
                                            </p:txEl>
                                          </p:spTgt>
                                        </p:tgtEl>
                                      </p:cBhvr>
                                    </p:animEffect>
                                    <p:anim calcmode="lin" valueType="num">
                                      <p:cBhvr>
                                        <p:cTn id="37"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42" dur="26">
                                          <p:stCondLst>
                                            <p:cond delay="650"/>
                                          </p:stCondLst>
                                        </p:cTn>
                                        <p:tgtEl>
                                          <p:spTgt spid="3">
                                            <p:txEl>
                                              <p:pRg st="8" end="8"/>
                                            </p:txEl>
                                          </p:spTgt>
                                        </p:tgtEl>
                                      </p:cBhvr>
                                      <p:to x="100000" y="60000"/>
                                    </p:animScale>
                                    <p:animScale>
                                      <p:cBhvr>
                                        <p:cTn id="43" dur="166" decel="50000">
                                          <p:stCondLst>
                                            <p:cond delay="676"/>
                                          </p:stCondLst>
                                        </p:cTn>
                                        <p:tgtEl>
                                          <p:spTgt spid="3">
                                            <p:txEl>
                                              <p:pRg st="8" end="8"/>
                                            </p:txEl>
                                          </p:spTgt>
                                        </p:tgtEl>
                                      </p:cBhvr>
                                      <p:to x="100000" y="100000"/>
                                    </p:animScale>
                                    <p:animScale>
                                      <p:cBhvr>
                                        <p:cTn id="44" dur="26">
                                          <p:stCondLst>
                                            <p:cond delay="1312"/>
                                          </p:stCondLst>
                                        </p:cTn>
                                        <p:tgtEl>
                                          <p:spTgt spid="3">
                                            <p:txEl>
                                              <p:pRg st="8" end="8"/>
                                            </p:txEl>
                                          </p:spTgt>
                                        </p:tgtEl>
                                      </p:cBhvr>
                                      <p:to x="100000" y="80000"/>
                                    </p:animScale>
                                    <p:animScale>
                                      <p:cBhvr>
                                        <p:cTn id="45" dur="166" decel="50000">
                                          <p:stCondLst>
                                            <p:cond delay="1338"/>
                                          </p:stCondLst>
                                        </p:cTn>
                                        <p:tgtEl>
                                          <p:spTgt spid="3">
                                            <p:txEl>
                                              <p:pRg st="8" end="8"/>
                                            </p:txEl>
                                          </p:spTgt>
                                        </p:tgtEl>
                                      </p:cBhvr>
                                      <p:to x="100000" y="100000"/>
                                    </p:animScale>
                                    <p:animScale>
                                      <p:cBhvr>
                                        <p:cTn id="46" dur="26">
                                          <p:stCondLst>
                                            <p:cond delay="1642"/>
                                          </p:stCondLst>
                                        </p:cTn>
                                        <p:tgtEl>
                                          <p:spTgt spid="3">
                                            <p:txEl>
                                              <p:pRg st="8" end="8"/>
                                            </p:txEl>
                                          </p:spTgt>
                                        </p:tgtEl>
                                      </p:cBhvr>
                                      <p:to x="100000" y="90000"/>
                                    </p:animScale>
                                    <p:animScale>
                                      <p:cBhvr>
                                        <p:cTn id="47" dur="166" decel="50000">
                                          <p:stCondLst>
                                            <p:cond delay="1668"/>
                                          </p:stCondLst>
                                        </p:cTn>
                                        <p:tgtEl>
                                          <p:spTgt spid="3">
                                            <p:txEl>
                                              <p:pRg st="8" end="8"/>
                                            </p:txEl>
                                          </p:spTgt>
                                        </p:tgtEl>
                                      </p:cBhvr>
                                      <p:to x="100000" y="100000"/>
                                    </p:animScale>
                                    <p:animScale>
                                      <p:cBhvr>
                                        <p:cTn id="48" dur="26">
                                          <p:stCondLst>
                                            <p:cond delay="1808"/>
                                          </p:stCondLst>
                                        </p:cTn>
                                        <p:tgtEl>
                                          <p:spTgt spid="3">
                                            <p:txEl>
                                              <p:pRg st="8" end="8"/>
                                            </p:txEl>
                                          </p:spTgt>
                                        </p:tgtEl>
                                      </p:cBhvr>
                                      <p:to x="100000" y="95000"/>
                                    </p:animScale>
                                    <p:animScale>
                                      <p:cBhvr>
                                        <p:cTn id="49"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حركة">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367</TotalTime>
  <Words>566</Words>
  <Application>Microsoft Office PowerPoint</Application>
  <PresentationFormat>عرض على الشاشة (3:4)‏</PresentationFormat>
  <Paragraphs>83</Paragraphs>
  <Slides>14</Slides>
  <Notes>1</Notes>
  <HiddenSlides>0</HiddenSlides>
  <MMClips>0</MMClips>
  <ScaleCrop>false</ScaleCrop>
  <HeadingPairs>
    <vt:vector size="4" baseType="variant">
      <vt:variant>
        <vt:lpstr>نسق</vt:lpstr>
      </vt:variant>
      <vt:variant>
        <vt:i4>1</vt:i4>
      </vt:variant>
      <vt:variant>
        <vt:lpstr>عناوين الشرائح</vt:lpstr>
      </vt:variant>
      <vt:variant>
        <vt:i4>14</vt:i4>
      </vt:variant>
    </vt:vector>
  </HeadingPairs>
  <TitlesOfParts>
    <vt:vector size="15" baseType="lpstr">
      <vt:lpstr>سمة Office</vt:lpstr>
      <vt:lpstr>بسم الله الرحمن الرحيم</vt:lpstr>
      <vt:lpstr>الأفكار الرئيسية:-</vt:lpstr>
      <vt:lpstr>عرض تقديمي في PowerPoint</vt:lpstr>
      <vt:lpstr>الحكم الشرعي للطعام:-</vt:lpstr>
      <vt:lpstr>عرض تقديمي في PowerPoint</vt:lpstr>
      <vt:lpstr>عرض تقديمي في PowerPoint</vt:lpstr>
      <vt:lpstr>من المحرمات من الأطعمة:-</vt:lpstr>
      <vt:lpstr>عرض تقديمي في PowerPoint</vt:lpstr>
      <vt:lpstr>عرض تقديمي في PowerPoint</vt:lpstr>
      <vt:lpstr>عرض تقديمي في PowerPoint</vt:lpstr>
      <vt:lpstr>الأشربة:-</vt:lpstr>
      <vt:lpstr>المخدرات:هي الأشياء التي يترتب على تناولها تخدير الجسم وتعطيل قدرات العقل,سواء أكانت طبيعية أم صناعية كيماوية.   الأخطار التي تحملها المخدرات:- *- تدمير حيا صاحبها وقتل إرادته. *- تجعله عالة على الآخرين. *-يدمر المدمن أسرته ويعجز عن توفير الحياة الكريمة لها ويؤذي سمعتها. *-وقد يستطيع العدو من خلال المخدرات أن يجند من ضعفاء النفوس جندا له.</vt:lpstr>
      <vt:lpstr>من الوسائل للوقاية من خطر المخدرات:-</vt:lpstr>
      <vt:lpstr>عرض تقديمي في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 الله الرحمن الرحيم</dc:title>
  <dc:creator>besan</dc:creator>
  <cp:lastModifiedBy>عبد الله زيد</cp:lastModifiedBy>
  <cp:revision>49</cp:revision>
  <dcterms:created xsi:type="dcterms:W3CDTF">2014-03-08T14:19:37Z</dcterms:created>
  <dcterms:modified xsi:type="dcterms:W3CDTF">2020-12-31T07:57:51Z</dcterms:modified>
</cp:coreProperties>
</file>