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948"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917A58-5B2F-4C3F-888F-7E4508054ABE}" type="datetimeFigureOut">
              <a:rPr lang="en-AU" smtClean="0"/>
              <a:pPr/>
              <a:t>23/01/2020</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121678-A132-4E97-8BD8-145C4DA6CC19}" type="slidenum">
              <a:rPr lang="en-AU" smtClean="0"/>
              <a:pPr/>
              <a:t>‹#›</a:t>
            </a:fld>
            <a:endParaRPr lang="en-AU"/>
          </a:p>
        </p:txBody>
      </p:sp>
    </p:spTree>
    <p:extLst>
      <p:ext uri="{BB962C8B-B14F-4D97-AF65-F5344CB8AC3E}">
        <p14:creationId xmlns:p14="http://schemas.microsoft.com/office/powerpoint/2010/main" xmlns="" val="2894729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AU" dirty="0"/>
          </a:p>
        </p:txBody>
      </p:sp>
      <p:sp>
        <p:nvSpPr>
          <p:cNvPr id="4" name="Slide Number Placeholder 3"/>
          <p:cNvSpPr>
            <a:spLocks noGrp="1"/>
          </p:cNvSpPr>
          <p:nvPr>
            <p:ph type="sldNum" sz="quarter" idx="10"/>
          </p:nvPr>
        </p:nvSpPr>
        <p:spPr/>
        <p:txBody>
          <a:bodyPr/>
          <a:lstStyle/>
          <a:p>
            <a:fld id="{62121678-A132-4E97-8BD8-145C4DA6CC19}" type="slidenum">
              <a:rPr lang="en-AU" smtClean="0"/>
              <a:pPr/>
              <a:t>2</a:t>
            </a:fld>
            <a:endParaRPr lang="en-AU"/>
          </a:p>
        </p:txBody>
      </p:sp>
    </p:spTree>
    <p:extLst>
      <p:ext uri="{BB962C8B-B14F-4D97-AF65-F5344CB8AC3E}">
        <p14:creationId xmlns:p14="http://schemas.microsoft.com/office/powerpoint/2010/main" xmlns="" val="3508048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64CF2E0-CCC4-4E1E-9902-C3C36AB3FDA4}" type="datetimeFigureOut">
              <a:rPr lang="en-US" smtClean="0"/>
              <a:pPr/>
              <a:t>1/23/2020</a:t>
            </a:fld>
            <a:endParaRPr lang="en-US"/>
          </a:p>
        </p:txBody>
      </p:sp>
      <p:sp>
        <p:nvSpPr>
          <p:cNvPr id="17" name="Footer Placeholder 16"/>
          <p:cNvSpPr>
            <a:spLocks noGrp="1"/>
          </p:cNvSpPr>
          <p:nvPr>
            <p:ph type="ftr" sz="quarter" idx="11"/>
          </p:nvPr>
        </p:nvSpPr>
        <p:spPr/>
        <p:txBody>
          <a:bodyPr/>
          <a:lstStyle/>
          <a:p>
            <a:endParaRPr kumimoji="0"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F42FDE4-A7DD-41A7-A0A6-9B649FB43336}" type="slidenum">
              <a:rPr kumimoji="0" lang="en-US" smtClean="0"/>
              <a:pPr/>
              <a:t>‹#›</a:t>
            </a:fld>
            <a:endParaRPr kumimoji="0" lang="en-US" sz="1400" dirty="0">
              <a:solidFill>
                <a:srgbClr val="FFFFFF"/>
              </a:solidFill>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4CF2E0-CCC4-4E1E-9902-C3C36AB3FDA4}" type="datetimeFigureOut">
              <a:rPr lang="en-US" smtClean="0"/>
              <a:pPr/>
              <a:t>1/23/2020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F42FDE4-A7DD-41A7-A0A6-9B649FB43336}" type="slidenum">
              <a:rPr kumimoji="0" lang="en-US" smtClean="0"/>
              <a:pPr/>
              <a:t>‹#›</a:t>
            </a:fld>
            <a:endParaRPr kumimoji="0"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4CF2E0-CCC4-4E1E-9902-C3C36AB3FDA4}" type="datetimeFigureOut">
              <a:rPr lang="en-US" smtClean="0"/>
              <a:pPr/>
              <a:t>1/23/2020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F42FDE4-A7DD-41A7-A0A6-9B649FB43336}" type="slidenum">
              <a:rPr kumimoji="0" lang="en-US" smtClean="0"/>
              <a:pPr/>
              <a:t>‹#›</a:t>
            </a:fld>
            <a:endParaRPr kumimoji="0"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64CF2E0-CCC4-4E1E-9902-C3C36AB3FDA4}" type="datetimeFigureOut">
              <a:rPr lang="en-US" smtClean="0"/>
              <a:pPr/>
              <a:t>1/23/2020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F42FDE4-A7DD-41A7-A0A6-9B649FB43336}" type="slidenum">
              <a:rPr kumimoji="0" lang="en-US" smtClean="0"/>
              <a:pPr/>
              <a:t>‹#›</a:t>
            </a:fld>
            <a:endParaRPr kumimoji="0"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64CF2E0-CCC4-4E1E-9902-C3C36AB3FDA4}" type="datetimeFigureOut">
              <a:rPr lang="en-US" smtClean="0"/>
              <a:pPr/>
              <a:t>1/23/2020</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kumimoji="0"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F42FDE4-A7DD-41A7-A0A6-9B649FB43336}" type="slidenum">
              <a:rPr kumimoji="0" lang="en-US" smtClean="0"/>
              <a:pPr/>
              <a:t>‹#›</a:t>
            </a:fld>
            <a:endParaRPr kumimoji="0" lang="en-US" dirty="0"/>
          </a:p>
        </p:txBody>
      </p:sp>
    </p:spTree>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64CF2E0-CCC4-4E1E-9902-C3C36AB3FDA4}" type="datetimeFigureOut">
              <a:rPr lang="en-US" smtClean="0"/>
              <a:pPr/>
              <a:t>1/23/2020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F42FDE4-A7DD-41A7-A0A6-9B649FB43336}" type="slidenum">
              <a:rPr kumimoji="0" lang="en-US" smtClean="0"/>
              <a:pPr/>
              <a:t>‹#›</a:t>
            </a:fld>
            <a:endParaRPr kumimoji="0"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64CF2E0-CCC4-4E1E-9902-C3C36AB3FDA4}" type="datetimeFigureOut">
              <a:rPr lang="en-US" smtClean="0"/>
              <a:pPr/>
              <a:t>1/23/2020</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F42FDE4-A7DD-41A7-A0A6-9B649FB43336}" type="slidenum">
              <a:rPr kumimoji="0" lang="en-US" smtClean="0"/>
              <a:pPr/>
              <a:t>‹#›</a:t>
            </a:fld>
            <a:endParaRPr kumimoji="0"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64CF2E0-CCC4-4E1E-9902-C3C36AB3FDA4}" type="datetimeFigureOut">
              <a:rPr lang="en-US" smtClean="0"/>
              <a:pPr/>
              <a:t>1/23/2020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F42FDE4-A7DD-41A7-A0A6-9B649FB43336}" type="slidenum">
              <a:rPr kumimoji="0" lang="en-US" smtClean="0"/>
              <a:pPr/>
              <a:t>‹#›</a:t>
            </a:fld>
            <a:endParaRPr kumimoji="0"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4CF2E0-CCC4-4E1E-9902-C3C36AB3FDA4}" type="datetimeFigureOut">
              <a:rPr lang="en-US" smtClean="0"/>
              <a:pPr/>
              <a:t>1/23/2020</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F42FDE4-A7DD-41A7-A0A6-9B649FB43336}" type="slidenum">
              <a:rPr kumimoji="0" lang="en-US" smtClean="0"/>
              <a:pPr/>
              <a:t>‹#›</a:t>
            </a:fld>
            <a:endParaRPr kumimoji="0"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64CF2E0-CCC4-4E1E-9902-C3C36AB3FDA4}" type="datetimeFigureOut">
              <a:rPr lang="en-US" smtClean="0"/>
              <a:pPr/>
              <a:t>1/23/2020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F42FDE4-A7DD-41A7-A0A6-9B649FB43336}" type="slidenum">
              <a:rPr kumimoji="0" lang="en-US" smtClean="0"/>
              <a:pPr/>
              <a:t>‹#›</a:t>
            </a:fld>
            <a:endParaRPr kumimoji="0"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64CF2E0-CCC4-4E1E-9902-C3C36AB3FDA4}" type="datetimeFigureOut">
              <a:rPr lang="en-US" smtClean="0"/>
              <a:pPr/>
              <a:t>1/23/2020</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kumimoji="0" lang="en-US" dirty="0"/>
          </a:p>
        </p:txBody>
      </p:sp>
      <p:sp>
        <p:nvSpPr>
          <p:cNvPr id="7" name="Slide Number Placeholder 6"/>
          <p:cNvSpPr>
            <a:spLocks noGrp="1"/>
          </p:cNvSpPr>
          <p:nvPr>
            <p:ph type="sldNum" sz="quarter" idx="12"/>
          </p:nvPr>
        </p:nvSpPr>
        <p:spPr>
          <a:xfrm>
            <a:off x="146304" y="6208776"/>
            <a:ext cx="457200" cy="457200"/>
          </a:xfrm>
        </p:spPr>
        <p:txBody>
          <a:bodyPr/>
          <a:lstStyle/>
          <a:p>
            <a:fld id="{6F42FDE4-A7DD-41A7-A0A6-9B649FB43336}" type="slidenum">
              <a:rPr kumimoji="0" lang="en-US" smtClean="0"/>
              <a:pPr/>
              <a:t>‹#›</a:t>
            </a:fld>
            <a:endParaRPr kumimoji="0"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lgn="r" eaLnBrk="1" latinLnBrk="0" hangingPunct="1"/>
            <a:fld id="{564CF2E0-CCC4-4E1E-9902-C3C36AB3FDA4}" type="datetimeFigureOut">
              <a:rPr lang="en-US" smtClean="0"/>
              <a:pPr algn="r" eaLnBrk="1" latinLnBrk="0" hangingPunct="1"/>
              <a:t>1/23/2020</a:t>
            </a:fld>
            <a:endParaRPr lang="en-US" sz="1400" dirty="0">
              <a:solidFill>
                <a:schemeClr val="tx2"/>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kumimoji="0" lang="en-US" sz="1400" dirty="0">
              <a:solidFill>
                <a:schemeClr val="tx2"/>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lgn="ctr" eaLnBrk="1" latinLnBrk="0" hangingPunct="1"/>
            <a:fld id="{6F42FDE4-A7DD-41A7-A0A6-9B649FB43336}" type="slidenum">
              <a:rPr kumimoji="0" lang="en-US" smtClean="0"/>
              <a:pPr algn="ctr" eaLnBrk="1" latinLnBrk="0" hangingPunct="1"/>
              <a:t>‹#›</a:t>
            </a:fld>
            <a:endParaRPr kumimoji="0" lang="en-US" sz="1400" dirty="0">
              <a:solidFill>
                <a:srgbClr val="FFFFFF"/>
              </a:solidFill>
              <a:latin typeface="+mj-lt"/>
              <a:ea typeface="+mj-ea"/>
              <a:cs typeface="+mj-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edge/>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smtClean="0"/>
          </a:p>
          <a:p>
            <a:r>
              <a:rPr lang="en-US" dirty="0" smtClean="0"/>
              <a:t>     </a:t>
            </a:r>
            <a:r>
              <a:rPr lang="ar-SA" dirty="0" err="1" smtClean="0"/>
              <a:t>باشراف</a:t>
            </a:r>
            <a:r>
              <a:rPr lang="ar-SA" dirty="0" smtClean="0"/>
              <a:t> </a:t>
            </a:r>
            <a:r>
              <a:rPr lang="ar-SA" dirty="0" err="1" smtClean="0"/>
              <a:t>المعلمة </a:t>
            </a:r>
            <a:r>
              <a:rPr lang="ar-SA" dirty="0" smtClean="0"/>
              <a:t>: سهام عمر </a:t>
            </a:r>
            <a:r>
              <a:rPr lang="ar-SA" dirty="0" err="1" smtClean="0"/>
              <a:t>الصف </a:t>
            </a:r>
            <a:r>
              <a:rPr lang="ar-SA" dirty="0" smtClean="0"/>
              <a:t>:الحادي عشر ت</a:t>
            </a:r>
            <a:r>
              <a:rPr lang="en-US" dirty="0" smtClean="0"/>
              <a:t>  </a:t>
            </a:r>
            <a:r>
              <a:rPr lang="ar-JO" dirty="0" smtClean="0"/>
              <a:t>عمل </a:t>
            </a:r>
            <a:r>
              <a:rPr lang="ar-JO" dirty="0" smtClean="0"/>
              <a:t>الطالبة : ايمان ابراهيم عودة .</a:t>
            </a:r>
            <a:endParaRPr lang="en-AU" dirty="0"/>
          </a:p>
        </p:txBody>
      </p:sp>
      <p:sp>
        <p:nvSpPr>
          <p:cNvPr id="3" name="Title 2"/>
          <p:cNvSpPr>
            <a:spLocks noGrp="1"/>
          </p:cNvSpPr>
          <p:nvPr>
            <p:ph type="ctrTitle"/>
          </p:nvPr>
        </p:nvSpPr>
        <p:spPr/>
        <p:txBody>
          <a:bodyPr>
            <a:normAutofit/>
          </a:bodyPr>
          <a:lstStyle/>
          <a:p>
            <a:r>
              <a:rPr lang="ar-JO" sz="6600" dirty="0">
                <a:solidFill>
                  <a:schemeClr val="tx1"/>
                </a:solidFill>
                <a:latin typeface="Arial" pitchFamily="34" charset="0"/>
                <a:ea typeface="Arial Unicode MS" pitchFamily="34" charset="-128"/>
                <a:cs typeface="Arial" pitchFamily="34" charset="0"/>
              </a:rPr>
              <a:t>نبوّة محمّدصلى الله عليه وسلم بين النّقل والعقل </a:t>
            </a:r>
            <a:endParaRPr lang="en-AU" sz="6600" dirty="0">
              <a:solidFill>
                <a:schemeClr val="tx1"/>
              </a:solidFill>
              <a:latin typeface="Arial" pitchFamily="34" charset="0"/>
              <a:ea typeface="Arial Unicode MS" pitchFamily="34" charset="-128"/>
              <a:cs typeface="Arial" pitchFamily="34" charset="0"/>
            </a:endParaRPr>
          </a:p>
        </p:txBody>
      </p:sp>
      <p:sp>
        <p:nvSpPr>
          <p:cNvPr id="4" name="Heart 3"/>
          <p:cNvSpPr/>
          <p:nvPr/>
        </p:nvSpPr>
        <p:spPr>
          <a:xfrm>
            <a:off x="467544" y="4077072"/>
            <a:ext cx="1512168" cy="1872208"/>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xmlns="" val="2203450625"/>
      </p:ext>
    </p:extLst>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116632"/>
            <a:ext cx="8856984" cy="6624736"/>
          </a:xfrm>
        </p:spPr>
        <p:txBody>
          <a:bodyPr>
            <a:noAutofit/>
          </a:bodyPr>
          <a:lstStyle/>
          <a:p>
            <a:pPr algn="r"/>
            <a:r>
              <a:rPr lang="ar-JO" sz="3600" b="1" dirty="0">
                <a:solidFill>
                  <a:schemeClr val="tx1"/>
                </a:solidFill>
                <a:latin typeface="Arabic Typesetting" pitchFamily="66" charset="-78"/>
                <a:cs typeface="Arabic Typesetting" pitchFamily="66" charset="-78"/>
              </a:rPr>
              <a:t>اقتضت حكمة الله تعالى أن يؤيّد رسله بمعجزات  تدّل على صدق نبوّتهم، فلولا المعجزة لادَّعى النّبوة من شاء، وقد كان تأييده لرسله السّابقين بمعجزات حسية، كعصا موسى عليه السلام، وفلق البحر له. وإبراء الأكمة والأبرص، وإحياء الموتى بإذن الله تعالى، لعيسى عليه السلام، وقد كانت معجزات مؤقتة لأقوامهم خاصّة.</a:t>
            </a:r>
            <a:br>
              <a:rPr lang="ar-JO" sz="3600" b="1" dirty="0">
                <a:solidFill>
                  <a:schemeClr val="tx1"/>
                </a:solidFill>
                <a:latin typeface="Arabic Typesetting" pitchFamily="66" charset="-78"/>
                <a:cs typeface="Arabic Typesetting" pitchFamily="66" charset="-78"/>
              </a:rPr>
            </a:br>
            <a:r>
              <a:rPr lang="ar-JO" sz="3600" b="1" dirty="0">
                <a:solidFill>
                  <a:schemeClr val="tx1"/>
                </a:solidFill>
                <a:latin typeface="Arabic Typesetting" pitchFamily="66" charset="-78"/>
                <a:cs typeface="Arabic Typesetting" pitchFamily="66" charset="-78"/>
              </a:rPr>
              <a:t>-وشاء الله عّز وجل أن تكون معجزة محمد صلى الله عليه وسلم  معجزة عقلية عامَّة لكل زمان ومكان،وتلك هي المعجزة القرآن الكريم بلغته الرفيعة، وأساليبه البيانية التي أعجزت العالم ولا تزال، لذا قانت على صدق نبوته أدلّة من القرآن والسنة (أدلّة نقلية)، وأخرى يتواصل إليها العقل (أدلة عقلية) </a:t>
            </a:r>
            <a:br>
              <a:rPr lang="ar-JO" sz="3600" b="1" dirty="0">
                <a:solidFill>
                  <a:schemeClr val="tx1"/>
                </a:solidFill>
                <a:latin typeface="Arabic Typesetting" pitchFamily="66" charset="-78"/>
                <a:cs typeface="Arabic Typesetting" pitchFamily="66" charset="-78"/>
              </a:rPr>
            </a:br>
            <a:r>
              <a:rPr lang="ar-JO" sz="3600" b="1" dirty="0" smtClean="0">
                <a:solidFill>
                  <a:schemeClr val="tx1"/>
                </a:solidFill>
                <a:latin typeface="Arabic Typesetting" pitchFamily="66" charset="-78"/>
                <a:cs typeface="Arabic Typesetting" pitchFamily="66" charset="-78"/>
              </a:rPr>
              <a:t>فالدليل </a:t>
            </a:r>
            <a:r>
              <a:rPr lang="ar-JO" sz="3600" b="1" dirty="0">
                <a:solidFill>
                  <a:schemeClr val="tx1"/>
                </a:solidFill>
                <a:latin typeface="Arabic Typesetting" pitchFamily="66" charset="-78"/>
                <a:cs typeface="Arabic Typesetting" pitchFamily="66" charset="-78"/>
              </a:rPr>
              <a:t>النقلي: هوما جاء في القران و السنة النبوية من </a:t>
            </a:r>
            <a:r>
              <a:rPr lang="ar-JO" sz="3600" b="1" dirty="0" smtClean="0">
                <a:solidFill>
                  <a:schemeClr val="tx1"/>
                </a:solidFill>
                <a:latin typeface="Arabic Typesetting" pitchFamily="66" charset="-78"/>
                <a:cs typeface="Arabic Typesetting" pitchFamily="66" charset="-78"/>
              </a:rPr>
              <a:t>الدلالة على</a:t>
            </a:r>
            <a:br>
              <a:rPr lang="ar-JO" sz="3600" b="1" dirty="0" smtClean="0">
                <a:solidFill>
                  <a:schemeClr val="tx1"/>
                </a:solidFill>
                <a:latin typeface="Arabic Typesetting" pitchFamily="66" charset="-78"/>
                <a:cs typeface="Arabic Typesetting" pitchFamily="66" charset="-78"/>
              </a:rPr>
            </a:br>
            <a:r>
              <a:rPr lang="ar-JO" sz="3600" b="1" dirty="0" smtClean="0">
                <a:solidFill>
                  <a:schemeClr val="tx1"/>
                </a:solidFill>
                <a:latin typeface="Arabic Typesetting" pitchFamily="66" charset="-78"/>
                <a:cs typeface="Arabic Typesetting" pitchFamily="66" charset="-78"/>
              </a:rPr>
              <a:t>نبوة </a:t>
            </a:r>
            <a:r>
              <a:rPr lang="ar-JO" sz="3600" b="1" dirty="0">
                <a:solidFill>
                  <a:schemeClr val="tx1"/>
                </a:solidFill>
                <a:latin typeface="Arabic Typesetting" pitchFamily="66" charset="-78"/>
                <a:cs typeface="Arabic Typesetting" pitchFamily="66" charset="-78"/>
              </a:rPr>
              <a:t>سيدنا </a:t>
            </a:r>
            <a:r>
              <a:rPr lang="ar-JO" sz="3600" b="1" dirty="0" smtClean="0">
                <a:solidFill>
                  <a:schemeClr val="tx1"/>
                </a:solidFill>
                <a:latin typeface="Arabic Typesetting" pitchFamily="66" charset="-78"/>
                <a:cs typeface="Arabic Typesetting" pitchFamily="66" charset="-78"/>
              </a:rPr>
              <a:t>محمد صلى الله عليه وسلم  </a:t>
            </a:r>
            <a:r>
              <a:rPr lang="ar-JO" sz="3600" b="1" dirty="0">
                <a:solidFill>
                  <a:schemeClr val="tx1"/>
                </a:solidFill>
                <a:latin typeface="Arabic Typesetting" pitchFamily="66" charset="-78"/>
                <a:cs typeface="Arabic Typesetting" pitchFamily="66" charset="-78"/>
              </a:rPr>
              <a:t/>
            </a:r>
            <a:br>
              <a:rPr lang="ar-JO" sz="3600" b="1" dirty="0">
                <a:solidFill>
                  <a:schemeClr val="tx1"/>
                </a:solidFill>
                <a:latin typeface="Arabic Typesetting" pitchFamily="66" charset="-78"/>
                <a:cs typeface="Arabic Typesetting" pitchFamily="66" charset="-78"/>
              </a:rPr>
            </a:br>
            <a:r>
              <a:rPr lang="ar-JO" sz="3600" b="1" dirty="0" smtClean="0">
                <a:solidFill>
                  <a:schemeClr val="tx1"/>
                </a:solidFill>
                <a:latin typeface="Arabic Typesetting" pitchFamily="66" charset="-78"/>
                <a:cs typeface="Arabic Typesetting" pitchFamily="66" charset="-78"/>
              </a:rPr>
              <a:t>الدليل </a:t>
            </a:r>
            <a:r>
              <a:rPr lang="ar-JO" sz="3600" b="1" dirty="0">
                <a:solidFill>
                  <a:schemeClr val="tx1"/>
                </a:solidFill>
                <a:latin typeface="Arabic Typesetting" pitchFamily="66" charset="-78"/>
                <a:cs typeface="Arabic Typesetting" pitchFamily="66" charset="-78"/>
              </a:rPr>
              <a:t>النقلي: فهو ما أدركه العقل وأرشد إليه من الأدلة على نبوة سيدنا محمد صلى الله عليه وسلم </a:t>
            </a:r>
            <a:endParaRPr lang="en-AU" sz="3600" b="1" dirty="0">
              <a:solidFill>
                <a:schemeClr val="tx1"/>
              </a:solidFill>
              <a:latin typeface="Arabic Typesetting" pitchFamily="66" charset="-78"/>
              <a:cs typeface="Arabic Typesetting" pitchFamily="66" charset="-78"/>
            </a:endParaRPr>
          </a:p>
        </p:txBody>
      </p:sp>
    </p:spTree>
    <p:extLst>
      <p:ext uri="{BB962C8B-B14F-4D97-AF65-F5344CB8AC3E}">
        <p14:creationId xmlns:p14="http://schemas.microsoft.com/office/powerpoint/2010/main" xmlns="" val="245128519"/>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116632"/>
            <a:ext cx="8928992" cy="6741368"/>
          </a:xfrm>
        </p:spPr>
        <p:txBody>
          <a:bodyPr>
            <a:normAutofit fontScale="90000"/>
          </a:bodyPr>
          <a:lstStyle/>
          <a:p>
            <a:pPr algn="r"/>
            <a:r>
              <a:rPr lang="ar-JO" sz="5300" b="1" dirty="0">
                <a:solidFill>
                  <a:schemeClr val="accent1"/>
                </a:solidFill>
                <a:latin typeface="Arabic Typesetting" pitchFamily="66" charset="-78"/>
                <a:cs typeface="Arabic Typesetting" pitchFamily="66" charset="-78"/>
              </a:rPr>
              <a:t>الأدلة النقّلية على نبوّة محمّد صلى الله </a:t>
            </a:r>
            <a:r>
              <a:rPr lang="ar-JO" sz="5300" b="1" dirty="0" smtClean="0">
                <a:solidFill>
                  <a:schemeClr val="accent1"/>
                </a:solidFill>
                <a:latin typeface="Arabic Typesetting" pitchFamily="66" charset="-78"/>
                <a:cs typeface="Arabic Typesetting" pitchFamily="66" charset="-78"/>
              </a:rPr>
              <a:t>عليه وسلم </a:t>
            </a:r>
            <a:r>
              <a:rPr lang="ar-JO" sz="5300" b="1" dirty="0" smtClean="0">
                <a:solidFill>
                  <a:schemeClr val="tx1"/>
                </a:solidFill>
                <a:latin typeface="Arabic Typesetting" pitchFamily="66" charset="-78"/>
                <a:cs typeface="Arabic Typesetting" pitchFamily="66" charset="-78"/>
              </a:rPr>
              <a:t>:</a:t>
            </a:r>
            <a:r>
              <a:rPr lang="ar-JO" sz="5300" b="1" dirty="0">
                <a:solidFill>
                  <a:schemeClr val="tx1"/>
                </a:solidFill>
                <a:latin typeface="Arabic Typesetting" pitchFamily="66" charset="-78"/>
                <a:cs typeface="Arabic Typesetting" pitchFamily="66" charset="-78"/>
              </a:rPr>
              <a:t/>
            </a:r>
            <a:br>
              <a:rPr lang="ar-JO" sz="5300" b="1" dirty="0">
                <a:solidFill>
                  <a:schemeClr val="tx1"/>
                </a:solidFill>
                <a:latin typeface="Arabic Typesetting" pitchFamily="66" charset="-78"/>
                <a:cs typeface="Arabic Typesetting" pitchFamily="66" charset="-78"/>
              </a:rPr>
            </a:br>
            <a:r>
              <a:rPr lang="ar-JO" sz="4400" b="1" dirty="0">
                <a:solidFill>
                  <a:schemeClr val="tx1"/>
                </a:solidFill>
                <a:latin typeface="Arabic Typesetting" pitchFamily="66" charset="-78"/>
                <a:cs typeface="Arabic Typesetting" pitchFamily="66" charset="-78"/>
              </a:rPr>
              <a:t>اولاً:الأدلّة من القرآن الكريم :</a:t>
            </a:r>
            <a:br>
              <a:rPr lang="ar-JO" sz="4400" b="1" dirty="0">
                <a:solidFill>
                  <a:schemeClr val="tx1"/>
                </a:solidFill>
                <a:latin typeface="Arabic Typesetting" pitchFamily="66" charset="-78"/>
                <a:cs typeface="Arabic Typesetting" pitchFamily="66" charset="-78"/>
              </a:rPr>
            </a:br>
            <a:r>
              <a:rPr lang="ar-JO" sz="4400" b="1" dirty="0">
                <a:solidFill>
                  <a:schemeClr val="tx1"/>
                </a:solidFill>
                <a:latin typeface="Arabic Typesetting" pitchFamily="66" charset="-78"/>
                <a:cs typeface="Arabic Typesetting" pitchFamily="66" charset="-78"/>
              </a:rPr>
              <a:t>1.إن أعظم دليل على نبوة سيدنا محمّد صلى الله عليه وسلم هو القرآن الكريم الذي هو معجزته الكبرى التي تحدّى النّاس بها فعجزوا واستمر عجزهم.</a:t>
            </a:r>
            <a:br>
              <a:rPr lang="ar-JO" sz="4400" b="1" dirty="0">
                <a:solidFill>
                  <a:schemeClr val="tx1"/>
                </a:solidFill>
                <a:latin typeface="Arabic Typesetting" pitchFamily="66" charset="-78"/>
                <a:cs typeface="Arabic Typesetting" pitchFamily="66" charset="-78"/>
              </a:rPr>
            </a:br>
            <a:r>
              <a:rPr lang="ar-JO" sz="4400" b="1" dirty="0">
                <a:solidFill>
                  <a:schemeClr val="tx1"/>
                </a:solidFill>
                <a:latin typeface="Arabic Typesetting" pitchFamily="66" charset="-78"/>
                <a:cs typeface="Arabic Typesetting" pitchFamily="66" charset="-78"/>
              </a:rPr>
              <a:t>تحدّاهم أن يأتوا بمثل القرآن كله فعجزوا، ثمّ بعشر سور مثله فعجزوا، ثمّ بسورة مثله فعجزوا، ثم يسورة من مثله(أي فيها بعض وجوه الإعجاز،وليس جميعها) فعجزوا كذلك، قال تعالى «أَم يَقولون تقوله بل لا يؤمنون فليأتوا بحديث مثله إن كانوا صدقين» . وقال تعالى: «أم يقولون افتراه قُل قأتُوا بعشر سور مثله مُفتريات» </a:t>
            </a:r>
            <a:r>
              <a:rPr lang="ar-JO" sz="4400" b="1" dirty="0" smtClean="0">
                <a:solidFill>
                  <a:schemeClr val="tx1"/>
                </a:solidFill>
                <a:latin typeface="Arabic Typesetting" pitchFamily="66" charset="-78"/>
                <a:cs typeface="Arabic Typesetting" pitchFamily="66" charset="-78"/>
              </a:rPr>
              <a:t/>
            </a:r>
            <a:br>
              <a:rPr lang="ar-JO" sz="4400" b="1" dirty="0" smtClean="0">
                <a:solidFill>
                  <a:schemeClr val="tx1"/>
                </a:solidFill>
                <a:latin typeface="Arabic Typesetting" pitchFamily="66" charset="-78"/>
                <a:cs typeface="Arabic Typesetting" pitchFamily="66" charset="-78"/>
              </a:rPr>
            </a:br>
            <a:r>
              <a:rPr lang="ar-JO" sz="4400" b="1" dirty="0" smtClean="0">
                <a:solidFill>
                  <a:schemeClr val="tx1"/>
                </a:solidFill>
                <a:latin typeface="Arabic Typesetting" pitchFamily="66" charset="-78"/>
                <a:cs typeface="Arabic Typesetting" pitchFamily="66" charset="-78"/>
              </a:rPr>
              <a:t>وقال تعالى : «أم يقولون افتراه قل فأتوا بسورة مِثله» وقال تعالى: «وإن كنتم في ريب مما نزلنا على عبدنِا فأتوا بِسورة مِن مثله وادعوا شُهداءكم من دون الله إن كنتم صادقين» </a:t>
            </a:r>
            <a:endParaRPr lang="en-AU" dirty="0">
              <a:solidFill>
                <a:schemeClr val="tx1"/>
              </a:solidFill>
              <a:latin typeface="Arabic Typesetting" pitchFamily="66" charset="-78"/>
              <a:cs typeface="Arabic Typesetting" pitchFamily="66" charset="-78"/>
            </a:endParaRPr>
          </a:p>
        </p:txBody>
      </p:sp>
    </p:spTree>
    <p:extLst>
      <p:ext uri="{BB962C8B-B14F-4D97-AF65-F5344CB8AC3E}">
        <p14:creationId xmlns:p14="http://schemas.microsoft.com/office/powerpoint/2010/main" xmlns="" val="2861642787"/>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6624736"/>
          </a:xfrm>
        </p:spPr>
        <p:txBody>
          <a:bodyPr>
            <a:normAutofit fontScale="90000"/>
          </a:bodyPr>
          <a:lstStyle/>
          <a:p>
            <a:pPr algn="r"/>
            <a:r>
              <a:rPr lang="ar-JO" b="1" dirty="0" smtClean="0">
                <a:solidFill>
                  <a:schemeClr val="tx1"/>
                </a:solidFill>
                <a:latin typeface="Arabic Typesetting" pitchFamily="66" charset="-78"/>
                <a:cs typeface="Arabic Typesetting" pitchFamily="66" charset="-78"/>
              </a:rPr>
              <a:t>2 أخبر الله تعالى في كتابه أن أعظم شهادة على صدق نبّوة مجمد صلى الله عليه وسلم هي شهادة الله له فقال : «قل أي شيء أكبر شهادة قل الله شهيدُ بيني وبينكم».</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3 إن الرسول صلى الله عليه وسلم أُمّيٌّ، لم يكن يعرف القراءة و الكتابة، فمن أين له لو لم يكن مرسلاً من عند الله أن يأتي بالقرآن العظيم، قال تعالى: «فأمنوا بالله ورسوله النبي الأمّيّ» .</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4 معرفة أهل الكتاب لنبوته صلى الله عليه وسلم وبشارة كتبهم به قال تعالى على لسان عيسى :</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«ومبشراً برسولٍ يأتي من بعدي اسمه أحمد» وقال تعالى : «الذين يتبعون الرسول النبي الأميّ الذي يجدونه مكتوباً عندهم في التوراة والإنجيل»</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5 أوجب الله تعالى طاعة رسوله صلى الله عليه وسلم ومحبته، وجعل طاعته طاعة له، قال تعال: «من يطع الرسول فقد أطاع الله» وقال تعالى: «قل أن كنتم تحبون الله فاتبعوني يحببكم الله ويغفر لكم ذنوبكم» </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 </a:t>
            </a:r>
            <a:endParaRPr lang="en-AU" b="1" dirty="0">
              <a:solidFill>
                <a:schemeClr val="tx1"/>
              </a:solidFill>
              <a:latin typeface="Arabic Typesetting" pitchFamily="66" charset="-78"/>
              <a:cs typeface="Arabic Typesetting" pitchFamily="66" charset="-78"/>
            </a:endParaRPr>
          </a:p>
        </p:txBody>
      </p:sp>
    </p:spTree>
    <p:extLst>
      <p:ext uri="{BB962C8B-B14F-4D97-AF65-F5344CB8AC3E}">
        <p14:creationId xmlns:p14="http://schemas.microsoft.com/office/powerpoint/2010/main" xmlns="" val="2099422639"/>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4528" cy="6552728"/>
          </a:xfrm>
        </p:spPr>
        <p:txBody>
          <a:bodyPr/>
          <a:lstStyle/>
          <a:p>
            <a:pPr algn="r"/>
            <a:r>
              <a:rPr lang="ar-JO" b="1" dirty="0" smtClean="0">
                <a:solidFill>
                  <a:schemeClr val="tx1"/>
                </a:solidFill>
                <a:latin typeface="Arabic Typesetting" pitchFamily="66" charset="-78"/>
                <a:cs typeface="Arabic Typesetting" pitchFamily="66" charset="-78"/>
              </a:rPr>
              <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1 قال رسول الله صلى الله عليه وسلم: «ما من نبي من الأنبياء إلا أُعطِي من الآيات ما مِثلُه آمن عليه البَشر، وإنما كان الذي أُوتيته وحياً أَوحاه الله إلي، فأرجو أن أكون أكثرهم تابعاً يوم القيامة»</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2 عن أبي هريرة رضي الله عنه أن الرسول صلى الله عليه وسلم قال: «أُرسلت إلى الخلق كافة وختم بي النبيون» </a:t>
            </a:r>
            <a:br>
              <a:rPr lang="ar-JO" b="1" dirty="0" smtClean="0">
                <a:solidFill>
                  <a:schemeClr val="tx1"/>
                </a:solidFill>
                <a:latin typeface="Arabic Typesetting" pitchFamily="66" charset="-78"/>
                <a:cs typeface="Arabic Typesetting" pitchFamily="66" charset="-78"/>
              </a:rPr>
            </a:br>
            <a:r>
              <a:rPr lang="ar-JO" b="1" dirty="0">
                <a:solidFill>
                  <a:schemeClr val="tx1"/>
                </a:solidFill>
                <a:latin typeface="Arabic Typesetting" pitchFamily="66" charset="-78"/>
                <a:cs typeface="Arabic Typesetting" pitchFamily="66" charset="-78"/>
              </a:rPr>
              <a:t/>
            </a:r>
            <a:br>
              <a:rPr lang="ar-JO" b="1" dirty="0">
                <a:solidFill>
                  <a:schemeClr val="tx1"/>
                </a:solidFill>
                <a:latin typeface="Arabic Typesetting" pitchFamily="66" charset="-78"/>
                <a:cs typeface="Arabic Typesetting" pitchFamily="66" charset="-78"/>
              </a:rPr>
            </a:br>
            <a:endParaRPr lang="en-AU" b="1" dirty="0">
              <a:solidFill>
                <a:schemeClr val="tx1"/>
              </a:solidFill>
              <a:latin typeface="Arabic Typesetting" pitchFamily="66" charset="-78"/>
              <a:cs typeface="Arabic Typesetting" pitchFamily="66" charset="-78"/>
            </a:endParaRPr>
          </a:p>
        </p:txBody>
      </p:sp>
      <p:sp>
        <p:nvSpPr>
          <p:cNvPr id="3" name="Cloud 2"/>
          <p:cNvSpPr/>
          <p:nvPr/>
        </p:nvSpPr>
        <p:spPr>
          <a:xfrm>
            <a:off x="2879367" y="35705"/>
            <a:ext cx="5904656" cy="1800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JO" sz="4000" dirty="0" smtClean="0">
                <a:latin typeface="Arabic Typesetting" pitchFamily="66" charset="-78"/>
                <a:cs typeface="Arabic Typesetting" pitchFamily="66" charset="-78"/>
              </a:rPr>
              <a:t>ثانياً</a:t>
            </a:r>
            <a:r>
              <a:rPr lang="ar-JO" sz="4000" dirty="0">
                <a:latin typeface="Arabic Typesetting" pitchFamily="66" charset="-78"/>
                <a:cs typeface="Arabic Typesetting" pitchFamily="66" charset="-78"/>
              </a:rPr>
              <a:t>: الأدلّة من السنة النّبويّة :</a:t>
            </a:r>
            <a:endParaRPr lang="en-AU" sz="4000" dirty="0">
              <a:latin typeface="Arabic Typesetting" pitchFamily="66" charset="-78"/>
              <a:cs typeface="Arabic Typesetting" pitchFamily="66" charset="-78"/>
            </a:endParaRPr>
          </a:p>
        </p:txBody>
      </p:sp>
    </p:spTree>
    <p:extLst>
      <p:ext uri="{BB962C8B-B14F-4D97-AF65-F5344CB8AC3E}">
        <p14:creationId xmlns:p14="http://schemas.microsoft.com/office/powerpoint/2010/main" xmlns="" val="11978615"/>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6624736"/>
          </a:xfrm>
        </p:spPr>
        <p:txBody>
          <a:bodyPr/>
          <a:lstStyle/>
          <a:p>
            <a:pPr algn="r"/>
            <a:r>
              <a:rPr lang="ar-JO" b="1" dirty="0" smtClean="0">
                <a:solidFill>
                  <a:schemeClr val="tx1"/>
                </a:solidFill>
                <a:latin typeface="Arabic Typesetting" pitchFamily="66" charset="-78"/>
                <a:cs typeface="Arabic Typesetting" pitchFamily="66" charset="-78"/>
              </a:rPr>
              <a:t> 1 المعجزة الكبرى التي تثبت نبوة محمد صلى الله عليه وسلم هي القرآن الكريم إلا أن الله أيده بمعجزات  مادية تكريماً له ودليلاً على صدق نبوته منها:</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أ. انشقاق القمر قال تعالى: «اقتربت الساعة وانشق القمر» </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ب. سلام الشّجرة والحجر عليه ،عن جابر بن سمرة رضي الله عنه أن الرسول صلى الله عليه وسلم قال: «إني لأعرف حجراً بمكة كان يسلم عليّ قبل أن أبعث إني لأعرفه الآن»</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ج.حنين الجذع إليه، عن جابر بن عبد الله رضي لله عنه قال : «كان جذعٌ يقوم إليه النبي صلى الله عليه وسلم فلما وضع له المنبر سمعنا للجذع مثل أصوات العشار،حتى نزل النبي صلى الله عليه وسلم فوضع يده عليه» </a:t>
            </a:r>
            <a:endParaRPr lang="en-AU" b="1" dirty="0">
              <a:solidFill>
                <a:schemeClr val="tx1"/>
              </a:solidFill>
              <a:latin typeface="Arabic Typesetting" pitchFamily="66" charset="-78"/>
              <a:cs typeface="Arabic Typesetting" pitchFamily="66" charset="-78"/>
            </a:endParaRPr>
          </a:p>
        </p:txBody>
      </p:sp>
      <p:sp>
        <p:nvSpPr>
          <p:cNvPr id="3" name="Left Arrow 2"/>
          <p:cNvSpPr/>
          <p:nvPr/>
        </p:nvSpPr>
        <p:spPr>
          <a:xfrm>
            <a:off x="3464946" y="0"/>
            <a:ext cx="5544616" cy="17149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JO" sz="4000" dirty="0" smtClean="0">
                <a:latin typeface="Arabic Typesetting" pitchFamily="66" charset="-78"/>
                <a:cs typeface="Arabic Typesetting" pitchFamily="66" charset="-78"/>
              </a:rPr>
              <a:t>الأدلة العقلية على نبوّة  محمد صلى الله عليه وسلم</a:t>
            </a:r>
            <a:endParaRPr lang="en-AU" sz="4000" dirty="0">
              <a:latin typeface="Arial" pitchFamily="34" charset="0"/>
              <a:cs typeface="Arial" pitchFamily="34" charset="0"/>
            </a:endParaRPr>
          </a:p>
        </p:txBody>
      </p:sp>
    </p:spTree>
    <p:extLst>
      <p:ext uri="{BB962C8B-B14F-4D97-AF65-F5344CB8AC3E}">
        <p14:creationId xmlns:p14="http://schemas.microsoft.com/office/powerpoint/2010/main" xmlns="" val="2663892155"/>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6624736"/>
          </a:xfrm>
        </p:spPr>
        <p:txBody>
          <a:bodyPr/>
          <a:lstStyle/>
          <a:p>
            <a:pPr algn="r"/>
            <a:r>
              <a:rPr lang="ar-JO" b="1" dirty="0" smtClean="0">
                <a:solidFill>
                  <a:schemeClr val="tx1"/>
                </a:solidFill>
                <a:latin typeface="Arabic Typesetting" pitchFamily="66" charset="-78"/>
                <a:cs typeface="Arabic Typesetting" pitchFamily="66" charset="-78"/>
              </a:rPr>
              <a:t>2 انتشار الإسلام في فترة قصيرة : فمن المعلوم أن النبي عليه السلام بدأ دعوته بمفرده ثم آمن معه نفر قليل من الناس وتعرض لصنوف الأذى فما صده ذلك عن دينه واستمر في دعوته حتى انتصر وانتشر هذا الدين وفي غضون ثلاثة وعشرين عاماً كان الإسلام قد انتشر في جميع الجزيرة العرب </a:t>
            </a:r>
            <a:br>
              <a:rPr lang="ar-JO" b="1" dirty="0" smtClean="0">
                <a:solidFill>
                  <a:schemeClr val="tx1"/>
                </a:solidFill>
                <a:latin typeface="Arabic Typesetting" pitchFamily="66" charset="-78"/>
                <a:cs typeface="Arabic Typesetting" pitchFamily="66" charset="-78"/>
              </a:rPr>
            </a:br>
            <a:r>
              <a:rPr lang="ar-JO" b="1" dirty="0" smtClean="0">
                <a:solidFill>
                  <a:schemeClr val="tx1"/>
                </a:solidFill>
                <a:latin typeface="Arabic Typesetting" pitchFamily="66" charset="-78"/>
                <a:cs typeface="Arabic Typesetting" pitchFamily="66" charset="-78"/>
              </a:rPr>
              <a:t>3 النظم والشرائع التي جاء بها النبي صلى الله عليه وسلم دليل عى صدقه فهي شاملة لكافة مناحي الحياة سواء ما يتعلق بالفرد أو المجتمع وفي شتى المجالات (كالعقيدة،والعبادة،والأخلاق ...الخ) قال تعالى: «ونزلنا عليك الكتاب تبيانا لكل شيء»</a:t>
            </a:r>
            <a:br>
              <a:rPr lang="ar-JO" b="1" dirty="0" smtClean="0">
                <a:solidFill>
                  <a:schemeClr val="tx1"/>
                </a:solidFill>
                <a:latin typeface="Arabic Typesetting" pitchFamily="66" charset="-78"/>
                <a:cs typeface="Arabic Typesetting" pitchFamily="66" charset="-78"/>
              </a:rPr>
            </a:br>
            <a:r>
              <a:rPr lang="ar-JO" b="1" dirty="0">
                <a:solidFill>
                  <a:schemeClr val="tx1"/>
                </a:solidFill>
                <a:latin typeface="Arabic Typesetting" pitchFamily="66" charset="-78"/>
                <a:cs typeface="Arabic Typesetting" pitchFamily="66" charset="-78"/>
              </a:rPr>
              <a:t> </a:t>
            </a:r>
            <a:r>
              <a:rPr lang="ar-JO" b="1" dirty="0" smtClean="0">
                <a:solidFill>
                  <a:schemeClr val="tx1"/>
                </a:solidFill>
                <a:latin typeface="Arabic Typesetting" pitchFamily="66" charset="-78"/>
                <a:cs typeface="Arabic Typesetting" pitchFamily="66" charset="-78"/>
              </a:rPr>
              <a:t>         </a:t>
            </a:r>
            <a:r>
              <a:rPr lang="ar-JO" b="1" dirty="0" smtClean="0">
                <a:solidFill>
                  <a:schemeClr val="tx1"/>
                </a:solidFill>
                <a:latin typeface="Arabic Typesetting" pitchFamily="66" charset="-78"/>
                <a:cs typeface="Arabic Typesetting" pitchFamily="66" charset="-78"/>
                <a:sym typeface="Wingdings" pitchFamily="2" charset="2"/>
              </a:rPr>
              <a:t>        </a:t>
            </a:r>
            <a:r>
              <a:rPr lang="ar-JO" b="1" dirty="0" smtClean="0">
                <a:solidFill>
                  <a:schemeClr val="tx1"/>
                </a:solidFill>
                <a:latin typeface="Arabic Typesetting" pitchFamily="66" charset="-78"/>
                <a:cs typeface="Arabic Typesetting" pitchFamily="66" charset="-78"/>
              </a:rPr>
              <a:t>                    </a:t>
            </a:r>
            <a:r>
              <a:rPr lang="en-AU" b="1" dirty="0" smtClean="0">
                <a:solidFill>
                  <a:schemeClr val="tx1"/>
                </a:solidFill>
                <a:latin typeface="Arabic Typesetting" pitchFamily="66" charset="-78"/>
                <a:cs typeface="Arabic Typesetting" pitchFamily="66" charset="-78"/>
              </a:rPr>
              <a:t>    </a:t>
            </a:r>
            <a:endParaRPr lang="en-AU" b="1" dirty="0">
              <a:solidFill>
                <a:schemeClr val="tx1"/>
              </a:solidFill>
              <a:latin typeface="Arabic Typesetting" pitchFamily="66" charset="-78"/>
              <a:cs typeface="Arabic Typesetting" pitchFamily="66" charset="-78"/>
            </a:endParaRPr>
          </a:p>
        </p:txBody>
      </p:sp>
      <p:sp>
        <p:nvSpPr>
          <p:cNvPr id="3" name="Smiley Face 2"/>
          <p:cNvSpPr/>
          <p:nvPr/>
        </p:nvSpPr>
        <p:spPr>
          <a:xfrm>
            <a:off x="125697" y="116632"/>
            <a:ext cx="1152128" cy="108012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xmlns="" val="3748215852"/>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ou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واف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1449</TotalTime>
  <Words>227</Words>
  <Application>Microsoft Office PowerPoint</Application>
  <PresentationFormat>عرض على الشاشة (3:4)‏</PresentationFormat>
  <Paragraphs>12</Paragraphs>
  <Slides>7</Slides>
  <Notes>1</Notes>
  <HiddenSlides>0</HiddenSlides>
  <MMClips>0</MMClips>
  <ScaleCrop>false</ScaleCrop>
  <HeadingPairs>
    <vt:vector size="4" baseType="variant">
      <vt:variant>
        <vt:lpstr>سمة</vt:lpstr>
      </vt:variant>
      <vt:variant>
        <vt:i4>1</vt:i4>
      </vt:variant>
      <vt:variant>
        <vt:lpstr>عناوين الشرائح</vt:lpstr>
      </vt:variant>
      <vt:variant>
        <vt:i4>7</vt:i4>
      </vt:variant>
    </vt:vector>
  </HeadingPairs>
  <TitlesOfParts>
    <vt:vector size="8" baseType="lpstr">
      <vt:lpstr>Equity</vt:lpstr>
      <vt:lpstr>نبوّة محمّدصلى الله عليه وسلم بين النّقل والعقل </vt:lpstr>
      <vt:lpstr>اقتضت حكمة الله تعالى أن يؤيّد رسله بمعجزات  تدّل على صدق نبوّتهم، فلولا المعجزة لادَّعى النّبوة من شاء، وقد كان تأييده لرسله السّابقين بمعجزات حسية، كعصا موسى عليه السلام، وفلق البحر له. وإبراء الأكمة والأبرص، وإحياء الموتى بإذن الله تعالى، لعيسى عليه السلام، وقد كانت معجزات مؤقتة لأقوامهم خاصّة. -وشاء الله عّز وجل أن تكون معجزة محمد صلى الله عليه وسلم  معجزة عقلية عامَّة لكل زمان ومكان،وتلك هي المعجزة القرآن الكريم بلغته الرفيعة، وأساليبه البيانية التي أعجزت العالم ولا تزال، لذا قانت على صدق نبوته أدلّة من القرآن والسنة (أدلّة نقلية)، وأخرى يتواصل إليها العقل (أدلة عقلية)  فالدليل النقلي: هوما جاء في القران و السنة النبوية من الدلالة على نبوة سيدنا محمد صلى الله عليه وسلم   الدليل النقلي: فهو ما أدركه العقل وأرشد إليه من الأدلة على نبوة سيدنا محمد صلى الله عليه وسلم </vt:lpstr>
      <vt:lpstr>الأدلة النقّلية على نبوّة محمّد صلى الله عليه وسلم : اولاً:الأدلّة من القرآن الكريم : 1.إن أعظم دليل على نبوة سيدنا محمّد صلى الله عليه وسلم هو القرآن الكريم الذي هو معجزته الكبرى التي تحدّى النّاس بها فعجزوا واستمر عجزهم. تحدّاهم أن يأتوا بمثل القرآن كله فعجزوا، ثمّ بعشر سور مثله فعجزوا، ثمّ بسورة مثله فعجزوا، ثم يسورة من مثله(أي فيها بعض وجوه الإعجاز،وليس جميعها) فعجزوا كذلك، قال تعالى «أَم يَقولون تقوله بل لا يؤمنون فليأتوا بحديث مثله إن كانوا صدقين» . وقال تعالى: «أم يقولون افتراه قُل قأتُوا بعشر سور مثله مُفتريات»  وقال تعالى : «أم يقولون افتراه قل فأتوا بسورة مِثله» وقال تعالى: «وإن كنتم في ريب مما نزلنا على عبدنِا فأتوا بِسورة مِن مثله وادعوا شُهداءكم من دون الله إن كنتم صادقين» </vt:lpstr>
      <vt:lpstr>2 أخبر الله تعالى في كتابه أن أعظم شهادة على صدق نبّوة مجمد صلى الله عليه وسلم هي شهادة الله له فقال : «قل أي شيء أكبر شهادة قل الله شهيدُ بيني وبينكم». 3 إن الرسول صلى الله عليه وسلم أُمّيٌّ، لم يكن يعرف القراءة و الكتابة، فمن أين له لو لم يكن مرسلاً من عند الله أن يأتي بالقرآن العظيم، قال تعالى: «فأمنوا بالله ورسوله النبي الأمّيّ» . 4 معرفة أهل الكتاب لنبوته صلى الله عليه وسلم وبشارة كتبهم به قال تعالى على لسان عيسى : «ومبشراً برسولٍ يأتي من بعدي اسمه أحمد» وقال تعالى : «الذين يتبعون الرسول النبي الأميّ الذي يجدونه مكتوباً عندهم في التوراة والإنجيل» 5 أوجب الله تعالى طاعة رسوله صلى الله عليه وسلم ومحبته، وجعل طاعته طاعة له، قال تعال: «من يطع الرسول فقد أطاع الله» وقال تعالى: «قل أن كنتم تحبون الله فاتبعوني يحببكم الله ويغفر لكم ذنوبكم»   </vt:lpstr>
      <vt:lpstr> 1 قال رسول الله صلى الله عليه وسلم: «ما من نبي من الأنبياء إلا أُعطِي من الآيات ما مِثلُه آمن عليه البَشر، وإنما كان الذي أُوتيته وحياً أَوحاه الله إلي، فأرجو أن أكون أكثرهم تابعاً يوم القيامة» 2 عن أبي هريرة رضي الله عنه أن الرسول صلى الله عليه وسلم قال: «أُرسلت إلى الخلق كافة وختم بي النبيون»   </vt:lpstr>
      <vt:lpstr> 1 المعجزة الكبرى التي تثبت نبوة محمد صلى الله عليه وسلم هي القرآن الكريم إلا أن الله أيده بمعجزات  مادية تكريماً له ودليلاً على صدق نبوته منها: أ. انشقاق القمر قال تعالى: «اقتربت الساعة وانشق القمر»  ب. سلام الشّجرة والحجر عليه ،عن جابر بن سمرة رضي الله عنه أن الرسول صلى الله عليه وسلم قال: «إني لأعرف حجراً بمكة كان يسلم عليّ قبل أن أبعث إني لأعرفه الآن» ج.حنين الجذع إليه، عن جابر بن عبد الله رضي لله عنه قال : «كان جذعٌ يقوم إليه النبي صلى الله عليه وسلم فلما وضع له المنبر سمعنا للجذع مثل أصوات العشار،حتى نزل النبي صلى الله عليه وسلم فوضع يده عليه» </vt:lpstr>
      <vt:lpstr>2 انتشار الإسلام في فترة قصيرة : فمن المعلوم أن النبي عليه السلام بدأ دعوته بمفرده ثم آمن معه نفر قليل من الناس وتعرض لصنوف الأذى فما صده ذلك عن دينه واستمر في دعوته حتى انتصر وانتشر هذا الدين وفي غضون ثلاثة وعشرين عاماً كان الإسلام قد انتشر في جميع الجزيرة العرب  3 النظم والشرائع التي جاء بها النبي صلى الله عليه وسلم دليل عى صدقه فهي شاملة لكافة مناحي الحياة سواء ما يتعلق بالفرد أو المجتمع وفي شتى المجالات (كالعقيدة،والعبادة،والأخلاق ...الخ) قال تعالى: «ونزلنا عليك الكتاب تبيانا لكل شيء»            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نبوّة محمّدصلى الله عليه وسلم بين النّقل والعقل</dc:title>
  <dc:creator>asus</dc:creator>
  <cp:lastModifiedBy>Double Click User</cp:lastModifiedBy>
  <cp:revision>13</cp:revision>
  <dcterms:created xsi:type="dcterms:W3CDTF">2019-04-09T17:10:05Z</dcterms:created>
  <dcterms:modified xsi:type="dcterms:W3CDTF">2020-01-23T13:45:53Z</dcterms:modified>
</cp:coreProperties>
</file>