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sldIdLst>
    <p:sldId id="256" r:id="rId2"/>
    <p:sldId id="257" r:id="rId3"/>
    <p:sldId id="258" r:id="rId4"/>
    <p:sldId id="267" r:id="rId5"/>
    <p:sldId id="259" r:id="rId6"/>
    <p:sldId id="268" r:id="rId7"/>
    <p:sldId id="269" r:id="rId8"/>
    <p:sldId id="278" r:id="rId9"/>
    <p:sldId id="270" r:id="rId10"/>
    <p:sldId id="279" r:id="rId11"/>
    <p:sldId id="271" r:id="rId12"/>
    <p:sldId id="274" r:id="rId13"/>
    <p:sldId id="272" r:id="rId14"/>
    <p:sldId id="275" r:id="rId15"/>
    <p:sldId id="261" r:id="rId16"/>
    <p:sldId id="277" r:id="rId17"/>
    <p:sldId id="262" r:id="rId18"/>
    <p:sldId id="280" r:id="rId19"/>
    <p:sldId id="276" r:id="rId20"/>
    <p:sldId id="281" r:id="rId21"/>
    <p:sldId id="282" r:id="rId22"/>
    <p:sldId id="263" r:id="rId23"/>
    <p:sldId id="264" r:id="rId24"/>
    <p:sldId id="265" r:id="rId25"/>
    <p:sldId id="266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9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2934E1-F8A9-4934-BFA8-320BE82B2609}" type="datetimeFigureOut">
              <a:rPr lang="ar-SA" smtClean="0"/>
              <a:pPr/>
              <a:t>1/28/1439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2BDE2CB-01D9-46D0-B1FB-E086795BDB0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dissolve/>
  </p:transition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071802" y="2214554"/>
            <a:ext cx="3357586" cy="1223954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5857892"/>
            <a:ext cx="3265338" cy="823930"/>
          </a:xfrm>
        </p:spPr>
        <p:txBody>
          <a:bodyPr/>
          <a:lstStyle/>
          <a:p>
            <a:r>
              <a:rPr lang="ar-SA" b="1" dirty="0" smtClean="0">
                <a:solidFill>
                  <a:srgbClr val="FF0066"/>
                </a:solidFill>
              </a:rPr>
              <a:t>الدرس التاسع </a:t>
            </a:r>
            <a:endParaRPr lang="ar-SA" b="1" dirty="0">
              <a:solidFill>
                <a:srgbClr val="FF0066"/>
              </a:solidFill>
            </a:endParaRPr>
          </a:p>
        </p:txBody>
      </p:sp>
      <p:sp>
        <p:nvSpPr>
          <p:cNvPr id="4" name="شريط إلى الأسفل 3"/>
          <p:cNvSpPr/>
          <p:nvPr/>
        </p:nvSpPr>
        <p:spPr>
          <a:xfrm>
            <a:off x="827584" y="1700808"/>
            <a:ext cx="6984776" cy="2520280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السَّنَدُ والمَتْن </a:t>
            </a:r>
            <a:endParaRPr lang="ar-SA" sz="44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 </a:t>
            </a:r>
            <a:endParaRPr lang="ar-SA" dirty="0" smtClean="0"/>
          </a:p>
          <a:p>
            <a:endParaRPr lang="ar-SA" sz="4000" b="1" dirty="0" smtClean="0">
              <a:solidFill>
                <a:srgbClr val="FF0066"/>
              </a:solidFill>
            </a:endParaRPr>
          </a:p>
          <a:p>
            <a:r>
              <a:rPr lang="ar-SA" sz="4000" b="1" dirty="0" smtClean="0">
                <a:solidFill>
                  <a:srgbClr val="FF0066"/>
                </a:solidFill>
              </a:rPr>
              <a:t>{</a:t>
            </a:r>
            <a:r>
              <a:rPr lang="ar-SA" sz="4000" b="1" dirty="0" smtClean="0">
                <a:solidFill>
                  <a:srgbClr val="FF0066"/>
                </a:solidFill>
              </a:rPr>
              <a:t>كُنتُمْ خَيْرَ أُمَّةٍ أُخْرِجَتْ </a:t>
            </a:r>
            <a:r>
              <a:rPr lang="ar-SA" sz="4000" b="1" dirty="0" smtClean="0">
                <a:solidFill>
                  <a:srgbClr val="FF0066"/>
                </a:solidFill>
              </a:rPr>
              <a:t>لِلنَّاسِ}آل </a:t>
            </a:r>
            <a:r>
              <a:rPr lang="ar-SA" sz="4000" b="1" dirty="0" err="1" smtClean="0">
                <a:solidFill>
                  <a:srgbClr val="FF0066"/>
                </a:solidFill>
              </a:rPr>
              <a:t>عمران11</a:t>
            </a:r>
            <a:r>
              <a:rPr lang="ar-SA" dirty="0" err="1" smtClean="0">
                <a:solidFill>
                  <a:srgbClr val="FF0066"/>
                </a:solidFill>
              </a:rPr>
              <a:t>0</a:t>
            </a:r>
            <a:endParaRPr lang="ar-SA" dirty="0" smtClean="0">
              <a:solidFill>
                <a:srgbClr val="FF0066"/>
              </a:solidFill>
            </a:endParaRPr>
          </a:p>
          <a:p>
            <a:endParaRPr lang="ar-SA" dirty="0" smtClean="0">
              <a:solidFill>
                <a:srgbClr val="FF0066"/>
              </a:solidFill>
            </a:endParaRPr>
          </a:p>
          <a:p>
            <a:r>
              <a:rPr lang="ar-SA" sz="3600" b="1" dirty="0" smtClean="0">
                <a:solidFill>
                  <a:srgbClr val="FF0066"/>
                </a:solidFill>
              </a:rPr>
              <a:t>ومن أشهر الصحابة رواة </a:t>
            </a:r>
            <a:r>
              <a:rPr lang="ar-SA" sz="3600" b="1" dirty="0" err="1" smtClean="0">
                <a:solidFill>
                  <a:srgbClr val="FF0066"/>
                </a:solidFill>
              </a:rPr>
              <a:t>الحديث </a:t>
            </a:r>
            <a:r>
              <a:rPr lang="ar-SA" sz="3600" b="1" dirty="0" smtClean="0">
                <a:solidFill>
                  <a:srgbClr val="FF0066"/>
                </a:solidFill>
              </a:rPr>
              <a:t>: أبو </a:t>
            </a:r>
            <a:r>
              <a:rPr lang="ar-SA" sz="3600" b="1" dirty="0" err="1" smtClean="0">
                <a:solidFill>
                  <a:srgbClr val="FF0066"/>
                </a:solidFill>
              </a:rPr>
              <a:t>هريرة </a:t>
            </a:r>
            <a:r>
              <a:rPr lang="ar-SA" sz="3600" b="1" dirty="0" smtClean="0">
                <a:solidFill>
                  <a:srgbClr val="FF0066"/>
                </a:solidFill>
              </a:rPr>
              <a:t>, </a:t>
            </a:r>
            <a:r>
              <a:rPr lang="ar-SA" sz="3600" b="1" dirty="0" err="1" smtClean="0">
                <a:solidFill>
                  <a:srgbClr val="FF0066"/>
                </a:solidFill>
              </a:rPr>
              <a:t>عائشة </a:t>
            </a:r>
            <a:r>
              <a:rPr lang="ar-SA" sz="3600" b="1" dirty="0" smtClean="0">
                <a:solidFill>
                  <a:srgbClr val="FF0066"/>
                </a:solidFill>
              </a:rPr>
              <a:t>, وعبد الله بن </a:t>
            </a:r>
            <a:r>
              <a:rPr lang="ar-SA" sz="3600" b="1" dirty="0" err="1" smtClean="0">
                <a:solidFill>
                  <a:srgbClr val="FF0066"/>
                </a:solidFill>
              </a:rPr>
              <a:t>عمر </a:t>
            </a:r>
            <a:r>
              <a:rPr lang="ar-SA" sz="3600" b="1" dirty="0" smtClean="0">
                <a:solidFill>
                  <a:srgbClr val="FF0066"/>
                </a:solidFill>
              </a:rPr>
              <a:t>, وأنس بن مالك </a:t>
            </a:r>
          </a:p>
          <a:p>
            <a:r>
              <a:rPr lang="ar-SA" dirty="0" smtClean="0">
                <a:solidFill>
                  <a:srgbClr val="FF0066"/>
                </a:solidFill>
              </a:rPr>
              <a:t> </a:t>
            </a:r>
            <a:endParaRPr lang="ar-SA" dirty="0">
              <a:solidFill>
                <a:srgbClr val="FF0066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FF0066"/>
                </a:solidFill>
              </a:rPr>
              <a:t>الصحابة </a:t>
            </a:r>
            <a:r>
              <a:rPr lang="ar-SA" sz="2000" dirty="0" smtClean="0">
                <a:solidFill>
                  <a:srgbClr val="FF0066"/>
                </a:solidFill>
              </a:rPr>
              <a:t>رضوان الله عليهم </a:t>
            </a:r>
            <a:r>
              <a:rPr lang="ar-SA" dirty="0" smtClean="0">
                <a:solidFill>
                  <a:srgbClr val="FF0066"/>
                </a:solidFill>
              </a:rPr>
              <a:t> خيرُ أجيالِ الأمَّة  </a:t>
            </a:r>
            <a:endParaRPr lang="ar-SA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شكل بيضاوي 4"/>
          <p:cNvSpPr/>
          <p:nvPr/>
        </p:nvSpPr>
        <p:spPr>
          <a:xfrm>
            <a:off x="2987824" y="332656"/>
            <a:ext cx="3168352" cy="15841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>
                <a:solidFill>
                  <a:srgbClr val="C00000"/>
                </a:solidFill>
              </a:rPr>
              <a:t>التابِعيّ</a:t>
            </a:r>
            <a:r>
              <a:rPr lang="ar-SA" dirty="0" smtClean="0"/>
              <a:t> </a:t>
            </a:r>
            <a:endParaRPr lang="ar-SA" dirty="0"/>
          </a:p>
        </p:txBody>
      </p:sp>
      <p:cxnSp>
        <p:nvCxnSpPr>
          <p:cNvPr id="9" name="رابط كسهم مستقيم 8"/>
          <p:cNvCxnSpPr>
            <a:stCxn id="5" idx="5"/>
          </p:cNvCxnSpPr>
          <p:nvPr/>
        </p:nvCxnSpPr>
        <p:spPr>
          <a:xfrm>
            <a:off x="5692181" y="1684835"/>
            <a:ext cx="1112067" cy="17441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flipH="1">
            <a:off x="2411760" y="1700808"/>
            <a:ext cx="1008112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مخطط انسيابي: رابط 12"/>
          <p:cNvSpPr/>
          <p:nvPr/>
        </p:nvSpPr>
        <p:spPr>
          <a:xfrm>
            <a:off x="5796136" y="3356992"/>
            <a:ext cx="2376264" cy="2232248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</a:rPr>
              <a:t>من لقي الصحابة 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4" name="مخطط انسيابي: رابط 13"/>
          <p:cNvSpPr/>
          <p:nvPr/>
        </p:nvSpPr>
        <p:spPr>
          <a:xfrm>
            <a:off x="971600" y="3501008"/>
            <a:ext cx="2376264" cy="2232248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C00000"/>
                </a:solidFill>
              </a:rPr>
              <a:t>وروى عنه 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ar-SA" sz="2800" dirty="0" smtClean="0"/>
              <a:t>  </a:t>
            </a:r>
            <a:r>
              <a:rPr lang="ar-SA" sz="4800" b="1" dirty="0" smtClean="0">
                <a:solidFill>
                  <a:srgbClr val="FF0066"/>
                </a:solidFill>
              </a:rPr>
              <a:t>قال </a:t>
            </a:r>
            <a:r>
              <a:rPr lang="ar-SA" sz="4800" b="1" dirty="0" err="1" smtClean="0">
                <a:solidFill>
                  <a:srgbClr val="FF0066"/>
                </a:solidFill>
              </a:rPr>
              <a:t>تعالى :</a:t>
            </a:r>
            <a:r>
              <a:rPr lang="ar-SA" sz="4800" b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ar-SA" sz="4800" b="1" dirty="0" smtClean="0">
                <a:solidFill>
                  <a:srgbClr val="FF0066"/>
                </a:solidFill>
              </a:rPr>
              <a:t>{وَالسَّابِقُونَ الأَوَّلُونَ مِنَ الْمُهَاجِرِينَ وَالأَنصَارِ </a:t>
            </a:r>
            <a:r>
              <a:rPr lang="ar-SA" sz="4800" b="1" dirty="0" smtClean="0">
                <a:solidFill>
                  <a:srgbClr val="0070C0"/>
                </a:solidFill>
              </a:rPr>
              <a:t>وَالَّذِينَ اتَّبَعُوهُم </a:t>
            </a:r>
            <a:r>
              <a:rPr lang="ar-SA" sz="4800" b="1" dirty="0" smtClean="0">
                <a:solidFill>
                  <a:srgbClr val="FF0066"/>
                </a:solidFill>
              </a:rPr>
              <a:t>بِإِحْسَانٍ رَّضِيَ اللّهُ عَنْهُمْ وَرَضُواْ </a:t>
            </a:r>
            <a:r>
              <a:rPr lang="ar-SA" sz="4800" b="1" dirty="0" err="1" smtClean="0">
                <a:solidFill>
                  <a:srgbClr val="FF0066"/>
                </a:solidFill>
              </a:rPr>
              <a:t>عَنْهُ }</a:t>
            </a:r>
            <a:r>
              <a:rPr lang="ar-SA" sz="4800" b="1" dirty="0" smtClean="0">
                <a:solidFill>
                  <a:srgbClr val="FF0066"/>
                </a:solidFill>
              </a:rPr>
              <a:t> </a:t>
            </a:r>
            <a:endParaRPr lang="ar-SA" sz="4800" b="1" dirty="0" smtClean="0">
              <a:solidFill>
                <a:srgbClr val="FF0066"/>
              </a:solidFill>
            </a:endParaRPr>
          </a:p>
          <a:p>
            <a:r>
              <a:rPr lang="ar-SA" sz="4800" b="1" dirty="0" smtClean="0">
                <a:solidFill>
                  <a:srgbClr val="7030A0"/>
                </a:solidFill>
              </a:rPr>
              <a:t>ومن أشهر التابعين من رواة </a:t>
            </a:r>
            <a:r>
              <a:rPr lang="ar-SA" sz="4800" b="1" dirty="0" err="1" smtClean="0">
                <a:solidFill>
                  <a:srgbClr val="7030A0"/>
                </a:solidFill>
              </a:rPr>
              <a:t>الحديث </a:t>
            </a:r>
            <a:r>
              <a:rPr lang="ar-SA" sz="4800" b="1" dirty="0" smtClean="0">
                <a:solidFill>
                  <a:srgbClr val="7030A0"/>
                </a:solidFill>
              </a:rPr>
              <a:t>: سعيد بن </a:t>
            </a:r>
            <a:r>
              <a:rPr lang="ar-SA" sz="4800" b="1" dirty="0" err="1" smtClean="0">
                <a:solidFill>
                  <a:srgbClr val="7030A0"/>
                </a:solidFill>
              </a:rPr>
              <a:t>المسيِّب</a:t>
            </a:r>
            <a:r>
              <a:rPr lang="ar-SA" sz="4800" b="1" dirty="0" smtClean="0">
                <a:solidFill>
                  <a:srgbClr val="7030A0"/>
                </a:solidFill>
              </a:rPr>
              <a:t> والحسن البصري </a:t>
            </a:r>
          </a:p>
          <a:p>
            <a:r>
              <a:rPr lang="ar-SA" sz="4800" b="1" dirty="0" smtClean="0">
                <a:solidFill>
                  <a:srgbClr val="FF0066"/>
                </a:solidFill>
              </a:rPr>
              <a:t> </a:t>
            </a:r>
            <a:endParaRPr lang="ar-SA" sz="4800" b="1" dirty="0">
              <a:solidFill>
                <a:srgbClr val="FF0066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2771800" y="274638"/>
            <a:ext cx="3744416" cy="149817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>
            <a:normAutofit fontScale="90000"/>
          </a:bodyPr>
          <a:lstStyle/>
          <a:p>
            <a:pPr algn="ctr"/>
            <a:r>
              <a:rPr lang="ar-SA" sz="5400" b="1" dirty="0" smtClean="0">
                <a:solidFill>
                  <a:srgbClr val="C00000"/>
                </a:solidFill>
              </a:rPr>
              <a:t>تابع التابِعيّ</a:t>
            </a:r>
            <a:r>
              <a:rPr lang="ar-SA" dirty="0" smtClean="0"/>
              <a:t> </a:t>
            </a:r>
            <a:endParaRPr lang="ar-SA" dirty="0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6084168" y="1484784"/>
            <a:ext cx="144016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H="1">
            <a:off x="2195736" y="1556792"/>
            <a:ext cx="1152128" cy="2160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عنصر نائب للمحتوى 10"/>
          <p:cNvSpPr>
            <a:spLocks noGrp="1"/>
          </p:cNvSpPr>
          <p:nvPr>
            <p:ph idx="1"/>
          </p:nvPr>
        </p:nvSpPr>
        <p:spPr>
          <a:xfrm>
            <a:off x="5724128" y="3501008"/>
            <a:ext cx="3168352" cy="1656184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</a:rPr>
              <a:t>المسلم الذي لقي التابعيّ 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2" name="عنصر نائب للمحتوى 10"/>
          <p:cNvSpPr txBox="1">
            <a:spLocks/>
          </p:cNvSpPr>
          <p:nvPr/>
        </p:nvSpPr>
        <p:spPr>
          <a:xfrm>
            <a:off x="467544" y="3645024"/>
            <a:ext cx="3168352" cy="1656184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1" anchor="ctr">
            <a:normAutofit/>
          </a:bodyPr>
          <a:lstStyle/>
          <a:p>
            <a:pPr marL="365760" marR="0" lvl="0" indent="-256032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ar-SA" sz="2800" b="1" dirty="0" smtClean="0">
                <a:solidFill>
                  <a:srgbClr val="C00000"/>
                </a:solidFill>
              </a:rPr>
              <a:t>وروى عنه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 smtClean="0">
                <a:solidFill>
                  <a:srgbClr val="FF0066"/>
                </a:solidFill>
              </a:rPr>
              <a:t>قال صلى الله عليه </a:t>
            </a:r>
            <a:r>
              <a:rPr lang="ar-SA" sz="4000" b="1" dirty="0" err="1" smtClean="0">
                <a:solidFill>
                  <a:srgbClr val="FF0066"/>
                </a:solidFill>
              </a:rPr>
              <a:t>وسلم :_</a:t>
            </a:r>
            <a:r>
              <a:rPr lang="ar-SA" sz="4000" b="1" dirty="0" smtClean="0">
                <a:solidFill>
                  <a:srgbClr val="FF0066"/>
                </a:solidFill>
              </a:rPr>
              <a:t> </a:t>
            </a:r>
          </a:p>
          <a:p>
            <a:pPr>
              <a:buNone/>
            </a:pPr>
            <a:r>
              <a:rPr lang="ar-SA" sz="4000" b="1" dirty="0" smtClean="0">
                <a:solidFill>
                  <a:srgbClr val="FF0066"/>
                </a:solidFill>
              </a:rPr>
              <a:t>( خيرُ النَّاسِ </a:t>
            </a:r>
            <a:r>
              <a:rPr lang="ar-SA" sz="4000" b="1" dirty="0" smtClean="0">
                <a:solidFill>
                  <a:srgbClr val="FF0066"/>
                </a:solidFill>
              </a:rPr>
              <a:t>قرني ثمَّ الذين </a:t>
            </a:r>
            <a:r>
              <a:rPr lang="ar-SA" sz="4000" b="1" dirty="0" smtClean="0">
                <a:solidFill>
                  <a:srgbClr val="FF0066"/>
                </a:solidFill>
              </a:rPr>
              <a:t>يَلونَهُم </a:t>
            </a:r>
            <a:r>
              <a:rPr lang="ar-SA" sz="4000" b="1" dirty="0" smtClean="0">
                <a:solidFill>
                  <a:srgbClr val="FF0066"/>
                </a:solidFill>
              </a:rPr>
              <a:t>ثمّ الذين </a:t>
            </a:r>
            <a:r>
              <a:rPr lang="ar-SA" sz="4000" b="1" dirty="0" err="1" smtClean="0">
                <a:solidFill>
                  <a:srgbClr val="FF0066"/>
                </a:solidFill>
              </a:rPr>
              <a:t>يَلونهم </a:t>
            </a:r>
            <a:r>
              <a:rPr lang="ar-SA" sz="4000" b="1" dirty="0" smtClean="0">
                <a:solidFill>
                  <a:srgbClr val="FF0066"/>
                </a:solidFill>
              </a:rPr>
              <a:t>)  </a:t>
            </a:r>
            <a:r>
              <a:rPr lang="ar-SA" sz="1800" b="1" dirty="0" smtClean="0">
                <a:solidFill>
                  <a:srgbClr val="FF0066"/>
                </a:solidFill>
              </a:rPr>
              <a:t>صحيح البخاري </a:t>
            </a:r>
            <a:endParaRPr lang="ar-SA" sz="1800" b="1" dirty="0" smtClean="0">
              <a:solidFill>
                <a:srgbClr val="FF0066"/>
              </a:solidFill>
            </a:endParaRPr>
          </a:p>
          <a:p>
            <a:r>
              <a:rPr lang="ar-SA" sz="4000" b="1" dirty="0" smtClean="0">
                <a:solidFill>
                  <a:srgbClr val="7030A0"/>
                </a:solidFill>
              </a:rPr>
              <a:t>ومن أشهر تابع التابعين من رواة </a:t>
            </a:r>
            <a:r>
              <a:rPr lang="ar-SA" sz="4000" b="1" dirty="0" err="1" smtClean="0">
                <a:solidFill>
                  <a:srgbClr val="7030A0"/>
                </a:solidFill>
              </a:rPr>
              <a:t>الحديث :</a:t>
            </a:r>
            <a:r>
              <a:rPr lang="ar-SA" sz="40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ar-SA" sz="4000" b="1" dirty="0" smtClean="0">
                <a:solidFill>
                  <a:srgbClr val="7030A0"/>
                </a:solidFill>
              </a:rPr>
              <a:t>مالك بن </a:t>
            </a:r>
            <a:r>
              <a:rPr lang="ar-SA" sz="4000" b="1" dirty="0" err="1" smtClean="0">
                <a:solidFill>
                  <a:srgbClr val="7030A0"/>
                </a:solidFill>
              </a:rPr>
              <a:t>أنس </a:t>
            </a:r>
            <a:r>
              <a:rPr lang="ar-SA" sz="4000" b="1" dirty="0" smtClean="0">
                <a:solidFill>
                  <a:srgbClr val="7030A0"/>
                </a:solidFill>
              </a:rPr>
              <a:t>, </a:t>
            </a:r>
            <a:r>
              <a:rPr lang="ar-SA" sz="4000" b="1" dirty="0" err="1" smtClean="0">
                <a:solidFill>
                  <a:srgbClr val="7030A0"/>
                </a:solidFill>
              </a:rPr>
              <a:t>والأوزاعي</a:t>
            </a:r>
            <a:r>
              <a:rPr lang="ar-SA" sz="4000" b="1" dirty="0" smtClean="0">
                <a:solidFill>
                  <a:srgbClr val="7030A0"/>
                </a:solidFill>
              </a:rPr>
              <a:t> , وعبد الله بن </a:t>
            </a:r>
            <a:r>
              <a:rPr lang="ar-SA" sz="4000" b="1" dirty="0" err="1" smtClean="0">
                <a:solidFill>
                  <a:srgbClr val="7030A0"/>
                </a:solidFill>
              </a:rPr>
              <a:t>المبارك .</a:t>
            </a:r>
            <a:r>
              <a:rPr lang="ar-SA" sz="4000" b="1" dirty="0" smtClean="0">
                <a:solidFill>
                  <a:srgbClr val="7030A0"/>
                </a:solidFill>
              </a:rPr>
              <a:t> </a:t>
            </a:r>
          </a:p>
          <a:p>
            <a:endParaRPr lang="ar-SA" sz="3200" b="1" dirty="0" smtClean="0">
              <a:solidFill>
                <a:srgbClr val="FF0000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sz="2400" dirty="0" err="1" smtClean="0"/>
              <a:t>.</a:t>
            </a:r>
            <a:r>
              <a:rPr lang="ar-SA" sz="2400" dirty="0" smtClean="0"/>
              <a:t> </a:t>
            </a:r>
          </a:p>
          <a:p>
            <a:r>
              <a:rPr lang="ar-SA" sz="4400" b="1" dirty="0" smtClean="0">
                <a:solidFill>
                  <a:srgbClr val="FF0066"/>
                </a:solidFill>
              </a:rPr>
              <a:t>الحديث </a:t>
            </a:r>
            <a:r>
              <a:rPr lang="ar-SA" sz="4400" b="1" dirty="0" err="1" smtClean="0">
                <a:solidFill>
                  <a:srgbClr val="FF0066"/>
                </a:solidFill>
              </a:rPr>
              <a:t>الصحيح :</a:t>
            </a:r>
            <a:endParaRPr lang="ar-SA" sz="44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ar-SA" sz="4400" b="1" dirty="0" smtClean="0">
                <a:solidFill>
                  <a:srgbClr val="FF0066"/>
                </a:solidFill>
              </a:rPr>
              <a:t> هو ما اتصل سنده بنقل العدل الضابط عن مثله من أول السند إلى منتهاه من غير شذوذ ولا </a:t>
            </a:r>
            <a:r>
              <a:rPr lang="ar-SA" sz="4400" b="1" dirty="0" err="1" smtClean="0">
                <a:solidFill>
                  <a:srgbClr val="FF0066"/>
                </a:solidFill>
              </a:rPr>
              <a:t>علّة </a:t>
            </a:r>
            <a:r>
              <a:rPr lang="ar-SA" sz="4400" b="1" dirty="0" smtClean="0">
                <a:solidFill>
                  <a:srgbClr val="FF0066"/>
                </a:solidFill>
              </a:rPr>
              <a:t>. </a:t>
            </a:r>
            <a:endParaRPr lang="ar-SA" sz="4400" b="1" dirty="0">
              <a:solidFill>
                <a:srgbClr val="FF0066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نجمة مكونة من 6 نقاط 3"/>
          <p:cNvSpPr/>
          <p:nvPr/>
        </p:nvSpPr>
        <p:spPr>
          <a:xfrm>
            <a:off x="2339752" y="260648"/>
            <a:ext cx="4248472" cy="1872208"/>
          </a:xfrm>
          <a:prstGeom prst="star6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</a:rPr>
              <a:t>شروط الحديث الصحيح </a:t>
            </a:r>
            <a:endParaRPr lang="ar-SA" sz="2400" b="1" dirty="0">
              <a:solidFill>
                <a:srgbClr val="FF0066"/>
              </a:solidFill>
            </a:endParaRPr>
          </a:p>
        </p:txBody>
      </p:sp>
      <p:sp>
        <p:nvSpPr>
          <p:cNvPr id="5" name="شمس 4"/>
          <p:cNvSpPr/>
          <p:nvPr/>
        </p:nvSpPr>
        <p:spPr>
          <a:xfrm>
            <a:off x="3707904" y="4077072"/>
            <a:ext cx="2232248" cy="2016224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ضبط الرواة </a:t>
            </a:r>
            <a:endParaRPr lang="ar-SA" b="1" dirty="0">
              <a:solidFill>
                <a:srgbClr val="FF0066"/>
              </a:solidFill>
            </a:endParaRPr>
          </a:p>
        </p:txBody>
      </p:sp>
      <p:sp>
        <p:nvSpPr>
          <p:cNvPr id="6" name="شمس 5"/>
          <p:cNvSpPr/>
          <p:nvPr/>
        </p:nvSpPr>
        <p:spPr>
          <a:xfrm>
            <a:off x="6911752" y="1700808"/>
            <a:ext cx="2232248" cy="2016224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اتصال السند</a:t>
            </a:r>
          </a:p>
          <a:p>
            <a:pPr algn="ctr"/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8" name="شمس 7"/>
          <p:cNvSpPr/>
          <p:nvPr/>
        </p:nvSpPr>
        <p:spPr>
          <a:xfrm>
            <a:off x="1691680" y="3429000"/>
            <a:ext cx="2232248" cy="2016224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الخلوّ من الشذوذ</a:t>
            </a:r>
            <a:endParaRPr lang="ar-SA" b="1" dirty="0">
              <a:solidFill>
                <a:srgbClr val="FF0066"/>
              </a:solidFill>
            </a:endParaRPr>
          </a:p>
        </p:txBody>
      </p:sp>
      <p:sp>
        <p:nvSpPr>
          <p:cNvPr id="9" name="شمس 8"/>
          <p:cNvSpPr/>
          <p:nvPr/>
        </p:nvSpPr>
        <p:spPr>
          <a:xfrm>
            <a:off x="0" y="2348880"/>
            <a:ext cx="2232248" cy="2016224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الخلوّ من العلّة</a:t>
            </a:r>
            <a:endParaRPr lang="ar-SA" b="1" dirty="0">
              <a:solidFill>
                <a:srgbClr val="FF0066"/>
              </a:solidFill>
            </a:endParaRPr>
          </a:p>
        </p:txBody>
      </p:sp>
      <p:cxnSp>
        <p:nvCxnSpPr>
          <p:cNvPr id="12" name="رابط كسهم مستقيم 11"/>
          <p:cNvCxnSpPr/>
          <p:nvPr/>
        </p:nvCxnSpPr>
        <p:spPr>
          <a:xfrm>
            <a:off x="6516216" y="1700808"/>
            <a:ext cx="648072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>
            <a:off x="1691680" y="1628800"/>
            <a:ext cx="79208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flipH="1">
            <a:off x="3347864" y="1700808"/>
            <a:ext cx="360040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4499992" y="2132856"/>
            <a:ext cx="144016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>
            <a:off x="5220072" y="1700808"/>
            <a:ext cx="79208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شمس 24"/>
          <p:cNvSpPr/>
          <p:nvPr/>
        </p:nvSpPr>
        <p:spPr>
          <a:xfrm>
            <a:off x="5580112" y="3068960"/>
            <a:ext cx="2232248" cy="2016224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عدالة الرواة</a:t>
            </a:r>
            <a:endParaRPr lang="ar-SA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endParaRPr lang="ar-SA" sz="3600" b="1" dirty="0" smtClean="0">
              <a:solidFill>
                <a:srgbClr val="FF0066"/>
              </a:solidFill>
            </a:endParaRPr>
          </a:p>
          <a:p>
            <a:pPr marL="624078" indent="-514350">
              <a:buFont typeface="+mj-lt"/>
              <a:buAutoNum type="arabicPeriod"/>
            </a:pPr>
            <a:endParaRPr lang="ar-SA" sz="3600" b="1" dirty="0" smtClean="0">
              <a:solidFill>
                <a:srgbClr val="FF0066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ar-SA" sz="3600" b="1" dirty="0" smtClean="0">
                <a:solidFill>
                  <a:srgbClr val="FF0066"/>
                </a:solidFill>
              </a:rPr>
              <a:t>اتصال </a:t>
            </a:r>
            <a:r>
              <a:rPr lang="ar-SA" sz="3600" b="1" dirty="0" smtClean="0">
                <a:solidFill>
                  <a:srgbClr val="FF0066"/>
                </a:solidFill>
              </a:rPr>
              <a:t>السند </a:t>
            </a:r>
            <a:r>
              <a:rPr lang="ar-SA" sz="3600" b="1" dirty="0" smtClean="0"/>
              <a:t>: إن كل راو من رواة الحديث أخذ عمن فوقه مباشرة من أول السند إلى </a:t>
            </a:r>
            <a:r>
              <a:rPr lang="ar-SA" sz="3600" b="1" dirty="0" err="1" smtClean="0"/>
              <a:t>آخره .</a:t>
            </a:r>
            <a:endParaRPr lang="ar-SA" sz="3600" b="1" dirty="0" smtClean="0"/>
          </a:p>
          <a:p>
            <a:pPr marL="624078" indent="-514350">
              <a:buNone/>
            </a:pPr>
            <a:r>
              <a:rPr lang="ar-SA" sz="3600" b="1" dirty="0" smtClean="0"/>
              <a:t> </a:t>
            </a:r>
            <a:endParaRPr lang="ar-SA" sz="2400" dirty="0" smtClean="0"/>
          </a:p>
          <a:p>
            <a:pPr marL="624078" indent="-514350">
              <a:buFont typeface="+mj-lt"/>
              <a:buAutoNum type="arabicPeriod"/>
            </a:pPr>
            <a:endParaRPr lang="ar-SA" sz="24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3200" dirty="0" smtClean="0"/>
              <a:t>                  شروط الحديث الصحيح , وهي : </a:t>
            </a:r>
            <a:endParaRPr lang="ar-SA" sz="32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None/>
            </a:pPr>
            <a:endParaRPr lang="ar-SA" sz="2800" b="1" dirty="0" smtClean="0"/>
          </a:p>
          <a:p>
            <a:pPr marL="624078" indent="-514350">
              <a:buNone/>
            </a:pPr>
            <a:endParaRPr lang="ar-SA" sz="4000" b="1" dirty="0" smtClean="0"/>
          </a:p>
          <a:p>
            <a:pPr marL="624078" indent="-514350">
              <a:buFont typeface="+mj-lt"/>
              <a:buAutoNum type="arabicPeriod"/>
            </a:pPr>
            <a:r>
              <a:rPr lang="ar-SA" sz="4000" b="1" dirty="0" smtClean="0"/>
              <a:t> </a:t>
            </a:r>
            <a:r>
              <a:rPr lang="ar-SA" sz="4000" b="1" dirty="0" smtClean="0">
                <a:solidFill>
                  <a:srgbClr val="FF0066"/>
                </a:solidFill>
              </a:rPr>
              <a:t>عدالة </a:t>
            </a:r>
            <a:r>
              <a:rPr lang="ar-SA" sz="4000" b="1" dirty="0" err="1" smtClean="0">
                <a:solidFill>
                  <a:srgbClr val="FF0066"/>
                </a:solidFill>
              </a:rPr>
              <a:t>الرواة </a:t>
            </a:r>
            <a:r>
              <a:rPr lang="ar-SA" sz="4000" b="1" dirty="0" smtClean="0"/>
              <a:t>: إن كل راو من رواة الحديث اتصف </a:t>
            </a:r>
            <a:r>
              <a:rPr lang="ar-SA" sz="4000" b="1" dirty="0" err="1" smtClean="0"/>
              <a:t>بالاسلام</a:t>
            </a:r>
            <a:r>
              <a:rPr lang="ar-SA" sz="4000" b="1" dirty="0" smtClean="0"/>
              <a:t> , </a:t>
            </a:r>
            <a:r>
              <a:rPr lang="ar-SA" sz="4000" b="1" dirty="0" err="1" smtClean="0"/>
              <a:t>والعقل </a:t>
            </a:r>
            <a:r>
              <a:rPr lang="ar-SA" sz="4000" b="1" dirty="0" smtClean="0"/>
              <a:t>, </a:t>
            </a:r>
            <a:r>
              <a:rPr lang="ar-SA" sz="4000" b="1" dirty="0" err="1" smtClean="0"/>
              <a:t>والتقوى </a:t>
            </a:r>
            <a:r>
              <a:rPr lang="ar-SA" sz="4000" b="1" dirty="0" smtClean="0"/>
              <a:t>, </a:t>
            </a:r>
            <a:r>
              <a:rPr lang="ar-SA" sz="4000" b="1" dirty="0" err="1" smtClean="0"/>
              <a:t>المروءة .</a:t>
            </a:r>
            <a:endParaRPr lang="ar-SA" sz="4000" b="1" dirty="0" smtClean="0"/>
          </a:p>
          <a:p>
            <a:pPr>
              <a:buNone/>
            </a:pPr>
            <a:r>
              <a:rPr lang="ar-SA" dirty="0" smtClean="0"/>
              <a:t>  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None/>
            </a:pPr>
            <a:endParaRPr lang="ar-SA" sz="3200" b="1" dirty="0" smtClean="0">
              <a:solidFill>
                <a:srgbClr val="FF0066"/>
              </a:solidFill>
            </a:endParaRPr>
          </a:p>
          <a:p>
            <a:pPr marL="624078" indent="-514350">
              <a:buFont typeface="+mj-lt"/>
              <a:buAutoNum type="arabicPeriod"/>
            </a:pPr>
            <a:endParaRPr lang="ar-SA" sz="4400" b="1" dirty="0" smtClean="0">
              <a:solidFill>
                <a:srgbClr val="FF0066"/>
              </a:solidFill>
            </a:endParaRPr>
          </a:p>
          <a:p>
            <a:pPr marL="624078" indent="-514350">
              <a:buNone/>
            </a:pPr>
            <a:r>
              <a:rPr lang="ar-SA" sz="4400" b="1" dirty="0" smtClean="0">
                <a:solidFill>
                  <a:srgbClr val="FF0066"/>
                </a:solidFill>
              </a:rPr>
              <a:t>ضبط </a:t>
            </a:r>
            <a:r>
              <a:rPr lang="ar-SA" sz="4400" b="1" dirty="0" err="1" smtClean="0">
                <a:solidFill>
                  <a:srgbClr val="FF0066"/>
                </a:solidFill>
              </a:rPr>
              <a:t>الرواة </a:t>
            </a:r>
            <a:r>
              <a:rPr lang="ar-SA" sz="4400" b="1" dirty="0" smtClean="0"/>
              <a:t>: إن كل روا من رواة الحديث تام </a:t>
            </a:r>
            <a:r>
              <a:rPr lang="ar-SA" sz="4400" b="1" dirty="0" err="1" smtClean="0"/>
              <a:t>الحفظ </a:t>
            </a:r>
            <a:r>
              <a:rPr lang="ar-SA" sz="4400" b="1" dirty="0" smtClean="0"/>
              <a:t>؛ أي متقن لحفظ </a:t>
            </a:r>
            <a:r>
              <a:rPr lang="ar-SA" sz="4400" b="1" dirty="0" err="1" smtClean="0"/>
              <a:t>الأحاديث .</a:t>
            </a:r>
            <a:r>
              <a:rPr lang="ar-SA" sz="4400" b="1" dirty="0" smtClean="0"/>
              <a:t> </a:t>
            </a:r>
          </a:p>
          <a:p>
            <a:pPr>
              <a:buNone/>
            </a:pP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7224" y="1643050"/>
            <a:ext cx="7467600" cy="4525963"/>
          </a:xfrm>
        </p:spPr>
        <p:txBody>
          <a:bodyPr/>
          <a:lstStyle/>
          <a:p>
            <a:pPr marL="550926" indent="-514350">
              <a:buClr>
                <a:schemeClr val="tx1"/>
              </a:buClr>
              <a:buFont typeface="Wingdings" pitchFamily="2" charset="2"/>
              <a:buChar char="Ø"/>
            </a:pPr>
            <a:endParaRPr lang="ar-SA" dirty="0" smtClean="0"/>
          </a:p>
          <a:p>
            <a:pPr marL="550926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ar-SA" sz="2800" dirty="0" smtClean="0"/>
              <a:t>يتعرف </a:t>
            </a:r>
            <a:r>
              <a:rPr lang="ar-SA" sz="2800" dirty="0" err="1" smtClean="0"/>
              <a:t>الى</a:t>
            </a:r>
            <a:r>
              <a:rPr lang="ar-SA" sz="2800" dirty="0" smtClean="0"/>
              <a:t> مفهوم السند والمتن . </a:t>
            </a:r>
          </a:p>
          <a:p>
            <a:pPr marL="550926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ar-SA" sz="2800" dirty="0" smtClean="0"/>
              <a:t>يبين معنى كل من : الصحابي , التابعي , تابع التابعي . </a:t>
            </a:r>
          </a:p>
          <a:p>
            <a:pPr marL="550926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ar-SA" sz="2800" dirty="0" smtClean="0"/>
              <a:t>يعدد شروط الحديث الصحيح . </a:t>
            </a:r>
          </a:p>
          <a:p>
            <a:pPr marL="550926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ar-SA" sz="2800" dirty="0" smtClean="0"/>
              <a:t>يتعرف </a:t>
            </a:r>
            <a:r>
              <a:rPr lang="ar-SA" sz="2800" dirty="0" err="1" smtClean="0"/>
              <a:t>الى</a:t>
            </a:r>
            <a:r>
              <a:rPr lang="ar-SA" sz="2800" dirty="0" smtClean="0"/>
              <a:t> طرق التثبت من راوية الحديث . </a:t>
            </a:r>
            <a:endParaRPr lang="ar-SA" sz="28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42852"/>
            <a:ext cx="897255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sz="3600" dirty="0" smtClean="0"/>
              <a:t>الأهداف :</a:t>
            </a:r>
            <a:br>
              <a:rPr lang="ar-SA" sz="3600" dirty="0" smtClean="0"/>
            </a:br>
            <a:r>
              <a:rPr lang="ar-SA" sz="3600" dirty="0" smtClean="0"/>
              <a:t>يتوقع من الطالب في نهاية الدرس أن :</a:t>
            </a:r>
            <a:endParaRPr lang="ar-SA" sz="3600" dirty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None/>
            </a:pPr>
            <a:r>
              <a:rPr lang="ar-SA" sz="4000" b="1" dirty="0" smtClean="0">
                <a:solidFill>
                  <a:srgbClr val="FF0066"/>
                </a:solidFill>
              </a:rPr>
              <a:t>الخلو من </a:t>
            </a:r>
            <a:r>
              <a:rPr lang="ar-SA" sz="4000" b="1" dirty="0" err="1" smtClean="0">
                <a:solidFill>
                  <a:srgbClr val="FF0066"/>
                </a:solidFill>
              </a:rPr>
              <a:t>الشذوذ </a:t>
            </a:r>
            <a:r>
              <a:rPr lang="ar-SA" sz="4000" b="1" dirty="0" err="1" smtClean="0"/>
              <a:t>:</a:t>
            </a:r>
            <a:endParaRPr lang="ar-SA" sz="4000" b="1" dirty="0" smtClean="0"/>
          </a:p>
          <a:p>
            <a:pPr marL="624078" indent="-514350">
              <a:buNone/>
            </a:pPr>
            <a:endParaRPr lang="ar-SA" sz="4000" b="1" dirty="0" smtClean="0"/>
          </a:p>
          <a:p>
            <a:pPr marL="624078" indent="-514350">
              <a:buNone/>
            </a:pPr>
            <a:r>
              <a:rPr lang="ar-SA" sz="4000" b="1" dirty="0" smtClean="0"/>
              <a:t> </a:t>
            </a:r>
            <a:r>
              <a:rPr lang="ar-SA" sz="4000" b="1" dirty="0" smtClean="0"/>
              <a:t>أن لا يخالف الراوي الثقة من هو أو ثق </a:t>
            </a:r>
            <a:r>
              <a:rPr lang="ar-SA" sz="4000" b="1" dirty="0" err="1" smtClean="0"/>
              <a:t>منه .</a:t>
            </a:r>
            <a:r>
              <a:rPr lang="ar-SA" sz="4000" b="1" dirty="0" smtClean="0"/>
              <a:t> </a:t>
            </a:r>
            <a:r>
              <a:rPr lang="ar-SA" sz="4000" dirty="0" smtClean="0"/>
              <a:t> </a:t>
            </a:r>
            <a:endParaRPr lang="ar-SA" sz="40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800" b="1" dirty="0" smtClean="0">
                <a:solidFill>
                  <a:srgbClr val="FF0066"/>
                </a:solidFill>
              </a:rPr>
              <a:t>الخلو من </a:t>
            </a:r>
            <a:r>
              <a:rPr lang="ar-SA" sz="4800" b="1" dirty="0" err="1" smtClean="0">
                <a:solidFill>
                  <a:srgbClr val="FF0066"/>
                </a:solidFill>
              </a:rPr>
              <a:t>العلة </a:t>
            </a:r>
            <a:r>
              <a:rPr lang="ar-SA" sz="4800" b="1" dirty="0" smtClean="0"/>
              <a:t>: والعلة سبب خفي يقدح في صحة </a:t>
            </a:r>
            <a:r>
              <a:rPr lang="ar-SA" sz="4800" b="1" dirty="0" err="1" smtClean="0"/>
              <a:t>الحديث </a:t>
            </a:r>
            <a:r>
              <a:rPr lang="ar-SA" sz="4800" b="1" dirty="0" smtClean="0"/>
              <a:t>, مع أن ظاهر السلامة منه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1500166" y="2786058"/>
            <a:ext cx="5786478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الحديث النبوي الشريف أقسام , وفق قوة السند والمتن منها :</a:t>
            </a:r>
          </a:p>
          <a:p>
            <a:pPr algn="ctr"/>
            <a:endParaRPr lang="ar-SA" dirty="0"/>
          </a:p>
          <a:p>
            <a:pPr marL="342900" indent="-342900" algn="ctr">
              <a:buFont typeface="+mj-lt"/>
              <a:buAutoNum type="arabicPeriod"/>
            </a:pPr>
            <a:r>
              <a:rPr lang="ar-SA" dirty="0" smtClean="0"/>
              <a:t>الحديث الصحيح .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ar-SA" dirty="0" smtClean="0"/>
              <a:t>الحديث الحسن .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ar-SA" dirty="0" smtClean="0"/>
              <a:t>الحديث الضعيف .  </a:t>
            </a:r>
            <a:endParaRPr lang="ar-SA" dirty="0"/>
          </a:p>
        </p:txBody>
      </p:sp>
      <p:sp>
        <p:nvSpPr>
          <p:cNvPr id="8" name="مخطط انسيابي: دمج 7"/>
          <p:cNvSpPr/>
          <p:nvPr/>
        </p:nvSpPr>
        <p:spPr>
          <a:xfrm>
            <a:off x="6643702" y="2071678"/>
            <a:ext cx="1785950" cy="135732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err="1" smtClean="0"/>
              <a:t>إشراقة</a:t>
            </a:r>
            <a:r>
              <a:rPr lang="ar-SA" dirty="0" smtClean="0"/>
              <a:t> : </a:t>
            </a:r>
            <a:endParaRPr lang="ar-SA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endParaRPr lang="ar-SA" dirty="0" smtClean="0"/>
          </a:p>
          <a:p>
            <a:pPr marL="624078" indent="-514350">
              <a:buFont typeface="+mj-lt"/>
              <a:buAutoNum type="arabicPeriod"/>
            </a:pPr>
            <a:r>
              <a:rPr lang="ar-SA" dirty="0" smtClean="0"/>
              <a:t> الرحلة في طلب الحديث . </a:t>
            </a:r>
          </a:p>
          <a:p>
            <a:pPr marL="624078" indent="-514350">
              <a:buFont typeface="+mj-lt"/>
              <a:buAutoNum type="arabicPeriod"/>
            </a:pPr>
            <a:r>
              <a:rPr lang="ar-SA" dirty="0" smtClean="0"/>
              <a:t> البحث في أحوال الرواة جرحاً </a:t>
            </a:r>
            <a:r>
              <a:rPr lang="ar-SA" dirty="0" err="1" smtClean="0"/>
              <a:t>و</a:t>
            </a:r>
            <a:r>
              <a:rPr lang="ar-SA" dirty="0" smtClean="0"/>
              <a:t> تعديلاً . </a:t>
            </a:r>
          </a:p>
          <a:p>
            <a:pPr marL="624078" indent="-514350">
              <a:buFont typeface="+mj-lt"/>
              <a:buAutoNum type="arabicPeriod"/>
            </a:pPr>
            <a:r>
              <a:rPr lang="ar-SA" dirty="0" smtClean="0"/>
              <a:t>جمع الروايات المختلفة للحديث الواحد , والموازنة بينها ؛ لمعرفة الأخطاء التي قد تقع من بعض الرواة . </a:t>
            </a:r>
          </a:p>
          <a:p>
            <a:pPr marL="624078" indent="-514350">
              <a:buNone/>
            </a:pPr>
            <a:endParaRPr lang="ar-SA" dirty="0" smtClean="0"/>
          </a:p>
          <a:p>
            <a:pPr marL="624078" indent="-514350">
              <a:buNone/>
            </a:pPr>
            <a:endParaRPr lang="ar-SA" dirty="0" smtClean="0"/>
          </a:p>
          <a:p>
            <a:pPr marL="624078" indent="-514350">
              <a:buNone/>
            </a:pP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000364" y="214290"/>
            <a:ext cx="6043626" cy="1143000"/>
          </a:xfrm>
        </p:spPr>
        <p:txBody>
          <a:bodyPr/>
          <a:lstStyle/>
          <a:p>
            <a:r>
              <a:rPr lang="ar-SA" dirty="0" smtClean="0"/>
              <a:t>طرق التثبيت من رواية الحديث : </a:t>
            </a:r>
            <a:endParaRPr lang="ar-SA" dirty="0"/>
          </a:p>
        </p:txBody>
      </p:sp>
      <p:sp>
        <p:nvSpPr>
          <p:cNvPr id="4" name="مخطط انسيابي: تخزين بالوصول التسلسلي 3"/>
          <p:cNvSpPr/>
          <p:nvPr/>
        </p:nvSpPr>
        <p:spPr>
          <a:xfrm>
            <a:off x="6929454" y="4071942"/>
            <a:ext cx="1785950" cy="128588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نشاط</a:t>
            </a:r>
            <a:endParaRPr lang="ar-SA" sz="2800" dirty="0"/>
          </a:p>
        </p:txBody>
      </p:sp>
      <p:sp>
        <p:nvSpPr>
          <p:cNvPr id="6" name="مخطط انسيابي: عرض 5"/>
          <p:cNvSpPr/>
          <p:nvPr/>
        </p:nvSpPr>
        <p:spPr>
          <a:xfrm>
            <a:off x="1000100" y="4500570"/>
            <a:ext cx="6215106" cy="185738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أرجع </a:t>
            </a:r>
            <a:r>
              <a:rPr lang="ar-SA" sz="2400" dirty="0" err="1" smtClean="0"/>
              <a:t>ألى</a:t>
            </a:r>
            <a:r>
              <a:rPr lang="ar-SA" sz="2400" dirty="0" smtClean="0"/>
              <a:t> كتب الحديث , وأستخرج مثالاً يوضح السند والمتن .</a:t>
            </a:r>
            <a:endParaRPr lang="ar-SA" sz="24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2400" b="1" dirty="0" smtClean="0"/>
              <a:t>السؤال الأول : أضع إشارة () يمين العبارة الصحيحة , وإشارة ()يمين العبارة غير الصحيحة : </a:t>
            </a:r>
          </a:p>
          <a:p>
            <a:pPr marL="624078" indent="-514350">
              <a:buFont typeface="+mj-lt"/>
              <a:buAutoNum type="arabicParenR"/>
            </a:pPr>
            <a:r>
              <a:rPr lang="ar-SA" sz="2400" b="1" dirty="0" smtClean="0"/>
              <a:t>(   ) تابع التابعي هو المسلم الذي النبي (صلى الله عليه وسلم ) مؤمنا </a:t>
            </a:r>
            <a:r>
              <a:rPr lang="ar-SA" sz="2400" b="1" dirty="0" err="1" smtClean="0"/>
              <a:t>به</a:t>
            </a:r>
            <a:r>
              <a:rPr lang="ar-SA" sz="2400" b="1" dirty="0" smtClean="0"/>
              <a:t> ومات على </a:t>
            </a:r>
            <a:r>
              <a:rPr lang="ar-SA" sz="2400" b="1" dirty="0" err="1" smtClean="0"/>
              <a:t>الأسلام</a:t>
            </a:r>
            <a:r>
              <a:rPr lang="ar-SA" sz="2400" b="1" dirty="0" smtClean="0"/>
              <a:t> . </a:t>
            </a:r>
          </a:p>
          <a:p>
            <a:pPr marL="624078" indent="-514350">
              <a:buFont typeface="+mj-lt"/>
              <a:buAutoNum type="arabicParenR"/>
            </a:pPr>
            <a:r>
              <a:rPr lang="ar-SA" sz="2400" b="1" dirty="0" smtClean="0"/>
              <a:t>(    ) من طرق التثبيت من رواية الحديث اتصف </a:t>
            </a:r>
            <a:r>
              <a:rPr lang="ar-SA" sz="2400" b="1" dirty="0" err="1" smtClean="0"/>
              <a:t>بالاسلام</a:t>
            </a:r>
            <a:r>
              <a:rPr lang="ar-SA" sz="2400" b="1" dirty="0" smtClean="0"/>
              <a:t> و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العقل , </a:t>
            </a:r>
            <a:r>
              <a:rPr lang="ar-SA" sz="2400" b="1" dirty="0" err="1" smtClean="0"/>
              <a:t>والبلاوغ</a:t>
            </a:r>
            <a:r>
              <a:rPr lang="ar-SA" sz="2400" b="1" dirty="0" smtClean="0"/>
              <a:t> فقط . </a:t>
            </a:r>
          </a:p>
          <a:p>
            <a:pPr marL="624078" indent="-514350">
              <a:buFont typeface="+mj-lt"/>
              <a:buAutoNum type="arabicParenR"/>
            </a:pPr>
            <a:r>
              <a:rPr lang="ar-SA" sz="2400" b="1" dirty="0" smtClean="0"/>
              <a:t>(    ) عدالة الرواة تعني : أن كل روا من رواة الحديث اتصف </a:t>
            </a:r>
            <a:r>
              <a:rPr lang="ar-SA" sz="2400" b="1" dirty="0" err="1" smtClean="0"/>
              <a:t>بالاسلام</a:t>
            </a:r>
            <a:r>
              <a:rPr lang="ar-SA" sz="2400" b="1" dirty="0" smtClean="0"/>
              <a:t> و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العقل , والبلوغ فقط . </a:t>
            </a:r>
          </a:p>
          <a:p>
            <a:pPr marL="624078" indent="-514350">
              <a:buFont typeface="+mj-lt"/>
              <a:buAutoNum type="arabicParenR"/>
            </a:pPr>
            <a:r>
              <a:rPr lang="ar-SA" sz="2400" b="1" dirty="0" smtClean="0"/>
              <a:t> (    )  المتن : هو نص الحديث الشريف ؛ أي ما انتهى إليه السند من كلامه (صلى الله عليه وسلم ) </a:t>
            </a:r>
          </a:p>
          <a:p>
            <a:endParaRPr lang="ar-SA" sz="2400" b="1" dirty="0" smtClean="0"/>
          </a:p>
          <a:p>
            <a:endParaRPr lang="ar-SA" sz="2400" b="1" dirty="0" smtClean="0"/>
          </a:p>
          <a:p>
            <a:pPr>
              <a:buNone/>
            </a:pPr>
            <a:endParaRPr lang="ar-SA" sz="2400" b="1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662184"/>
          </a:xfrm>
        </p:spPr>
        <p:txBody>
          <a:bodyPr>
            <a:normAutofit lnSpcReduction="10000"/>
          </a:bodyPr>
          <a:lstStyle/>
          <a:p>
            <a:r>
              <a:rPr lang="ar-SA" sz="2800" b="1" dirty="0" smtClean="0"/>
              <a:t>السؤال الثاني : أوضح المقصود بالمصطلحات الآتية : </a:t>
            </a:r>
          </a:p>
          <a:p>
            <a:pPr>
              <a:buNone/>
            </a:pPr>
            <a:r>
              <a:rPr lang="ar-SA" sz="2800" b="1" dirty="0" smtClean="0"/>
              <a:t>     السند , المتن , الحديث الصحيح , العلة . </a:t>
            </a:r>
          </a:p>
          <a:p>
            <a:r>
              <a:rPr lang="ar-SA" sz="2800" b="1" dirty="0" smtClean="0"/>
              <a:t>السؤال الثالث : أذكر دليلاً شرعيا على فضل كل من : صحابة , والتابعون , </a:t>
            </a:r>
            <a:r>
              <a:rPr lang="ar-SA" sz="2800" b="1" dirty="0" err="1" smtClean="0"/>
              <a:t>و</a:t>
            </a:r>
            <a:r>
              <a:rPr lang="ar-SA" sz="2800" b="1" dirty="0" smtClean="0"/>
              <a:t> تابعي التابعين . </a:t>
            </a:r>
          </a:p>
          <a:p>
            <a:r>
              <a:rPr lang="ar-SA" sz="2800" b="1" dirty="0" smtClean="0"/>
              <a:t>السؤال الرابع : أعدد شروط الحديث الصحيح . </a:t>
            </a:r>
          </a:p>
          <a:p>
            <a:r>
              <a:rPr lang="ar-SA" sz="2800" b="1" dirty="0" smtClean="0"/>
              <a:t>السؤال الخامس : أستنتج الشروط الواجب توافرها في الصحابي . </a:t>
            </a:r>
          </a:p>
          <a:p>
            <a:r>
              <a:rPr lang="ar-SA" sz="2800" b="1" dirty="0" smtClean="0"/>
              <a:t>السؤال السادس : أعلل : </a:t>
            </a:r>
          </a:p>
          <a:p>
            <a:pPr>
              <a:buNone/>
            </a:pPr>
            <a:r>
              <a:rPr lang="ar-SA" sz="2800" b="1" dirty="0" smtClean="0"/>
              <a:t>يعد الصحابة خير أمة أخرجت للناس </a:t>
            </a:r>
            <a:r>
              <a:rPr lang="ar-SA" sz="2000" b="1" dirty="0" smtClean="0"/>
              <a:t>.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7224" y="1785926"/>
            <a:ext cx="7753352" cy="4214842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للسنة </a:t>
            </a:r>
            <a:r>
              <a:rPr lang="ar-SA" sz="2800" b="1" dirty="0" smtClean="0">
                <a:solidFill>
                  <a:srgbClr val="7030A0"/>
                </a:solidFill>
              </a:rPr>
              <a:t>النبوية منزلة </a:t>
            </a:r>
            <a:r>
              <a:rPr lang="ar-SA" sz="2800" b="1" dirty="0" err="1" smtClean="0">
                <a:solidFill>
                  <a:srgbClr val="7030A0"/>
                </a:solidFill>
              </a:rPr>
              <a:t>عظيمة </a:t>
            </a:r>
            <a:r>
              <a:rPr lang="ar-SA" sz="2800" dirty="0" err="1" smtClean="0"/>
              <a:t>؛</a:t>
            </a:r>
            <a:endParaRPr lang="ar-SA" sz="2800" dirty="0" smtClean="0"/>
          </a:p>
          <a:p>
            <a:r>
              <a:rPr lang="ar-SA" sz="2800" dirty="0" smtClean="0"/>
              <a:t> فهي شارحة لما جاء القرآن الكريم </a:t>
            </a:r>
            <a:endParaRPr lang="ar-SA" sz="2800" dirty="0" smtClean="0"/>
          </a:p>
          <a:p>
            <a:pPr>
              <a:buNone/>
            </a:pPr>
            <a:endParaRPr lang="ar-SA" sz="2800" dirty="0" smtClean="0"/>
          </a:p>
          <a:p>
            <a:r>
              <a:rPr lang="ar-SA" sz="2800" dirty="0" smtClean="0"/>
              <a:t> وموضحة </a:t>
            </a:r>
            <a:r>
              <a:rPr lang="ar-SA" sz="2800" dirty="0" smtClean="0"/>
              <a:t>له</a:t>
            </a:r>
          </a:p>
          <a:p>
            <a:endParaRPr lang="ar-SA" sz="2800" dirty="0" smtClean="0"/>
          </a:p>
          <a:p>
            <a:pPr>
              <a:buNone/>
            </a:pPr>
            <a:endParaRPr lang="ar-SA" sz="2800" dirty="0" smtClean="0"/>
          </a:p>
          <a:p>
            <a:r>
              <a:rPr lang="ar-SA" sz="2800" dirty="0" smtClean="0"/>
              <a:t> ومشرعة لبعض الأحكام </a:t>
            </a:r>
            <a:r>
              <a:rPr lang="ar-SA" sz="2800" dirty="0" err="1" smtClean="0"/>
              <a:t>.</a:t>
            </a:r>
            <a:r>
              <a:rPr lang="ar-SA" sz="2800" dirty="0" smtClean="0"/>
              <a:t> </a:t>
            </a: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2400" dirty="0" smtClean="0"/>
              <a:t>عني </a:t>
            </a:r>
            <a:r>
              <a:rPr lang="ar-SA" sz="2400" dirty="0" smtClean="0"/>
              <a:t>المسلمون بكل ما جاءهم عن </a:t>
            </a:r>
            <a:r>
              <a:rPr lang="ar-SA" sz="2400" dirty="0" err="1" smtClean="0"/>
              <a:t>الرسول </a:t>
            </a:r>
            <a:r>
              <a:rPr lang="ar-SA" sz="2400" dirty="0" smtClean="0"/>
              <a:t>( صلى الله عليه </a:t>
            </a:r>
            <a:r>
              <a:rPr lang="ar-SA" sz="2400" dirty="0" err="1" smtClean="0"/>
              <a:t>وسلام </a:t>
            </a:r>
            <a:r>
              <a:rPr lang="ar-SA" sz="2400" dirty="0" smtClean="0"/>
              <a:t>) </a:t>
            </a:r>
            <a:r>
              <a:rPr lang="ar-SA" sz="2400" dirty="0" err="1" smtClean="0"/>
              <a:t>وتناقلوه</a:t>
            </a:r>
            <a:r>
              <a:rPr lang="ar-SA" sz="2400" dirty="0" smtClean="0"/>
              <a:t> فيما </a:t>
            </a:r>
            <a:r>
              <a:rPr lang="ar-SA" sz="2400" dirty="0" err="1" smtClean="0"/>
              <a:t>بينهم </a:t>
            </a:r>
            <a:r>
              <a:rPr lang="ar-SA" sz="2400" dirty="0" smtClean="0"/>
              <a:t>, جيلاً بعد </a:t>
            </a:r>
            <a:r>
              <a:rPr lang="ar-SA" sz="2400" dirty="0" err="1" smtClean="0"/>
              <a:t>جيل </a:t>
            </a:r>
            <a:r>
              <a:rPr lang="ar-SA" sz="2400" dirty="0" smtClean="0"/>
              <a:t>, ما أدى إلى ظهور علم يختص بحديث رسول </a:t>
            </a:r>
            <a:r>
              <a:rPr lang="ar-SA" sz="2400" dirty="0" err="1" smtClean="0"/>
              <a:t>الله </a:t>
            </a:r>
            <a:r>
              <a:rPr lang="ar-SA" sz="2400" dirty="0" smtClean="0"/>
              <a:t>( صلى الله عليه </a:t>
            </a:r>
            <a:r>
              <a:rPr lang="ar-SA" sz="2400" dirty="0" err="1" smtClean="0"/>
              <a:t>وسلم ) </a:t>
            </a:r>
            <a:r>
              <a:rPr lang="ar-SA" sz="2400" dirty="0" smtClean="0"/>
              <a:t>, وهو </a:t>
            </a:r>
          </a:p>
          <a:p>
            <a:endParaRPr lang="ar-SA" sz="2400" dirty="0" smtClean="0">
              <a:solidFill>
                <a:srgbClr val="FF0000"/>
              </a:solidFill>
            </a:endParaRPr>
          </a:p>
          <a:p>
            <a:r>
              <a:rPr lang="ar-SA" sz="3600" b="1" dirty="0" smtClean="0">
                <a:solidFill>
                  <a:srgbClr val="FF0000"/>
                </a:solidFill>
              </a:rPr>
              <a:t>علم </a:t>
            </a:r>
            <a:r>
              <a:rPr lang="ar-SA" sz="3600" b="1" dirty="0" err="1" smtClean="0">
                <a:solidFill>
                  <a:srgbClr val="FF0000"/>
                </a:solidFill>
              </a:rPr>
              <a:t>الحديث </a:t>
            </a:r>
            <a:r>
              <a:rPr lang="ar-SA" sz="3600" b="1" dirty="0" smtClean="0">
                <a:solidFill>
                  <a:srgbClr val="FF0000"/>
                </a:solidFill>
              </a:rPr>
              <a:t>, </a:t>
            </a:r>
            <a:r>
              <a:rPr lang="ar-SA" sz="3600" b="1" dirty="0" err="1" smtClean="0">
                <a:solidFill>
                  <a:srgbClr val="FF0000"/>
                </a:solidFill>
              </a:rPr>
              <a:t>ويعني </a:t>
            </a:r>
            <a:r>
              <a:rPr lang="ar-SA" sz="3600" b="1" dirty="0" err="1" smtClean="0">
                <a:solidFill>
                  <a:srgbClr val="FF0000"/>
                </a:solidFill>
              </a:rPr>
              <a:t>:</a:t>
            </a:r>
            <a:endParaRPr lang="ar-SA" sz="3600" b="1" dirty="0" smtClean="0">
              <a:solidFill>
                <a:srgbClr val="FF0000"/>
              </a:solidFill>
            </a:endParaRPr>
          </a:p>
          <a:p>
            <a:endParaRPr lang="ar-SA" sz="3600" b="1" dirty="0" smtClean="0">
              <a:solidFill>
                <a:srgbClr val="FF0000"/>
              </a:solidFill>
            </a:endParaRPr>
          </a:p>
          <a:p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r>
              <a:rPr lang="ar-SA" sz="3600" b="1" dirty="0" smtClean="0">
                <a:solidFill>
                  <a:srgbClr val="FF0000"/>
                </a:solidFill>
              </a:rPr>
              <a:t>القواعد العلمية الدقيقة التي تتصل بحديث رسول </a:t>
            </a:r>
            <a:r>
              <a:rPr lang="ar-SA" sz="3600" b="1" dirty="0" err="1" smtClean="0">
                <a:solidFill>
                  <a:srgbClr val="FF0000"/>
                </a:solidFill>
              </a:rPr>
              <a:t>الله </a:t>
            </a:r>
            <a:r>
              <a:rPr lang="ar-SA" sz="3600" b="1" dirty="0" smtClean="0">
                <a:solidFill>
                  <a:srgbClr val="FF0000"/>
                </a:solidFill>
              </a:rPr>
              <a:t>( صلى الله عليه وسلم) سنداً و </a:t>
            </a:r>
            <a:r>
              <a:rPr lang="ar-SA" sz="3600" b="1" dirty="0" err="1" smtClean="0">
                <a:solidFill>
                  <a:srgbClr val="FF0000"/>
                </a:solidFill>
              </a:rPr>
              <a:t>متناً </a:t>
            </a:r>
            <a:r>
              <a:rPr lang="ar-SA" sz="3600" b="1" dirty="0" err="1" smtClean="0"/>
              <a:t>.</a:t>
            </a:r>
            <a:endParaRPr lang="ar-SA" sz="3600" b="1" dirty="0" smtClean="0"/>
          </a:p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Autofit/>
          </a:bodyPr>
          <a:lstStyle/>
          <a:p>
            <a:endParaRPr lang="ar-SA" sz="2800" dirty="0" smtClean="0"/>
          </a:p>
          <a:p>
            <a:endParaRPr lang="ar-SA" sz="4400" dirty="0" smtClean="0"/>
          </a:p>
          <a:p>
            <a:r>
              <a:rPr lang="ar-SA" sz="4400" dirty="0" err="1" smtClean="0">
                <a:solidFill>
                  <a:srgbClr val="FF0000"/>
                </a:solidFill>
              </a:rPr>
              <a:t>فالسند</a:t>
            </a:r>
            <a:r>
              <a:rPr lang="ar-SA" sz="4400" dirty="0" err="1" smtClean="0"/>
              <a:t> </a:t>
            </a:r>
            <a:r>
              <a:rPr lang="ar-SA" sz="4400" dirty="0" smtClean="0"/>
              <a:t>: هو سلسلة الرواة الذين نقلوا الحديث واحد عن الآخر حتى يصل للرسول </a:t>
            </a:r>
            <a:r>
              <a:rPr lang="ar-SA" sz="4400" dirty="0" smtClean="0">
                <a:solidFill>
                  <a:srgbClr val="FF0000"/>
                </a:solidFill>
              </a:rPr>
              <a:t>(صلى الله عليه وسلم ) . </a:t>
            </a:r>
          </a:p>
          <a:p>
            <a:pPr>
              <a:buNone/>
            </a:pPr>
            <a:endParaRPr lang="ar-SA" sz="28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sz="2400" dirty="0" smtClean="0"/>
          </a:p>
          <a:p>
            <a:endParaRPr lang="ar-SA" sz="4000" dirty="0" smtClean="0"/>
          </a:p>
          <a:p>
            <a:r>
              <a:rPr lang="ar-SA" sz="4000" b="1" dirty="0" err="1" smtClean="0">
                <a:solidFill>
                  <a:srgbClr val="FF0000"/>
                </a:solidFill>
              </a:rPr>
              <a:t>والمتن </a:t>
            </a:r>
            <a:r>
              <a:rPr lang="ar-SA" sz="4000" dirty="0" smtClean="0"/>
              <a:t>: هو نص الحديث </a:t>
            </a:r>
            <a:r>
              <a:rPr lang="ar-SA" sz="4000" dirty="0" err="1" smtClean="0"/>
              <a:t>الشريف </a:t>
            </a:r>
            <a:r>
              <a:rPr lang="ar-SA" sz="4000" dirty="0" smtClean="0"/>
              <a:t>؛ أي ما انتهى إليه السند من كلام </a:t>
            </a:r>
            <a:r>
              <a:rPr lang="ar-SA" sz="4000" dirty="0" err="1" smtClean="0"/>
              <a:t>النبي </a:t>
            </a:r>
            <a:r>
              <a:rPr lang="ar-SA" sz="4000" b="1" dirty="0" smtClean="0">
                <a:solidFill>
                  <a:srgbClr val="FF0000"/>
                </a:solidFill>
              </a:rPr>
              <a:t>(صلى الله عليه </a:t>
            </a:r>
            <a:r>
              <a:rPr lang="ar-SA" sz="4000" b="1" dirty="0" err="1" smtClean="0">
                <a:solidFill>
                  <a:srgbClr val="FF0000"/>
                </a:solidFill>
              </a:rPr>
              <a:t>وسلم )</a:t>
            </a:r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b="1" dirty="0" smtClean="0">
                <a:solidFill>
                  <a:srgbClr val="FF0066"/>
                </a:solidFill>
              </a:rPr>
              <a:t>حدثنا </a:t>
            </a:r>
            <a:r>
              <a:rPr lang="ar-SA" sz="2800" b="1" dirty="0" smtClean="0">
                <a:solidFill>
                  <a:srgbClr val="FF0066"/>
                </a:solidFill>
              </a:rPr>
              <a:t>عبيد الله بن </a:t>
            </a:r>
            <a:r>
              <a:rPr lang="ar-SA" sz="2800" b="1" dirty="0" err="1" smtClean="0">
                <a:solidFill>
                  <a:srgbClr val="FF0066"/>
                </a:solidFill>
              </a:rPr>
              <a:t>معاذ </a:t>
            </a:r>
            <a:r>
              <a:rPr lang="ar-SA" sz="2800" b="1" dirty="0" smtClean="0">
                <a:solidFill>
                  <a:srgbClr val="FF0066"/>
                </a:solidFill>
              </a:rPr>
              <a:t>, حدثنا </a:t>
            </a:r>
            <a:r>
              <a:rPr lang="ar-SA" sz="2800" b="1" dirty="0" err="1" smtClean="0">
                <a:solidFill>
                  <a:srgbClr val="FF0066"/>
                </a:solidFill>
              </a:rPr>
              <a:t>أبي </a:t>
            </a:r>
            <a:r>
              <a:rPr lang="ar-SA" sz="2800" b="1" dirty="0" smtClean="0">
                <a:solidFill>
                  <a:srgbClr val="FF0066"/>
                </a:solidFill>
              </a:rPr>
              <a:t>, حدثنا عاصم وهو ابن محمد ابن زيد بن عبد الله بن </a:t>
            </a:r>
            <a:r>
              <a:rPr lang="ar-SA" sz="2800" b="1" dirty="0" err="1" smtClean="0">
                <a:solidFill>
                  <a:srgbClr val="FF0066"/>
                </a:solidFill>
              </a:rPr>
              <a:t>عمر </a:t>
            </a:r>
            <a:r>
              <a:rPr lang="ar-SA" sz="2800" b="1" dirty="0" smtClean="0">
                <a:solidFill>
                  <a:srgbClr val="FF0066"/>
                </a:solidFill>
              </a:rPr>
              <a:t>, عن </a:t>
            </a:r>
            <a:r>
              <a:rPr lang="ar-SA" sz="2800" b="1" dirty="0" err="1" smtClean="0">
                <a:solidFill>
                  <a:srgbClr val="FF0066"/>
                </a:solidFill>
              </a:rPr>
              <a:t>أبيه </a:t>
            </a:r>
            <a:r>
              <a:rPr lang="ar-SA" sz="2800" b="1" dirty="0" smtClean="0">
                <a:solidFill>
                  <a:srgbClr val="FF0066"/>
                </a:solidFill>
              </a:rPr>
              <a:t>, </a:t>
            </a:r>
            <a:r>
              <a:rPr lang="ar-SA" sz="2800" b="1" dirty="0" err="1" smtClean="0">
                <a:solidFill>
                  <a:srgbClr val="FF0066"/>
                </a:solidFill>
              </a:rPr>
              <a:t>قال </a:t>
            </a:r>
            <a:r>
              <a:rPr lang="ar-SA" sz="2800" b="1" dirty="0" smtClean="0">
                <a:solidFill>
                  <a:srgbClr val="FF0066"/>
                </a:solidFill>
              </a:rPr>
              <a:t>: قال عبد </a:t>
            </a:r>
            <a:r>
              <a:rPr lang="ar-SA" sz="2800" b="1" dirty="0" err="1" smtClean="0">
                <a:solidFill>
                  <a:srgbClr val="FF0066"/>
                </a:solidFill>
              </a:rPr>
              <a:t>الله </a:t>
            </a:r>
            <a:r>
              <a:rPr lang="ar-SA" sz="2800" dirty="0" smtClean="0"/>
              <a:t>: قال رسول </a:t>
            </a:r>
            <a:r>
              <a:rPr lang="ar-SA" sz="2800" dirty="0" err="1" smtClean="0"/>
              <a:t>الله </a:t>
            </a:r>
            <a:r>
              <a:rPr lang="ar-SA" sz="2800" dirty="0" smtClean="0"/>
              <a:t>( صلى الله عليه </a:t>
            </a:r>
            <a:r>
              <a:rPr lang="ar-SA" sz="2800" dirty="0" err="1" smtClean="0"/>
              <a:t>وسلم ) </a:t>
            </a:r>
            <a:r>
              <a:rPr lang="ar-SA" sz="3200" b="1" dirty="0" err="1" smtClean="0"/>
              <a:t>: </a:t>
            </a:r>
            <a:r>
              <a:rPr lang="ar-SA" sz="3200" b="1" dirty="0" smtClean="0">
                <a:solidFill>
                  <a:srgbClr val="7030A0"/>
                </a:solidFill>
              </a:rPr>
              <a:t>{ </a:t>
            </a:r>
            <a:r>
              <a:rPr lang="ar-SA" sz="3200" b="1" dirty="0" smtClean="0">
                <a:solidFill>
                  <a:srgbClr val="7030A0"/>
                </a:solidFill>
              </a:rPr>
              <a:t>بُني الإسلامُ </a:t>
            </a:r>
            <a:r>
              <a:rPr lang="ar-SA" sz="3200" b="1" dirty="0" smtClean="0">
                <a:solidFill>
                  <a:srgbClr val="7030A0"/>
                </a:solidFill>
              </a:rPr>
              <a:t>على </a:t>
            </a:r>
            <a:r>
              <a:rPr lang="ar-SA" sz="3200" b="1" dirty="0" err="1" smtClean="0">
                <a:solidFill>
                  <a:srgbClr val="7030A0"/>
                </a:solidFill>
              </a:rPr>
              <a:t>خمس </a:t>
            </a:r>
            <a:r>
              <a:rPr lang="ar-SA" sz="3200" b="1" dirty="0" smtClean="0">
                <a:solidFill>
                  <a:srgbClr val="7030A0"/>
                </a:solidFill>
              </a:rPr>
              <a:t>, شهادة أن لا إله إلا </a:t>
            </a:r>
            <a:r>
              <a:rPr lang="ar-SA" sz="3200" b="1" dirty="0" err="1" smtClean="0">
                <a:solidFill>
                  <a:srgbClr val="7030A0"/>
                </a:solidFill>
              </a:rPr>
              <a:t>الله </a:t>
            </a:r>
            <a:r>
              <a:rPr lang="ar-SA" sz="3200" b="1" dirty="0" smtClean="0">
                <a:solidFill>
                  <a:srgbClr val="7030A0"/>
                </a:solidFill>
              </a:rPr>
              <a:t>, وأن محمداً عبده </a:t>
            </a:r>
            <a:r>
              <a:rPr lang="ar-SA" sz="3200" b="1" dirty="0" err="1" smtClean="0">
                <a:solidFill>
                  <a:srgbClr val="7030A0"/>
                </a:solidFill>
              </a:rPr>
              <a:t>ورسوله </a:t>
            </a:r>
            <a:r>
              <a:rPr lang="ar-SA" sz="3200" b="1" dirty="0" smtClean="0">
                <a:solidFill>
                  <a:srgbClr val="7030A0"/>
                </a:solidFill>
              </a:rPr>
              <a:t>, </a:t>
            </a:r>
            <a:r>
              <a:rPr lang="ar-SA" sz="3200" b="1" dirty="0" err="1" smtClean="0">
                <a:solidFill>
                  <a:srgbClr val="7030A0"/>
                </a:solidFill>
              </a:rPr>
              <a:t>وإقام</a:t>
            </a:r>
            <a:r>
              <a:rPr lang="ar-SA" sz="3200" b="1" dirty="0" smtClean="0">
                <a:solidFill>
                  <a:srgbClr val="7030A0"/>
                </a:solidFill>
              </a:rPr>
              <a:t> </a:t>
            </a:r>
            <a:r>
              <a:rPr lang="ar-SA" sz="3200" b="1" dirty="0" err="1" smtClean="0">
                <a:solidFill>
                  <a:srgbClr val="7030A0"/>
                </a:solidFill>
              </a:rPr>
              <a:t>الصلاة </a:t>
            </a:r>
            <a:r>
              <a:rPr lang="ar-SA" sz="3200" b="1" dirty="0" smtClean="0">
                <a:solidFill>
                  <a:srgbClr val="7030A0"/>
                </a:solidFill>
              </a:rPr>
              <a:t>, وإيتاء </a:t>
            </a:r>
            <a:r>
              <a:rPr lang="ar-SA" sz="3200" b="1" dirty="0" err="1" smtClean="0">
                <a:solidFill>
                  <a:srgbClr val="7030A0"/>
                </a:solidFill>
              </a:rPr>
              <a:t>الزكاة </a:t>
            </a:r>
            <a:r>
              <a:rPr lang="ar-SA" sz="3200" b="1" dirty="0" smtClean="0">
                <a:solidFill>
                  <a:srgbClr val="7030A0"/>
                </a:solidFill>
              </a:rPr>
              <a:t>, وحج </a:t>
            </a:r>
            <a:r>
              <a:rPr lang="ar-SA" sz="3200" b="1" dirty="0" err="1" smtClean="0">
                <a:solidFill>
                  <a:srgbClr val="7030A0"/>
                </a:solidFill>
              </a:rPr>
              <a:t>البيت </a:t>
            </a:r>
            <a:r>
              <a:rPr lang="ar-SA" sz="3200" b="1" dirty="0" smtClean="0">
                <a:solidFill>
                  <a:srgbClr val="7030A0"/>
                </a:solidFill>
              </a:rPr>
              <a:t>, وصوم </a:t>
            </a:r>
            <a:r>
              <a:rPr lang="ar-SA" sz="3200" b="1" dirty="0" err="1" smtClean="0">
                <a:solidFill>
                  <a:srgbClr val="7030A0"/>
                </a:solidFill>
              </a:rPr>
              <a:t>رمضان </a:t>
            </a:r>
            <a:r>
              <a:rPr lang="ar-SA" sz="3200" b="1" dirty="0" err="1" smtClean="0">
                <a:solidFill>
                  <a:srgbClr val="7030A0"/>
                </a:solidFill>
              </a:rPr>
              <a:t>.</a:t>
            </a:r>
            <a:r>
              <a:rPr lang="ar-SA" sz="32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ar-SA" sz="3200" dirty="0" smtClean="0"/>
              <a:t> </a:t>
            </a:r>
            <a:r>
              <a:rPr lang="ar-SA" sz="3200" dirty="0" smtClean="0"/>
              <a:t> </a:t>
            </a:r>
            <a:r>
              <a:rPr lang="ar-SA" sz="3200" dirty="0" smtClean="0"/>
              <a:t>صحيح مسلم </a:t>
            </a:r>
            <a:endParaRPr lang="ar-SA" sz="3200" b="1" dirty="0" smtClean="0">
              <a:solidFill>
                <a:srgbClr val="7030A0"/>
              </a:solidFill>
            </a:endParaRPr>
          </a:p>
          <a:p>
            <a:r>
              <a:rPr lang="ar-SA" dirty="0" smtClean="0">
                <a:solidFill>
                  <a:srgbClr val="7030A0"/>
                </a:solidFill>
              </a:rPr>
              <a:t>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 </a:t>
            </a:r>
            <a:endParaRPr lang="ar-SA" dirty="0">
              <a:solidFill>
                <a:srgbClr val="7030A0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مثال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رابط 3"/>
          <p:cNvSpPr/>
          <p:nvPr/>
        </p:nvSpPr>
        <p:spPr>
          <a:xfrm>
            <a:off x="7308304" y="404664"/>
            <a:ext cx="1584176" cy="1584176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حدثنا عبيد الله بن معاذ </a:t>
            </a:r>
            <a:r>
              <a:rPr lang="ar-SA" b="1" dirty="0" smtClean="0">
                <a:solidFill>
                  <a:srgbClr val="FF0066"/>
                </a:solidFill>
              </a:rPr>
              <a:t> </a:t>
            </a:r>
            <a:endParaRPr lang="ar-SA" dirty="0"/>
          </a:p>
        </p:txBody>
      </p:sp>
      <p:sp>
        <p:nvSpPr>
          <p:cNvPr id="5" name="مخطط انسيابي: رابط 4"/>
          <p:cNvSpPr/>
          <p:nvPr/>
        </p:nvSpPr>
        <p:spPr>
          <a:xfrm>
            <a:off x="3851920" y="476672"/>
            <a:ext cx="1800200" cy="1584176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, حدثنا عاصم وهو ابن محمد ابن زيد بن عبد الله بن عمر </a:t>
            </a:r>
            <a:r>
              <a:rPr lang="ar-SA" b="1" dirty="0" smtClean="0">
                <a:solidFill>
                  <a:srgbClr val="FF0066"/>
                </a:solidFill>
              </a:rPr>
              <a:t> </a:t>
            </a:r>
            <a:endParaRPr lang="ar-SA" dirty="0"/>
          </a:p>
        </p:txBody>
      </p:sp>
      <p:sp>
        <p:nvSpPr>
          <p:cNvPr id="6" name="مخطط انسيابي: رابط 5"/>
          <p:cNvSpPr/>
          <p:nvPr/>
        </p:nvSpPr>
        <p:spPr>
          <a:xfrm>
            <a:off x="2195736" y="476672"/>
            <a:ext cx="1584176" cy="1512168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عن أبيه </a:t>
            </a:r>
            <a:r>
              <a:rPr lang="ar-SA" b="1" dirty="0" smtClean="0">
                <a:solidFill>
                  <a:srgbClr val="FF0066"/>
                </a:solidFill>
              </a:rPr>
              <a:t> </a:t>
            </a:r>
            <a:endParaRPr lang="ar-SA" dirty="0"/>
          </a:p>
        </p:txBody>
      </p:sp>
      <p:sp>
        <p:nvSpPr>
          <p:cNvPr id="7" name="مخطط انسيابي: رابط 6"/>
          <p:cNvSpPr/>
          <p:nvPr/>
        </p:nvSpPr>
        <p:spPr>
          <a:xfrm>
            <a:off x="5724128" y="476672"/>
            <a:ext cx="1584176" cy="1584176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حدثنا أبي </a:t>
            </a:r>
            <a:r>
              <a:rPr lang="ar-SA" b="1" dirty="0" smtClean="0">
                <a:solidFill>
                  <a:srgbClr val="FF0066"/>
                </a:solidFill>
              </a:rPr>
              <a:t> </a:t>
            </a:r>
            <a:endParaRPr lang="ar-SA" dirty="0"/>
          </a:p>
        </p:txBody>
      </p:sp>
      <p:sp>
        <p:nvSpPr>
          <p:cNvPr id="8" name="مخطط انسيابي: رابط 7"/>
          <p:cNvSpPr/>
          <p:nvPr/>
        </p:nvSpPr>
        <p:spPr>
          <a:xfrm>
            <a:off x="611560" y="548680"/>
            <a:ext cx="1584176" cy="1440160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66"/>
                </a:solidFill>
              </a:rPr>
              <a:t>قال عبد الله </a:t>
            </a:r>
            <a:r>
              <a:rPr lang="ar-SA" b="1" dirty="0" smtClean="0">
                <a:solidFill>
                  <a:srgbClr val="FF0066"/>
                </a:solidFill>
              </a:rPr>
              <a:t> </a:t>
            </a:r>
            <a:endParaRPr lang="ar-SA" dirty="0"/>
          </a:p>
        </p:txBody>
      </p:sp>
      <p:sp>
        <p:nvSpPr>
          <p:cNvPr id="10" name="مستطيل ذو زوايا قطرية مستديرة 9"/>
          <p:cNvSpPr/>
          <p:nvPr/>
        </p:nvSpPr>
        <p:spPr>
          <a:xfrm>
            <a:off x="971600" y="3140968"/>
            <a:ext cx="7128792" cy="302433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200" b="1" dirty="0" smtClean="0">
                <a:solidFill>
                  <a:schemeClr val="bg1"/>
                </a:solidFill>
              </a:rPr>
              <a:t>قال رسول </a:t>
            </a:r>
            <a:r>
              <a:rPr lang="ar-SA" sz="3200" b="1" dirty="0" err="1" smtClean="0">
                <a:solidFill>
                  <a:schemeClr val="bg1"/>
                </a:solidFill>
              </a:rPr>
              <a:t>الله </a:t>
            </a:r>
            <a:r>
              <a:rPr lang="ar-SA" sz="3200" b="1" dirty="0" smtClean="0">
                <a:solidFill>
                  <a:schemeClr val="bg1"/>
                </a:solidFill>
              </a:rPr>
              <a:t>( صلى الله عليه </a:t>
            </a:r>
            <a:r>
              <a:rPr lang="ar-SA" sz="3200" b="1" dirty="0" err="1" smtClean="0">
                <a:solidFill>
                  <a:schemeClr val="bg1"/>
                </a:solidFill>
              </a:rPr>
              <a:t>وسلم ) : </a:t>
            </a:r>
            <a:r>
              <a:rPr lang="ar-SA" sz="3200" b="1" dirty="0" smtClean="0">
                <a:solidFill>
                  <a:schemeClr val="bg1"/>
                </a:solidFill>
              </a:rPr>
              <a:t>{ بُني الإسلامُ على </a:t>
            </a:r>
            <a:r>
              <a:rPr lang="ar-SA" sz="3200" b="1" dirty="0" err="1" smtClean="0">
                <a:solidFill>
                  <a:schemeClr val="bg1"/>
                </a:solidFill>
              </a:rPr>
              <a:t>خمس </a:t>
            </a:r>
            <a:r>
              <a:rPr lang="ar-SA" sz="3200" b="1" dirty="0" smtClean="0">
                <a:solidFill>
                  <a:schemeClr val="bg1"/>
                </a:solidFill>
              </a:rPr>
              <a:t>, شهادة أن لا إله إلا </a:t>
            </a:r>
            <a:r>
              <a:rPr lang="ar-SA" sz="3200" b="1" dirty="0" err="1" smtClean="0">
                <a:solidFill>
                  <a:schemeClr val="bg1"/>
                </a:solidFill>
              </a:rPr>
              <a:t>الله </a:t>
            </a:r>
            <a:r>
              <a:rPr lang="ar-SA" sz="3200" b="1" dirty="0" smtClean="0">
                <a:solidFill>
                  <a:schemeClr val="bg1"/>
                </a:solidFill>
              </a:rPr>
              <a:t>, وأن محمداً عبده </a:t>
            </a:r>
            <a:r>
              <a:rPr lang="ar-SA" sz="3200" b="1" dirty="0" err="1" smtClean="0">
                <a:solidFill>
                  <a:schemeClr val="bg1"/>
                </a:solidFill>
              </a:rPr>
              <a:t>ورسوله </a:t>
            </a:r>
            <a:r>
              <a:rPr lang="ar-SA" sz="3200" b="1" dirty="0" smtClean="0">
                <a:solidFill>
                  <a:schemeClr val="bg1"/>
                </a:solidFill>
              </a:rPr>
              <a:t>, </a:t>
            </a:r>
            <a:r>
              <a:rPr lang="ar-SA" sz="3200" b="1" dirty="0" err="1" smtClean="0">
                <a:solidFill>
                  <a:schemeClr val="bg1"/>
                </a:solidFill>
              </a:rPr>
              <a:t>وإقام</a:t>
            </a:r>
            <a:r>
              <a:rPr lang="ar-SA" sz="3200" b="1" dirty="0" smtClean="0">
                <a:solidFill>
                  <a:schemeClr val="bg1"/>
                </a:solidFill>
              </a:rPr>
              <a:t> </a:t>
            </a:r>
            <a:r>
              <a:rPr lang="ar-SA" sz="3200" b="1" dirty="0" err="1" smtClean="0">
                <a:solidFill>
                  <a:schemeClr val="bg1"/>
                </a:solidFill>
              </a:rPr>
              <a:t>الصلاة </a:t>
            </a:r>
            <a:r>
              <a:rPr lang="ar-SA" sz="3200" b="1" dirty="0" smtClean="0">
                <a:solidFill>
                  <a:schemeClr val="bg1"/>
                </a:solidFill>
              </a:rPr>
              <a:t>, وإيتاء </a:t>
            </a:r>
            <a:r>
              <a:rPr lang="ar-SA" sz="3200" b="1" dirty="0" err="1" smtClean="0">
                <a:solidFill>
                  <a:schemeClr val="bg1"/>
                </a:solidFill>
              </a:rPr>
              <a:t>الزكاة </a:t>
            </a:r>
            <a:r>
              <a:rPr lang="ar-SA" sz="3200" b="1" dirty="0" smtClean="0">
                <a:solidFill>
                  <a:schemeClr val="bg1"/>
                </a:solidFill>
              </a:rPr>
              <a:t>, وحج </a:t>
            </a:r>
            <a:r>
              <a:rPr lang="ar-SA" sz="3200" b="1" dirty="0" err="1" smtClean="0">
                <a:solidFill>
                  <a:schemeClr val="bg1"/>
                </a:solidFill>
              </a:rPr>
              <a:t>البيت </a:t>
            </a:r>
            <a:r>
              <a:rPr lang="ar-SA" sz="3200" b="1" dirty="0" smtClean="0">
                <a:solidFill>
                  <a:schemeClr val="bg1"/>
                </a:solidFill>
              </a:rPr>
              <a:t>, وصوم </a:t>
            </a:r>
            <a:r>
              <a:rPr lang="ar-SA" sz="3200" b="1" dirty="0" err="1" smtClean="0">
                <a:solidFill>
                  <a:schemeClr val="bg1"/>
                </a:solidFill>
              </a:rPr>
              <a:t>رمضان .</a:t>
            </a:r>
            <a:r>
              <a:rPr lang="ar-SA" sz="3200" b="1" dirty="0" smtClean="0">
                <a:solidFill>
                  <a:schemeClr val="bg1"/>
                </a:solidFill>
              </a:rPr>
              <a:t> </a:t>
            </a:r>
            <a:r>
              <a:rPr lang="ar-SA" sz="3200" b="1" dirty="0" smtClean="0">
                <a:solidFill>
                  <a:schemeClr val="bg1"/>
                </a:solidFill>
              </a:rPr>
              <a:t>صحيح </a:t>
            </a:r>
            <a:r>
              <a:rPr lang="ar-SA" sz="3200" b="1" dirty="0" smtClean="0">
                <a:solidFill>
                  <a:schemeClr val="bg1"/>
                </a:solidFill>
              </a:rPr>
              <a:t>مسلم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 </a:t>
            </a:r>
          </a:p>
          <a:p>
            <a:r>
              <a:rPr lang="ar-SA" dirty="0" smtClean="0">
                <a:solidFill>
                  <a:srgbClr val="7030A0"/>
                </a:solidFill>
              </a:rPr>
              <a:t> </a:t>
            </a:r>
            <a:endParaRPr lang="ar-SA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خير أجيال الأمة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2483768" y="1484784"/>
            <a:ext cx="4370784" cy="936104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الصحابيّ</a:t>
            </a:r>
            <a:endParaRPr lang="ar-SA" sz="3600" b="1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6156176" y="2420888"/>
            <a:ext cx="936104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H="1">
            <a:off x="1907704" y="2420888"/>
            <a:ext cx="1080120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4644008" y="2420888"/>
            <a:ext cx="72008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انفجار 2 11"/>
          <p:cNvSpPr/>
          <p:nvPr/>
        </p:nvSpPr>
        <p:spPr>
          <a:xfrm>
            <a:off x="5940152" y="3933056"/>
            <a:ext cx="2808312" cy="2088232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لق</a:t>
            </a:r>
            <a:r>
              <a:rPr lang="ar-SA" b="1" dirty="0" smtClean="0">
                <a:solidFill>
                  <a:srgbClr val="C00000"/>
                </a:solidFill>
              </a:rPr>
              <a:t>ي النبي صلى الله عليه وسلم حال حياته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4" name="انفجار 2 13"/>
          <p:cNvSpPr/>
          <p:nvPr/>
        </p:nvSpPr>
        <p:spPr>
          <a:xfrm>
            <a:off x="467544" y="3645024"/>
            <a:ext cx="2808312" cy="2088232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C00000"/>
                </a:solidFill>
              </a:rPr>
              <a:t>ومات على الإسلام 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5" name="انفجار 2 14"/>
          <p:cNvSpPr/>
          <p:nvPr/>
        </p:nvSpPr>
        <p:spPr>
          <a:xfrm>
            <a:off x="3347864" y="4005064"/>
            <a:ext cx="2808312" cy="2088232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err="1" smtClean="0">
                <a:solidFill>
                  <a:srgbClr val="C00000"/>
                </a:solidFill>
              </a:rPr>
              <a:t>وءامن</a:t>
            </a:r>
            <a:r>
              <a:rPr lang="ar-SA" sz="2400" b="1" dirty="0" smtClean="0">
                <a:solidFill>
                  <a:srgbClr val="C00000"/>
                </a:solidFill>
              </a:rPr>
              <a:t> </a:t>
            </a:r>
            <a:r>
              <a:rPr lang="ar-SA" sz="2400" b="1" dirty="0" err="1" smtClean="0">
                <a:solidFill>
                  <a:srgbClr val="C00000"/>
                </a:solidFill>
              </a:rPr>
              <a:t>به</a:t>
            </a:r>
            <a:r>
              <a:rPr lang="ar-SA" sz="2400" b="1" dirty="0" smtClean="0">
                <a:solidFill>
                  <a:srgbClr val="C00000"/>
                </a:solidFill>
              </a:rPr>
              <a:t> </a:t>
            </a:r>
            <a:endParaRPr lang="ar-SA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304</TotalTime>
  <Words>819</Words>
  <Application>Microsoft Office PowerPoint</Application>
  <PresentationFormat>عرض على الشاشة (3:4)‏</PresentationFormat>
  <Paragraphs>121</Paragraphs>
  <Slides>25</Slides>
  <Notes>0</Notes>
  <HiddenSlides>1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ملتقى</vt:lpstr>
      <vt:lpstr>الشريحة 1</vt:lpstr>
      <vt:lpstr>الأهداف : يتوقع من الطالب في نهاية الدرس أن :</vt:lpstr>
      <vt:lpstr>الشريحة 3</vt:lpstr>
      <vt:lpstr>الشريحة 4</vt:lpstr>
      <vt:lpstr>الشريحة 5</vt:lpstr>
      <vt:lpstr>الشريحة 6</vt:lpstr>
      <vt:lpstr>مثال</vt:lpstr>
      <vt:lpstr>الشريحة 8</vt:lpstr>
      <vt:lpstr>خير أجيال الأمة </vt:lpstr>
      <vt:lpstr>الصحابة رضوان الله عليهم  خيرُ أجيالِ الأمَّة  </vt:lpstr>
      <vt:lpstr>الشريحة 11</vt:lpstr>
      <vt:lpstr>الشريحة 12</vt:lpstr>
      <vt:lpstr>تابع التابِعيّ </vt:lpstr>
      <vt:lpstr>الشريحة 14</vt:lpstr>
      <vt:lpstr>الشريحة 15</vt:lpstr>
      <vt:lpstr>الشريحة 16</vt:lpstr>
      <vt:lpstr>                  شروط الحديث الصحيح , وهي : </vt:lpstr>
      <vt:lpstr>الشريحة 18</vt:lpstr>
      <vt:lpstr>الشريحة 19</vt:lpstr>
      <vt:lpstr>الشريحة 20</vt:lpstr>
      <vt:lpstr>الشريحة 21</vt:lpstr>
      <vt:lpstr>الشريحة 22</vt:lpstr>
      <vt:lpstr>طرق التثبيت من رواية الحديث : </vt:lpstr>
      <vt:lpstr>الشريحة 24</vt:lpstr>
      <vt:lpstr>الشريحة 25</vt:lpstr>
    </vt:vector>
  </TitlesOfParts>
  <Company>Ahmed-Under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السند والمتن</dc:title>
  <dc:creator>www</dc:creator>
  <cp:lastModifiedBy>EBDA3</cp:lastModifiedBy>
  <cp:revision>77</cp:revision>
  <dcterms:created xsi:type="dcterms:W3CDTF">2017-10-10T19:21:19Z</dcterms:created>
  <dcterms:modified xsi:type="dcterms:W3CDTF">2017-10-18T13:21:06Z</dcterms:modified>
</cp:coreProperties>
</file>